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4"/>
  </p:notesMasterIdLst>
  <p:sldIdLst>
    <p:sldId id="363" r:id="rId2"/>
    <p:sldId id="365" r:id="rId3"/>
    <p:sldId id="366" r:id="rId4"/>
    <p:sldId id="367" r:id="rId5"/>
    <p:sldId id="459" r:id="rId6"/>
    <p:sldId id="370" r:id="rId7"/>
    <p:sldId id="372" r:id="rId8"/>
    <p:sldId id="373" r:id="rId9"/>
    <p:sldId id="374" r:id="rId10"/>
    <p:sldId id="474" r:id="rId11"/>
    <p:sldId id="376" r:id="rId12"/>
    <p:sldId id="377" r:id="rId13"/>
    <p:sldId id="420" r:id="rId14"/>
    <p:sldId id="465" r:id="rId15"/>
    <p:sldId id="453" r:id="rId16"/>
    <p:sldId id="483" r:id="rId17"/>
    <p:sldId id="381" r:id="rId18"/>
    <p:sldId id="421" r:id="rId19"/>
    <p:sldId id="382" r:id="rId20"/>
    <p:sldId id="383" r:id="rId21"/>
    <p:sldId id="384" r:id="rId22"/>
    <p:sldId id="434" r:id="rId23"/>
    <p:sldId id="429" r:id="rId24"/>
    <p:sldId id="386" r:id="rId25"/>
    <p:sldId id="477" r:id="rId26"/>
    <p:sldId id="478" r:id="rId27"/>
    <p:sldId id="475" r:id="rId28"/>
    <p:sldId id="476" r:id="rId29"/>
    <p:sldId id="425" r:id="rId30"/>
    <p:sldId id="396" r:id="rId31"/>
    <p:sldId id="467" r:id="rId32"/>
    <p:sldId id="426" r:id="rId33"/>
    <p:sldId id="468" r:id="rId34"/>
    <p:sldId id="433" r:id="rId35"/>
    <p:sldId id="479" r:id="rId36"/>
    <p:sldId id="437" r:id="rId37"/>
    <p:sldId id="461" r:id="rId38"/>
    <p:sldId id="460" r:id="rId39"/>
    <p:sldId id="462" r:id="rId40"/>
    <p:sldId id="412" r:id="rId41"/>
    <p:sldId id="418" r:id="rId42"/>
    <p:sldId id="416" r:id="rId43"/>
  </p:sldIdLst>
  <p:sldSz cx="18288000" cy="10287000"/>
  <p:notesSz cx="6858000" cy="9144000"/>
  <p:embeddedFontLst>
    <p:embeddedFont>
      <p:font typeface="Cambria Math" panose="02040503050406030204" pitchFamily="18" charset="0"/>
      <p:regular r:id="rId45"/>
    </p:embeddedFont>
    <p:embeddedFont>
      <p:font typeface="Consolas" panose="020B0609020204030204" pitchFamily="49" charset="0"/>
      <p:regular r:id="rId46"/>
      <p:bold r:id="rId47"/>
      <p:italic r:id="rId48"/>
      <p:boldItalic r:id="rId49"/>
    </p:embeddedFont>
    <p:embeddedFont>
      <p:font typeface="MS Reference Sans Serif" panose="020B0604030504040204" pitchFamily="34" charset="0"/>
      <p:regular r:id="rId50"/>
    </p:embeddedFont>
    <p:embeddedFont>
      <p:font typeface="TT Interphases" panose="020B0103050000020004" pitchFamily="34" charset="0"/>
      <p:regular r:id="rId51"/>
      <p:bold r:id="rId52"/>
    </p:embeddedFont>
    <p:embeddedFont>
      <p:font typeface="TT Interphases Bold" panose="020F0502020204030204" pitchFamily="34" charset="0"/>
      <p:regular r:id="rId53"/>
      <p:bold r:id="rId54"/>
      <p:italic r:id="rId55"/>
      <p:boldItalic r:id="rId56"/>
    </p:embeddedFont>
    <p:embeddedFont>
      <p:font typeface="TT Interphases Bold Italics" panose="020F0502020204030204" pitchFamily="34" charset="0"/>
      <p:regular r:id="rId57"/>
      <p:bold r:id="rId58"/>
      <p:italic r:id="rId59"/>
      <p:boldItalic r:id="rId60"/>
    </p:embeddedFont>
    <p:embeddedFont>
      <p:font typeface="TT INTERPHASES PRO TRL BD" panose="020B0103050000020004" pitchFamily="34" charset="0"/>
      <p:bold r:id="rId61"/>
    </p:embeddedFont>
    <p:embeddedFont>
      <p:font typeface="TT INTERPHASES PRO TRL BD" panose="020B0103050000020004" pitchFamily="34" charset="0"/>
      <p:bold r:id="rId61"/>
    </p:embeddedFont>
    <p:embeddedFont>
      <p:font typeface="TT INTERPHASES PRO TRL BLC" panose="020B0103050000020004" pitchFamily="34" charset="0"/>
      <p:bold r:id="rId62"/>
    </p:embeddedFont>
    <p:embeddedFont>
      <p:font typeface="TT INTERPHASES PRO TRL MD" panose="020B0103050000020004" pitchFamily="34" charset="0"/>
      <p:regular r:id="rId63"/>
    </p:embeddedFont>
    <p:embeddedFont>
      <p:font typeface="TT INTERPHASES PRO TRL RG" panose="020B0103050000020004" pitchFamily="34" charset="0"/>
      <p:regular r:id="rId64"/>
    </p:embeddedFont>
    <p:embeddedFont>
      <p:font typeface="TT INTERPHASES PRO TRL RG" panose="020B0103050000020004" pitchFamily="34" charset="0"/>
      <p:regular r:id="rId6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F46CE45-BFD7-7B33-F827-FA3A750EFB94}" name="Anna Fariha" initials="AF" userId="S::u6052939@umail.utah.edu::6b790e87-65af-4ff7-a558-9d9770708bbf" providerId="AD"/>
  <p188:author id="{E676AFA8-DDD3-F06C-86E2-05ED8759EE9A}" name="Whanhee Cho" initials="WC" userId="S::u1472329@umail.utah.edu::28423690-1af2-4690-ac09-0e0eed204eb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F1FC"/>
    <a:srgbClr val="DDE7F2"/>
    <a:srgbClr val="D2FFC3"/>
    <a:srgbClr val="C7E8B9"/>
    <a:srgbClr val="62AE58"/>
    <a:srgbClr val="5A9F51"/>
    <a:srgbClr val="839F7A"/>
    <a:srgbClr val="D2FFC4"/>
    <a:srgbClr val="BDE4B0"/>
    <a:srgbClr val="4398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DACD36-7657-5541-8266-4B302DB66FAD}" v="10444" dt="2026-05-28T22:05:25.320"/>
  </p1510:revLst>
</p1510:revInfo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379"/>
    <p:restoredTop sz="40544"/>
  </p:normalViewPr>
  <p:slideViewPr>
    <p:cSldViewPr snapToGrid="0">
      <p:cViewPr varScale="1">
        <p:scale>
          <a:sx n="28" d="100"/>
          <a:sy n="28" d="100"/>
        </p:scale>
        <p:origin x="2208" y="200"/>
      </p:cViewPr>
      <p:guideLst>
        <p:guide orient="horz" pos="218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63" Type="http://schemas.openxmlformats.org/officeDocument/2006/relationships/font" Target="fonts/font19.fntdata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3" Type="http://schemas.openxmlformats.org/officeDocument/2006/relationships/font" Target="fonts/font9.fntdata"/><Relationship Id="rId58" Type="http://schemas.openxmlformats.org/officeDocument/2006/relationships/font" Target="fonts/font14.fntdata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font" Target="fonts/font17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4.fntdata"/><Relationship Id="rId56" Type="http://schemas.openxmlformats.org/officeDocument/2006/relationships/font" Target="fonts/font12.fntdata"/><Relationship Id="rId64" Type="http://schemas.openxmlformats.org/officeDocument/2006/relationships/font" Target="fonts/font20.fntdata"/><Relationship Id="rId69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font" Target="fonts/font7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59" Type="http://schemas.openxmlformats.org/officeDocument/2006/relationships/font" Target="fonts/font15.fntdata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0.fntdata"/><Relationship Id="rId62" Type="http://schemas.openxmlformats.org/officeDocument/2006/relationships/font" Target="fonts/font18.fntdata"/><Relationship Id="rId7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5.fntdata"/><Relationship Id="rId57" Type="http://schemas.openxmlformats.org/officeDocument/2006/relationships/font" Target="fonts/font13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8.fntdata"/><Relationship Id="rId60" Type="http://schemas.openxmlformats.org/officeDocument/2006/relationships/font" Target="fonts/font16.fntdata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font" Target="fonts/font6.fntdata"/><Relationship Id="rId55" Type="http://schemas.openxmlformats.org/officeDocument/2006/relationships/font" Target="fonts/font1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5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500" b="0" i="0">
                <a:latin typeface="TT Interphases Pro Trl Rg" panose="020B0103050000020004" pitchFamily="34" charset="0"/>
              </a:rPr>
              <a:t>Size of </a:t>
            </a:r>
            <a:r>
              <a:rPr lang="en-US" sz="25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TT Interphases Pro Trl Rg" panose="020B0103050000020004" pitchFamily="34" charset="0"/>
              </a:rPr>
              <a:t>Microsoft </a:t>
            </a:r>
            <a:r>
              <a:rPr lang="en-US" sz="2500" b="0" i="0">
                <a:latin typeface="TT Interphases Pro Trl Rg" panose="020B0103050000020004" pitchFamily="34" charset="0"/>
              </a:rPr>
              <a:t>Excel [1]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5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Rows</c:v>
                </c:pt>
              </c:strCache>
            </c:strRef>
          </c:tx>
          <c:spPr>
            <a:ln w="1270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1985-1995</c:v>
                </c:pt>
                <c:pt idx="1">
                  <c:v>1997-2003</c:v>
                </c:pt>
                <c:pt idx="2">
                  <c:v>2007-Present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16384</c:v>
                </c:pt>
                <c:pt idx="1">
                  <c:v>65536</c:v>
                </c:pt>
                <c:pt idx="2">
                  <c:v>1048576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18-904C-B92A-C1F7FB26C9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Columns</c:v>
                </c:pt>
              </c:strCache>
            </c:strRef>
          </c:tx>
          <c:spPr>
            <a:ln w="1270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1985-1995</c:v>
                </c:pt>
                <c:pt idx="1">
                  <c:v>1997-2003</c:v>
                </c:pt>
                <c:pt idx="2">
                  <c:v>2007-Present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256</c:v>
                </c:pt>
                <c:pt idx="1">
                  <c:v>256</c:v>
                </c:pt>
                <c:pt idx="2">
                  <c:v>16384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918-904C-B92A-C1F7FB26C9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75912192"/>
        <c:axId val="1894241536"/>
      </c:lineChart>
      <c:catAx>
        <c:axId val="1975912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T Interphases Pro Trl Rg" panose="020B0103050000020004" pitchFamily="34" charset="0"/>
                <a:ea typeface="+mn-ea"/>
                <a:cs typeface="+mn-cs"/>
              </a:defRPr>
            </a:pPr>
            <a:endParaRPr lang="en-US"/>
          </a:p>
        </c:txPr>
        <c:crossAx val="1894241536"/>
        <c:crossesAt val="0"/>
        <c:auto val="1"/>
        <c:lblAlgn val="ctr"/>
        <c:lblOffset val="100"/>
        <c:noMultiLvlLbl val="0"/>
      </c:catAx>
      <c:valAx>
        <c:axId val="1894241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,##0\K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T Interphases Pro Trl Rg" panose="020B0103050000020004" pitchFamily="34" charset="0"/>
                <a:ea typeface="+mn-ea"/>
                <a:cs typeface="+mn-cs"/>
              </a:defRPr>
            </a:pPr>
            <a:endParaRPr lang="en-US"/>
          </a:p>
        </c:txPr>
        <c:crossAx val="1975912192"/>
        <c:crosses val="autoZero"/>
        <c:crossBetween val="between"/>
        <c:dispUnits>
          <c:builtInUnit val="thousands"/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T Interphases Pro Trl Rg" panose="020B01030500000200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Correlation</c:v>
                </c:pt>
              </c:strCache>
            </c:strRef>
          </c:tx>
          <c:explosion val="2"/>
          <c:dPt>
            <c:idx val="0"/>
            <c:bubble3D val="0"/>
            <c:explosion val="0"/>
            <c:spPr>
              <a:solidFill>
                <a:srgbClr val="43986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56F-FD4D-9D6F-56C824FD2186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56F-FD4D-9D6F-56C824FD2186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56F-FD4D-9D6F-56C824FD218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56F-FD4D-9D6F-56C824FD2186}"/>
              </c:ext>
            </c:extLst>
          </c:dPt>
          <c:dLbls>
            <c:dLbl>
              <c:idx val="0"/>
              <c:layout>
                <c:manualLayout>
                  <c:x val="-0.14779376262154578"/>
                  <c:y val="-0.49493525051455217"/>
                </c:manualLayout>
              </c:layout>
              <c:tx>
                <c:rich>
                  <a:bodyPr/>
                  <a:lstStyle/>
                  <a:p>
                    <a:fld id="{EF960C83-47F3-2543-B94C-9721E899AEFC}" type="VALUE">
                      <a:rPr lang="en-US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535410814792365"/>
                      <c:h val="0.2264917437112512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56F-FD4D-9D6F-56C824FD2186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56F-FD4D-9D6F-56C824FD2186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56F-FD4D-9D6F-56C824FD21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Consolas" panose="020B0609020204030204" pitchFamily="49" charset="0"/>
                    <a:ea typeface="+mn-ea"/>
                    <a:cs typeface="Consolas" panose="020B0609020204030204" pitchFamily="49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High Insightfulness</c:v>
                </c:pt>
                <c:pt idx="1">
                  <c:v>Low Insightfulness</c:v>
                </c:pt>
                <c:pt idx="2">
                  <c:v>Same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86.1</c:v>
                </c:pt>
                <c:pt idx="1">
                  <c:v>8.3000000000000007</c:v>
                </c:pt>
                <c:pt idx="2">
                  <c:v>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56F-FD4D-9D6F-56C824FD218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Correlation</c:v>
                </c:pt>
              </c:strCache>
            </c:strRef>
          </c:tx>
          <c:dPt>
            <c:idx val="0"/>
            <c:bubble3D val="0"/>
            <c:spPr>
              <a:solidFill>
                <a:srgbClr val="43986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145-0A4B-B7F2-013E602477C9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145-0A4B-B7F2-013E602477C9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145-0A4B-B7F2-013E602477C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145-0A4B-B7F2-013E602477C9}"/>
              </c:ext>
            </c:extLst>
          </c:dPt>
          <c:dLbls>
            <c:dLbl>
              <c:idx val="0"/>
              <c:layout>
                <c:manualLayout>
                  <c:x val="-0.19349471194877901"/>
                  <c:y val="-0.39438904021322085"/>
                </c:manualLayout>
              </c:layout>
              <c:tx>
                <c:rich>
                  <a:bodyPr/>
                  <a:lstStyle/>
                  <a:p>
                    <a:fld id="{F295BD7A-0FC5-3C47-AD63-931D2B9A83A2}" type="VALUE">
                      <a:rPr lang="en-US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303353317186249"/>
                      <c:h val="0.2264917955364203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145-0A4B-B7F2-013E602477C9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145-0A4B-B7F2-013E602477C9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145-0A4B-B7F2-013E602477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Consolas" panose="020B0609020204030204" pitchFamily="49" charset="0"/>
                    <a:ea typeface="+mn-ea"/>
                    <a:cs typeface="Consolas" panose="020B0609020204030204" pitchFamily="49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High Insightfulness</c:v>
                </c:pt>
                <c:pt idx="1">
                  <c:v>Low Insightfulness</c:v>
                </c:pt>
                <c:pt idx="2">
                  <c:v>Same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69.400000000000006</c:v>
                </c:pt>
                <c:pt idx="1">
                  <c:v>16.7</c:v>
                </c:pt>
                <c:pt idx="2">
                  <c:v>13.9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145-0A4B-B7F2-013E602477C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Correlation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rgbClr val="43986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4B5-1B4C-B271-79DAA3CF6B24}"/>
              </c:ext>
            </c:extLst>
          </c:dPt>
          <c:dPt>
            <c:idx val="1"/>
            <c:bubble3D val="0"/>
            <c:spPr>
              <a:solidFill>
                <a:srgbClr val="4E81B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94B5-1B4C-B271-79DAA3CF6B24}"/>
              </c:ext>
            </c:extLst>
          </c:dPt>
          <c:dPt>
            <c:idx val="2"/>
            <c:bubble3D val="0"/>
            <c:spPr>
              <a:solidFill>
                <a:srgbClr val="C0504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D02-DC49-B8E7-9016534F8E8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E75F-E245-B2CC-362930C9528D}"/>
              </c:ext>
            </c:extLst>
          </c:dPt>
          <c:dLbls>
            <c:dLbl>
              <c:idx val="3"/>
              <c:layout>
                <c:manualLayout>
                  <c:x val="0.11105416171645262"/>
                  <c:y val="0.1450744852440384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9655546763625818E-2"/>
                      <c:h val="7.572102455179864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E75F-E245-B2CC-362930C9528D}"/>
                </c:ext>
              </c:extLst>
            </c:dLbl>
            <c:spPr>
              <a:solidFill>
                <a:schemeClr val="bg1">
                  <a:alpha val="43212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Consolas" panose="020B0609020204030204" pitchFamily="49" charset="0"/>
                    <a:ea typeface="+mn-ea"/>
                    <a:cs typeface="Consolas" panose="020B0609020204030204" pitchFamily="49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76200" cap="flat" cmpd="sng" algn="ctr">
                  <a:solidFill>
                    <a:srgbClr val="7030A0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Ours &gt; Excel, LLM</c:v>
                </c:pt>
                <c:pt idx="1">
                  <c:v>LLM &gt; Ours, Excel</c:v>
                </c:pt>
                <c:pt idx="2">
                  <c:v>Excel &gt; Ours, LLM</c:v>
                </c:pt>
                <c:pt idx="3">
                  <c:v>Same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0.52800000000000002</c:v>
                </c:pt>
                <c:pt idx="1">
                  <c:v>0.30599999999999999</c:v>
                </c:pt>
                <c:pt idx="2">
                  <c:v>0.13900000000000001</c:v>
                </c:pt>
                <c:pt idx="3">
                  <c:v>2.8000000000000001E-2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B5-1B4C-B271-79DAA3CF6B2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E7E684-AC99-7046-BB2C-79C53A1FF9F5}" type="doc">
      <dgm:prSet loTypeId="urn:microsoft.com/office/officeart/2008/layout/HorizontalMultiLevelHierarchy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B81514B-73DE-5E44-B81F-366D5495B0C0}">
      <dgm:prSet phldrT="[Text]" custT="1"/>
      <dgm:spPr>
        <a:solidFill>
          <a:srgbClr val="439863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3200">
              <a:solidFill>
                <a:schemeClr val="bg1"/>
              </a:solidFill>
              <a:latin typeface="TT Interphases Pro Trl Rg" panose="020B0103050000020004" pitchFamily="34" charset="0"/>
            </a:rPr>
            <a:t>Utility</a:t>
          </a:r>
        </a:p>
      </dgm:t>
    </dgm:pt>
    <dgm:pt modelId="{EEF4178F-BC52-D440-9E74-A4C0951B99F1}" type="parTrans" cxnId="{475BE8D2-4855-D143-892D-1149FF22EA78}">
      <dgm:prSet/>
      <dgm:spPr/>
      <dgm:t>
        <a:bodyPr/>
        <a:lstStyle/>
        <a:p>
          <a:endParaRPr lang="en-US"/>
        </a:p>
      </dgm:t>
    </dgm:pt>
    <dgm:pt modelId="{4385AC31-0E09-7444-93BD-B1950DC949FF}" type="sibTrans" cxnId="{475BE8D2-4855-D143-892D-1149FF22EA78}">
      <dgm:prSet/>
      <dgm:spPr/>
      <dgm:t>
        <a:bodyPr/>
        <a:lstStyle/>
        <a:p>
          <a:endParaRPr lang="en-US"/>
        </a:p>
      </dgm:t>
    </dgm:pt>
    <dgm:pt modelId="{99179112-48BD-224F-9015-D256DD2623F8}" type="asst">
      <dgm:prSet phldrT="[Text]"/>
      <dgm:spPr>
        <a:solidFill>
          <a:srgbClr val="439863"/>
        </a:solidFill>
      </dgm:spPr>
      <dgm:t>
        <a:bodyPr/>
        <a:lstStyle/>
        <a:p>
          <a:r>
            <a:rPr lang="en-US">
              <a:solidFill>
                <a:schemeClr val="bg1"/>
              </a:solidFill>
              <a:latin typeface="TT Interphases Pro Trl Rg" panose="020B0103050000020004" pitchFamily="34" charset="0"/>
            </a:rPr>
            <a:t>Interpretability</a:t>
          </a:r>
        </a:p>
      </dgm:t>
    </dgm:pt>
    <dgm:pt modelId="{FA90FF10-420B-9C41-BEF1-75526744EE3C}" type="parTrans" cxnId="{0325FDDE-1D4C-174A-85B7-9C779C9C7DD4}">
      <dgm:prSet/>
      <dgm:spPr>
        <a:solidFill>
          <a:srgbClr val="7D7D7D"/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endParaRPr lang="en-US">
            <a:latin typeface="TT Interphases Pro Trl Rg" panose="020B0103050000020004" pitchFamily="34" charset="0"/>
          </a:endParaRPr>
        </a:p>
      </dgm:t>
    </dgm:pt>
    <dgm:pt modelId="{75778CE1-A87A-054C-A9EF-D92E564053E1}" type="sibTrans" cxnId="{0325FDDE-1D4C-174A-85B7-9C779C9C7DD4}">
      <dgm:prSet/>
      <dgm:spPr/>
      <dgm:t>
        <a:bodyPr/>
        <a:lstStyle/>
        <a:p>
          <a:endParaRPr lang="en-US"/>
        </a:p>
      </dgm:t>
    </dgm:pt>
    <dgm:pt modelId="{A124BD94-38BE-FC4B-9CD8-213023D7D229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endParaRPr lang="en-US">
            <a:latin typeface="TT Interphases Pro Trl Rg" panose="020B0103050000020004" pitchFamily="34" charset="0"/>
          </a:endParaRPr>
        </a:p>
      </dgm:t>
    </dgm:pt>
    <dgm:pt modelId="{163A0F9C-4BBB-A549-8C87-4E25BDFC5EF3}" type="parTrans" cxnId="{B681F553-E93B-9C47-AD4B-FF30C6D5259A}">
      <dgm:prSet/>
      <dgm:spPr>
        <a:solidFill>
          <a:srgbClr val="7D7D7D"/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endParaRPr lang="en-US">
            <a:latin typeface="TT Interphases Pro Trl Rg" panose="020B0103050000020004" pitchFamily="34" charset="0"/>
          </a:endParaRPr>
        </a:p>
      </dgm:t>
    </dgm:pt>
    <dgm:pt modelId="{99C84DDA-B3D3-D14A-9E35-50178E95DCCD}" type="sibTrans" cxnId="{B681F553-E93B-9C47-AD4B-FF30C6D5259A}">
      <dgm:prSet/>
      <dgm:spPr/>
      <dgm:t>
        <a:bodyPr/>
        <a:lstStyle/>
        <a:p>
          <a:endParaRPr lang="en-US"/>
        </a:p>
      </dgm:t>
    </dgm:pt>
    <dgm:pt modelId="{C4B9AE97-6882-ED49-BDC5-9458C0E5A36E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endParaRPr lang="en-US">
            <a:latin typeface="TT Interphases Pro Trl Rg" panose="020B0103050000020004" pitchFamily="34" charset="0"/>
          </a:endParaRPr>
        </a:p>
      </dgm:t>
    </dgm:pt>
    <dgm:pt modelId="{242FBD5E-C1B1-704E-A330-BAF317BD616B}" type="parTrans" cxnId="{94E9EE0E-7338-754F-8F9A-024EABC608C8}">
      <dgm:prSet/>
      <dgm:spPr>
        <a:solidFill>
          <a:schemeClr val="bg1">
            <a:lumMod val="65000"/>
          </a:schemeClr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endParaRPr lang="en-US">
            <a:latin typeface="TT Interphases Pro Trl Rg" panose="020B0103050000020004" pitchFamily="34" charset="0"/>
          </a:endParaRPr>
        </a:p>
      </dgm:t>
    </dgm:pt>
    <dgm:pt modelId="{A5A6C0C3-4C83-D844-85C9-36E7F85A53F0}" type="sibTrans" cxnId="{94E9EE0E-7338-754F-8F9A-024EABC608C8}">
      <dgm:prSet/>
      <dgm:spPr/>
      <dgm:t>
        <a:bodyPr/>
        <a:lstStyle/>
        <a:p>
          <a:endParaRPr lang="en-US"/>
        </a:p>
      </dgm:t>
    </dgm:pt>
    <dgm:pt modelId="{290C392D-D949-4745-8680-3D8E0C77F91B}" type="asst">
      <dgm:prSet phldrT="[Text]"/>
      <dgm:spPr>
        <a:solidFill>
          <a:srgbClr val="439863"/>
        </a:solidFill>
      </dgm:spPr>
      <dgm:t>
        <a:bodyPr/>
        <a:lstStyle/>
        <a:p>
          <a:r>
            <a:rPr lang="en-US">
              <a:latin typeface="TT Interphases Pro Trl Rg" panose="020B0103050000020004" pitchFamily="34" charset="0"/>
            </a:rPr>
            <a:t>Insightfulness</a:t>
          </a:r>
        </a:p>
      </dgm:t>
    </dgm:pt>
    <dgm:pt modelId="{8CDC9FB9-630E-7742-8DFB-2109D9AFAFBD}" type="parTrans" cxnId="{EA7FD515-DFEC-6749-8BA1-DD9BD9FAAF61}">
      <dgm:prSet/>
      <dgm:spPr>
        <a:solidFill>
          <a:schemeClr val="bg1">
            <a:lumMod val="65000"/>
          </a:schemeClr>
        </a:solidFill>
        <a:ln>
          <a:solidFill>
            <a:srgbClr val="439863"/>
          </a:solidFill>
        </a:ln>
      </dgm:spPr>
      <dgm:t>
        <a:bodyPr/>
        <a:lstStyle/>
        <a:p>
          <a:endParaRPr lang="en-US">
            <a:latin typeface="TT Interphases Pro Trl Rg" panose="020B0103050000020004" pitchFamily="34" charset="0"/>
          </a:endParaRPr>
        </a:p>
      </dgm:t>
    </dgm:pt>
    <dgm:pt modelId="{8AA06BBE-405C-4148-B41A-AC4DD8FA5BEB}" type="sibTrans" cxnId="{EA7FD515-DFEC-6749-8BA1-DD9BD9FAAF61}">
      <dgm:prSet/>
      <dgm:spPr/>
      <dgm:t>
        <a:bodyPr/>
        <a:lstStyle/>
        <a:p>
          <a:endParaRPr lang="en-US"/>
        </a:p>
      </dgm:t>
    </dgm:pt>
    <dgm:pt modelId="{35CD9A28-B562-0948-9174-591193C78E59}" type="asst">
      <dgm:prSet phldrT="[Text]"/>
      <dgm:spPr>
        <a:solidFill>
          <a:schemeClr val="bg1">
            <a:lumMod val="65000"/>
          </a:schemeClr>
        </a:solidFill>
        <a:effectLst>
          <a:softEdge rad="0"/>
        </a:effectLst>
      </dgm:spPr>
      <dgm:t>
        <a:bodyPr/>
        <a:lstStyle/>
        <a:p>
          <a:r>
            <a:rPr lang="en-US">
              <a:latin typeface="TT Interphases Pro Trl Rg" panose="020B0103050000020004" pitchFamily="34" charset="0"/>
            </a:rPr>
            <a:t>Attribute Significance</a:t>
          </a:r>
        </a:p>
      </dgm:t>
    </dgm:pt>
    <dgm:pt modelId="{B8185CE1-94CA-8646-84EB-0412435D1650}" type="parTrans" cxnId="{CE859259-576D-624E-BBEB-7577AF17C535}">
      <dgm:prSet/>
      <dgm:spPr>
        <a:solidFill>
          <a:srgbClr val="7D7D7D"/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endParaRPr lang="en-US">
            <a:latin typeface="TT Interphases Pro Trl Rg" panose="020B0103050000020004" pitchFamily="34" charset="0"/>
          </a:endParaRPr>
        </a:p>
      </dgm:t>
    </dgm:pt>
    <dgm:pt modelId="{B9DBF4FE-2EBE-0140-B737-BFC3577A5CDC}" type="sibTrans" cxnId="{CE859259-576D-624E-BBEB-7577AF17C535}">
      <dgm:prSet/>
      <dgm:spPr/>
      <dgm:t>
        <a:bodyPr/>
        <a:lstStyle/>
        <a:p>
          <a:endParaRPr lang="en-US"/>
        </a:p>
      </dgm:t>
    </dgm:pt>
    <dgm:pt modelId="{70E8512E-854F-644A-BBA6-2691D22118D1}" type="asst">
      <dgm:prSet phldrT="[Text]"/>
      <dgm:spPr>
        <a:solidFill>
          <a:srgbClr val="A6A6A6"/>
        </a:solidFill>
      </dgm:spPr>
      <dgm:t>
        <a:bodyPr/>
        <a:lstStyle/>
        <a:p>
          <a:r>
            <a:rPr lang="en-US">
              <a:latin typeface="TT Interphases Pro Trl Rg" panose="020B0103050000020004" pitchFamily="34" charset="0"/>
            </a:rPr>
            <a:t>Trend</a:t>
          </a:r>
        </a:p>
      </dgm:t>
    </dgm:pt>
    <dgm:pt modelId="{7DA6626E-6F83-E743-9A6C-BF0FEC9BEBFA}" type="parTrans" cxnId="{9BFEC4C9-16F5-1241-B761-15396F00AFD1}">
      <dgm:prSet/>
      <dgm:spPr>
        <a:solidFill>
          <a:schemeClr val="bg1">
            <a:lumMod val="65000"/>
          </a:schemeClr>
        </a:solidFill>
        <a:ln>
          <a:solidFill>
            <a:srgbClr val="439863"/>
          </a:solidFill>
        </a:ln>
      </dgm:spPr>
      <dgm:t>
        <a:bodyPr/>
        <a:lstStyle/>
        <a:p>
          <a:endParaRPr lang="en-US">
            <a:latin typeface="TT Interphases Pro Trl Rg" panose="020B0103050000020004" pitchFamily="34" charset="0"/>
          </a:endParaRPr>
        </a:p>
      </dgm:t>
    </dgm:pt>
    <dgm:pt modelId="{5807A953-DD57-794C-8D4C-E11EE738FFFD}" type="sibTrans" cxnId="{9BFEC4C9-16F5-1241-B761-15396F00AFD1}">
      <dgm:prSet/>
      <dgm:spPr/>
      <dgm:t>
        <a:bodyPr/>
        <a:lstStyle/>
        <a:p>
          <a:endParaRPr lang="en-US"/>
        </a:p>
      </dgm:t>
    </dgm:pt>
    <dgm:pt modelId="{885E6513-64D0-4908-850B-7AF4203D1D78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endParaRPr lang="en-US">
            <a:latin typeface="TT Interphases Pro Trl Rg" panose="020B0103050000020004" pitchFamily="34" charset="0"/>
          </a:endParaRPr>
        </a:p>
      </dgm:t>
    </dgm:pt>
    <dgm:pt modelId="{18EE64D8-6B16-40A2-853C-BB2263802070}" type="parTrans" cxnId="{0A1DDF65-419A-4E42-AB2C-4556360F1E21}">
      <dgm:prSet/>
      <dgm:spPr>
        <a:ln>
          <a:solidFill>
            <a:srgbClr val="A6A6A6"/>
          </a:solidFill>
        </a:ln>
      </dgm:spPr>
      <dgm:t>
        <a:bodyPr/>
        <a:lstStyle/>
        <a:p>
          <a:endParaRPr lang="en-US"/>
        </a:p>
      </dgm:t>
    </dgm:pt>
    <dgm:pt modelId="{CF74A4C5-BDF6-4BE5-A428-A0D5DB482CBC}" type="sibTrans" cxnId="{0A1DDF65-419A-4E42-AB2C-4556360F1E21}">
      <dgm:prSet/>
      <dgm:spPr/>
      <dgm:t>
        <a:bodyPr/>
        <a:lstStyle/>
        <a:p>
          <a:endParaRPr lang="en-US"/>
        </a:p>
      </dgm:t>
    </dgm:pt>
    <dgm:pt modelId="{A7565EE2-B58D-4918-81B6-2FCB9D9FB8C2}" type="asst">
      <dgm:prSet phldrT="[Text]"/>
      <dgm:spPr>
        <a:solidFill>
          <a:schemeClr val="bg1">
            <a:lumMod val="65000"/>
          </a:schemeClr>
        </a:solidFill>
        <a:effectLst>
          <a:softEdge rad="0"/>
        </a:effectLst>
      </dgm:spPr>
      <dgm:t>
        <a:bodyPr/>
        <a:lstStyle/>
        <a:p>
          <a:r>
            <a:rPr lang="en-US">
              <a:latin typeface="TT Interphases Pro Trl Rg" panose="020B0103050000020004" pitchFamily="34" charset="0"/>
            </a:rPr>
            <a:t>Informativeness</a:t>
          </a:r>
        </a:p>
      </dgm:t>
    </dgm:pt>
    <dgm:pt modelId="{55D722AA-7ECE-45B4-92B3-DB53D6CB4D84}" type="parTrans" cxnId="{819DEE04-F121-4208-8FAD-85061A11EACF}">
      <dgm:prSet/>
      <dgm:spPr>
        <a:ln>
          <a:solidFill>
            <a:srgbClr val="A6A6A6"/>
          </a:solidFill>
        </a:ln>
      </dgm:spPr>
      <dgm:t>
        <a:bodyPr/>
        <a:lstStyle/>
        <a:p>
          <a:endParaRPr lang="en-US"/>
        </a:p>
      </dgm:t>
    </dgm:pt>
    <dgm:pt modelId="{6E53A1AA-5B70-473D-8DD8-27DA06104A7E}" type="sibTrans" cxnId="{819DEE04-F121-4208-8FAD-85061A11EACF}">
      <dgm:prSet/>
      <dgm:spPr/>
      <dgm:t>
        <a:bodyPr/>
        <a:lstStyle/>
        <a:p>
          <a:endParaRPr lang="en-US"/>
        </a:p>
      </dgm:t>
    </dgm:pt>
    <dgm:pt modelId="{560D59DC-A72D-9543-91A6-331E8C47EEDE}" type="asst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>
              <a:latin typeface="TT Interphases Pro Trl Rg" panose="020B0103050000020004" pitchFamily="34" charset="0"/>
            </a:rPr>
            <a:t>Outlier</a:t>
          </a:r>
        </a:p>
      </dgm:t>
    </dgm:pt>
    <dgm:pt modelId="{B9FD576C-5C62-1A4D-ABE6-ADD5DA059773}" type="parTrans" cxnId="{B7867F93-33B6-B74D-BD05-280E92A7B289}">
      <dgm:prSet/>
      <dgm:spPr>
        <a:ln>
          <a:solidFill>
            <a:srgbClr val="A6A6A6"/>
          </a:solidFill>
        </a:ln>
      </dgm:spPr>
      <dgm:t>
        <a:bodyPr/>
        <a:lstStyle/>
        <a:p>
          <a:endParaRPr lang="en-US"/>
        </a:p>
      </dgm:t>
    </dgm:pt>
    <dgm:pt modelId="{93F6A08D-3609-0341-8837-83FC08543359}" type="sibTrans" cxnId="{B7867F93-33B6-B74D-BD05-280E92A7B289}">
      <dgm:prSet/>
      <dgm:spPr/>
      <dgm:t>
        <a:bodyPr/>
        <a:lstStyle/>
        <a:p>
          <a:endParaRPr lang="en-US"/>
        </a:p>
      </dgm:t>
    </dgm:pt>
    <dgm:pt modelId="{1CD3340A-450A-9A4D-8712-85261D76D461}" type="pres">
      <dgm:prSet presAssocID="{ABE7E684-AC99-7046-BB2C-79C53A1FF9F5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6234F36-D403-B242-8A11-C90BC3190AA1}" type="pres">
      <dgm:prSet presAssocID="{8B81514B-73DE-5E44-B81F-366D5495B0C0}" presName="root1" presStyleCnt="0"/>
      <dgm:spPr/>
    </dgm:pt>
    <dgm:pt modelId="{E2176B48-EB60-8B48-8F2C-0D340775EC4C}" type="pres">
      <dgm:prSet presAssocID="{8B81514B-73DE-5E44-B81F-366D5495B0C0}" presName="LevelOneTextNode" presStyleLbl="node0" presStyleIdx="0" presStyleCnt="1" custAng="5400000" custLinFactX="-100000" custLinFactNeighborX="-147544">
        <dgm:presLayoutVars>
          <dgm:chPref val="3"/>
        </dgm:presLayoutVars>
      </dgm:prSet>
      <dgm:spPr>
        <a:prstGeom prst="roundRect">
          <a:avLst/>
        </a:prstGeom>
      </dgm:spPr>
    </dgm:pt>
    <dgm:pt modelId="{E0D7C5AD-49F5-9445-87A7-EB740E6E518B}" type="pres">
      <dgm:prSet presAssocID="{8B81514B-73DE-5E44-B81F-366D5495B0C0}" presName="level2hierChild" presStyleCnt="0"/>
      <dgm:spPr/>
    </dgm:pt>
    <dgm:pt modelId="{48B610DE-4C8C-1E42-8ED0-8FD3C3972180}" type="pres">
      <dgm:prSet presAssocID="{8CDC9FB9-630E-7742-8DFB-2109D9AFAFBD}" presName="conn2-1" presStyleLbl="parChTrans1D2" presStyleIdx="0" presStyleCnt="2"/>
      <dgm:spPr/>
    </dgm:pt>
    <dgm:pt modelId="{5E607BB0-86E1-6442-A407-10EB0C8DE343}" type="pres">
      <dgm:prSet presAssocID="{8CDC9FB9-630E-7742-8DFB-2109D9AFAFBD}" presName="connTx" presStyleLbl="parChTrans1D2" presStyleIdx="0" presStyleCnt="2"/>
      <dgm:spPr/>
    </dgm:pt>
    <dgm:pt modelId="{D1DAEBDE-5288-AB4A-B20D-79CB5AFBEA39}" type="pres">
      <dgm:prSet presAssocID="{290C392D-D949-4745-8680-3D8E0C77F91B}" presName="root2" presStyleCnt="0"/>
      <dgm:spPr/>
    </dgm:pt>
    <dgm:pt modelId="{DC250585-A08F-8E45-A016-450EE4E6FE0B}" type="pres">
      <dgm:prSet presAssocID="{290C392D-D949-4745-8680-3D8E0C77F91B}" presName="LevelTwoTextNode" presStyleLbl="asst1" presStyleIdx="0" presStyleCnt="6">
        <dgm:presLayoutVars>
          <dgm:chPref val="3"/>
        </dgm:presLayoutVars>
      </dgm:prSet>
      <dgm:spPr>
        <a:prstGeom prst="roundRect">
          <a:avLst/>
        </a:prstGeom>
      </dgm:spPr>
    </dgm:pt>
    <dgm:pt modelId="{87BFB0BD-B3AC-D240-B54D-FB4992A8BF22}" type="pres">
      <dgm:prSet presAssocID="{290C392D-D949-4745-8680-3D8E0C77F91B}" presName="level3hierChild" presStyleCnt="0"/>
      <dgm:spPr/>
    </dgm:pt>
    <dgm:pt modelId="{FC92EDC8-5834-194B-9A8B-1C2240A26226}" type="pres">
      <dgm:prSet presAssocID="{B8185CE1-94CA-8646-84EB-0412435D1650}" presName="conn2-1" presStyleLbl="parChTrans1D3" presStyleIdx="0" presStyleCnt="7"/>
      <dgm:spPr/>
    </dgm:pt>
    <dgm:pt modelId="{7023C9AB-73F3-A94C-BAAA-89131C1E51EB}" type="pres">
      <dgm:prSet presAssocID="{B8185CE1-94CA-8646-84EB-0412435D1650}" presName="connTx" presStyleLbl="parChTrans1D3" presStyleIdx="0" presStyleCnt="7"/>
      <dgm:spPr/>
    </dgm:pt>
    <dgm:pt modelId="{767009DC-3C1E-A14E-A265-83CE8DA1E9B8}" type="pres">
      <dgm:prSet presAssocID="{35CD9A28-B562-0948-9174-591193C78E59}" presName="root2" presStyleCnt="0"/>
      <dgm:spPr/>
    </dgm:pt>
    <dgm:pt modelId="{74050061-C242-CE40-B52B-042C0AF93AD6}" type="pres">
      <dgm:prSet presAssocID="{35CD9A28-B562-0948-9174-591193C78E59}" presName="LevelTwoTextNode" presStyleLbl="asst1" presStyleIdx="1" presStyleCnt="6">
        <dgm:presLayoutVars>
          <dgm:chPref val="3"/>
        </dgm:presLayoutVars>
      </dgm:prSet>
      <dgm:spPr>
        <a:prstGeom prst="roundRect">
          <a:avLst/>
        </a:prstGeom>
      </dgm:spPr>
    </dgm:pt>
    <dgm:pt modelId="{FE4C0AEF-7695-8D4B-9B06-65B22578BE8E}" type="pres">
      <dgm:prSet presAssocID="{35CD9A28-B562-0948-9174-591193C78E59}" presName="level3hierChild" presStyleCnt="0"/>
      <dgm:spPr/>
    </dgm:pt>
    <dgm:pt modelId="{54246575-22A6-4628-8A90-E3DB8E095C4B}" type="pres">
      <dgm:prSet presAssocID="{55D722AA-7ECE-45B4-92B3-DB53D6CB4D84}" presName="conn2-1" presStyleLbl="parChTrans1D3" presStyleIdx="1" presStyleCnt="7"/>
      <dgm:spPr/>
    </dgm:pt>
    <dgm:pt modelId="{9E011A58-60A0-4B1B-B5AF-46EC1241FFAA}" type="pres">
      <dgm:prSet presAssocID="{55D722AA-7ECE-45B4-92B3-DB53D6CB4D84}" presName="connTx" presStyleLbl="parChTrans1D3" presStyleIdx="1" presStyleCnt="7"/>
      <dgm:spPr/>
    </dgm:pt>
    <dgm:pt modelId="{6398E542-12BC-4E3F-9D42-00F4A37135EB}" type="pres">
      <dgm:prSet presAssocID="{A7565EE2-B58D-4918-81B6-2FCB9D9FB8C2}" presName="root2" presStyleCnt="0"/>
      <dgm:spPr/>
    </dgm:pt>
    <dgm:pt modelId="{3508C5F2-AE4C-4B78-B148-FDA2E3733AA3}" type="pres">
      <dgm:prSet presAssocID="{A7565EE2-B58D-4918-81B6-2FCB9D9FB8C2}" presName="LevelTwoTextNode" presStyleLbl="asst1" presStyleIdx="2" presStyleCnt="6">
        <dgm:presLayoutVars>
          <dgm:chPref val="3"/>
        </dgm:presLayoutVars>
      </dgm:prSet>
      <dgm:spPr>
        <a:prstGeom prst="roundRect">
          <a:avLst/>
        </a:prstGeom>
      </dgm:spPr>
    </dgm:pt>
    <dgm:pt modelId="{9741B3BD-C89A-4F02-90A3-2DB8E5BB9253}" type="pres">
      <dgm:prSet presAssocID="{A7565EE2-B58D-4918-81B6-2FCB9D9FB8C2}" presName="level3hierChild" presStyleCnt="0"/>
      <dgm:spPr/>
    </dgm:pt>
    <dgm:pt modelId="{CA4CFDEC-A340-8B47-A0A7-58E7DB1FF1EA}" type="pres">
      <dgm:prSet presAssocID="{7DA6626E-6F83-E743-9A6C-BF0FEC9BEBFA}" presName="conn2-1" presStyleLbl="parChTrans1D3" presStyleIdx="2" presStyleCnt="7"/>
      <dgm:spPr/>
    </dgm:pt>
    <dgm:pt modelId="{F0A1D38B-0F07-1645-BDB4-FBACD7001873}" type="pres">
      <dgm:prSet presAssocID="{7DA6626E-6F83-E743-9A6C-BF0FEC9BEBFA}" presName="connTx" presStyleLbl="parChTrans1D3" presStyleIdx="2" presStyleCnt="7"/>
      <dgm:spPr/>
    </dgm:pt>
    <dgm:pt modelId="{86C27831-433E-3C46-A8E7-ECE283120809}" type="pres">
      <dgm:prSet presAssocID="{70E8512E-854F-644A-BBA6-2691D22118D1}" presName="root2" presStyleCnt="0"/>
      <dgm:spPr/>
    </dgm:pt>
    <dgm:pt modelId="{E2E8D560-4764-F543-9170-39686AF38227}" type="pres">
      <dgm:prSet presAssocID="{70E8512E-854F-644A-BBA6-2691D22118D1}" presName="LevelTwoTextNode" presStyleLbl="asst1" presStyleIdx="3" presStyleCnt="6">
        <dgm:presLayoutVars>
          <dgm:chPref val="3"/>
        </dgm:presLayoutVars>
      </dgm:prSet>
      <dgm:spPr>
        <a:prstGeom prst="roundRect">
          <a:avLst/>
        </a:prstGeom>
      </dgm:spPr>
    </dgm:pt>
    <dgm:pt modelId="{414B0777-882B-1847-A31B-9B86BF629B19}" type="pres">
      <dgm:prSet presAssocID="{70E8512E-854F-644A-BBA6-2691D22118D1}" presName="level3hierChild" presStyleCnt="0"/>
      <dgm:spPr/>
    </dgm:pt>
    <dgm:pt modelId="{398F0638-B8DD-9F41-AA3D-7C7366D79120}" type="pres">
      <dgm:prSet presAssocID="{B9FD576C-5C62-1A4D-ABE6-ADD5DA059773}" presName="conn2-1" presStyleLbl="parChTrans1D3" presStyleIdx="3" presStyleCnt="7"/>
      <dgm:spPr/>
    </dgm:pt>
    <dgm:pt modelId="{35E839E8-D2F3-224C-9F4E-4DE0D5BED118}" type="pres">
      <dgm:prSet presAssocID="{B9FD576C-5C62-1A4D-ABE6-ADD5DA059773}" presName="connTx" presStyleLbl="parChTrans1D3" presStyleIdx="3" presStyleCnt="7"/>
      <dgm:spPr/>
    </dgm:pt>
    <dgm:pt modelId="{BD7B5292-F19C-9640-BE5B-A654E2B995B0}" type="pres">
      <dgm:prSet presAssocID="{560D59DC-A72D-9543-91A6-331E8C47EEDE}" presName="root2" presStyleCnt="0"/>
      <dgm:spPr/>
    </dgm:pt>
    <dgm:pt modelId="{16F73519-B462-0241-8B78-2E3B1983E7AC}" type="pres">
      <dgm:prSet presAssocID="{560D59DC-A72D-9543-91A6-331E8C47EEDE}" presName="LevelTwoTextNode" presStyleLbl="asst1" presStyleIdx="4" presStyleCnt="6">
        <dgm:presLayoutVars>
          <dgm:chPref val="3"/>
        </dgm:presLayoutVars>
      </dgm:prSet>
      <dgm:spPr>
        <a:prstGeom prst="roundRect">
          <a:avLst/>
        </a:prstGeom>
      </dgm:spPr>
    </dgm:pt>
    <dgm:pt modelId="{07BFFD41-4E4A-AF44-BFCD-E6075FF3E640}" type="pres">
      <dgm:prSet presAssocID="{560D59DC-A72D-9543-91A6-331E8C47EEDE}" presName="level3hierChild" presStyleCnt="0"/>
      <dgm:spPr/>
    </dgm:pt>
    <dgm:pt modelId="{559C54D0-6412-6143-948F-CB3C134DC2F1}" type="pres">
      <dgm:prSet presAssocID="{FA90FF10-420B-9C41-BEF1-75526744EE3C}" presName="conn2-1" presStyleLbl="parChTrans1D2" presStyleIdx="1" presStyleCnt="2"/>
      <dgm:spPr/>
    </dgm:pt>
    <dgm:pt modelId="{46D2E95C-C10A-B64D-82CC-8655801CA550}" type="pres">
      <dgm:prSet presAssocID="{FA90FF10-420B-9C41-BEF1-75526744EE3C}" presName="connTx" presStyleLbl="parChTrans1D2" presStyleIdx="1" presStyleCnt="2"/>
      <dgm:spPr/>
    </dgm:pt>
    <dgm:pt modelId="{B1F0EAA1-3B71-FB49-8404-4255B4D5CA08}" type="pres">
      <dgm:prSet presAssocID="{99179112-48BD-224F-9015-D256DD2623F8}" presName="root2" presStyleCnt="0"/>
      <dgm:spPr/>
    </dgm:pt>
    <dgm:pt modelId="{D1B15D49-B232-2741-873F-59928436791C}" type="pres">
      <dgm:prSet presAssocID="{99179112-48BD-224F-9015-D256DD2623F8}" presName="LevelTwoTextNode" presStyleLbl="asst1" presStyleIdx="5" presStyleCnt="6">
        <dgm:presLayoutVars>
          <dgm:chPref val="3"/>
        </dgm:presLayoutVars>
      </dgm:prSet>
      <dgm:spPr>
        <a:prstGeom prst="roundRect">
          <a:avLst/>
        </a:prstGeom>
      </dgm:spPr>
    </dgm:pt>
    <dgm:pt modelId="{BE0BBF74-FD11-8D4D-8EEC-11D68DE9CCEC}" type="pres">
      <dgm:prSet presAssocID="{99179112-48BD-224F-9015-D256DD2623F8}" presName="level3hierChild" presStyleCnt="0"/>
      <dgm:spPr/>
    </dgm:pt>
    <dgm:pt modelId="{671A4326-9CF3-CF43-B95A-581D63153F7B}" type="pres">
      <dgm:prSet presAssocID="{163A0F9C-4BBB-A549-8C87-4E25BDFC5EF3}" presName="conn2-1" presStyleLbl="parChTrans1D3" presStyleIdx="4" presStyleCnt="7"/>
      <dgm:spPr/>
    </dgm:pt>
    <dgm:pt modelId="{A130F512-4C86-AF44-A19D-CCDF6EF43D80}" type="pres">
      <dgm:prSet presAssocID="{163A0F9C-4BBB-A549-8C87-4E25BDFC5EF3}" presName="connTx" presStyleLbl="parChTrans1D3" presStyleIdx="4" presStyleCnt="7"/>
      <dgm:spPr/>
    </dgm:pt>
    <dgm:pt modelId="{65234885-1285-374F-A541-A1716B6C5CA6}" type="pres">
      <dgm:prSet presAssocID="{A124BD94-38BE-FC4B-9CD8-213023D7D229}" presName="root2" presStyleCnt="0"/>
      <dgm:spPr/>
    </dgm:pt>
    <dgm:pt modelId="{EAE77323-06D9-4E44-B955-D872568B0A6C}" type="pres">
      <dgm:prSet presAssocID="{A124BD94-38BE-FC4B-9CD8-213023D7D229}" presName="LevelTwoTextNode" presStyleLbl="node3" presStyleIdx="0" presStyleCnt="3">
        <dgm:presLayoutVars>
          <dgm:chPref val="3"/>
        </dgm:presLayoutVars>
      </dgm:prSet>
      <dgm:spPr>
        <a:prstGeom prst="roundRect">
          <a:avLst/>
        </a:prstGeom>
      </dgm:spPr>
    </dgm:pt>
    <dgm:pt modelId="{585BA310-3A1D-0E48-99D8-11F47C590B7F}" type="pres">
      <dgm:prSet presAssocID="{A124BD94-38BE-FC4B-9CD8-213023D7D229}" presName="level3hierChild" presStyleCnt="0"/>
      <dgm:spPr/>
    </dgm:pt>
    <dgm:pt modelId="{BA84A3C5-E8D0-7846-8BC7-BF6586A25575}" type="pres">
      <dgm:prSet presAssocID="{242FBD5E-C1B1-704E-A330-BAF317BD616B}" presName="conn2-1" presStyleLbl="parChTrans1D3" presStyleIdx="5" presStyleCnt="7"/>
      <dgm:spPr/>
    </dgm:pt>
    <dgm:pt modelId="{E6400DB4-F790-D44F-B770-2514C1346B95}" type="pres">
      <dgm:prSet presAssocID="{242FBD5E-C1B1-704E-A330-BAF317BD616B}" presName="connTx" presStyleLbl="parChTrans1D3" presStyleIdx="5" presStyleCnt="7"/>
      <dgm:spPr/>
    </dgm:pt>
    <dgm:pt modelId="{9AFC1C4F-94AD-704B-AB09-9F2D5AC4D0D6}" type="pres">
      <dgm:prSet presAssocID="{C4B9AE97-6882-ED49-BDC5-9458C0E5A36E}" presName="root2" presStyleCnt="0"/>
      <dgm:spPr/>
    </dgm:pt>
    <dgm:pt modelId="{29749157-C0D4-414A-8CE7-DCB40976E151}" type="pres">
      <dgm:prSet presAssocID="{C4B9AE97-6882-ED49-BDC5-9458C0E5A36E}" presName="LevelTwoTextNode" presStyleLbl="node3" presStyleIdx="1" presStyleCnt="3">
        <dgm:presLayoutVars>
          <dgm:chPref val="3"/>
        </dgm:presLayoutVars>
      </dgm:prSet>
      <dgm:spPr>
        <a:prstGeom prst="roundRect">
          <a:avLst/>
        </a:prstGeom>
      </dgm:spPr>
    </dgm:pt>
    <dgm:pt modelId="{68D536BD-4CDE-FE41-BCA1-3E2E2D519B6A}" type="pres">
      <dgm:prSet presAssocID="{C4B9AE97-6882-ED49-BDC5-9458C0E5A36E}" presName="level3hierChild" presStyleCnt="0"/>
      <dgm:spPr/>
    </dgm:pt>
    <dgm:pt modelId="{999A5B53-58B6-4B49-B499-C98D4FEBEF8F}" type="pres">
      <dgm:prSet presAssocID="{18EE64D8-6B16-40A2-853C-BB2263802070}" presName="conn2-1" presStyleLbl="parChTrans1D3" presStyleIdx="6" presStyleCnt="7"/>
      <dgm:spPr/>
    </dgm:pt>
    <dgm:pt modelId="{D14613E6-C3BF-44F0-8209-42F45C3D0656}" type="pres">
      <dgm:prSet presAssocID="{18EE64D8-6B16-40A2-853C-BB2263802070}" presName="connTx" presStyleLbl="parChTrans1D3" presStyleIdx="6" presStyleCnt="7"/>
      <dgm:spPr/>
    </dgm:pt>
    <dgm:pt modelId="{064F67C1-80BA-4D81-84E4-3EBBFAC05335}" type="pres">
      <dgm:prSet presAssocID="{885E6513-64D0-4908-850B-7AF4203D1D78}" presName="root2" presStyleCnt="0"/>
      <dgm:spPr/>
    </dgm:pt>
    <dgm:pt modelId="{DDFD878A-DE04-4506-92BF-6345CBD58ED6}" type="pres">
      <dgm:prSet presAssocID="{885E6513-64D0-4908-850B-7AF4203D1D78}" presName="LevelTwoTextNode" presStyleLbl="node3" presStyleIdx="2" presStyleCnt="3">
        <dgm:presLayoutVars>
          <dgm:chPref val="3"/>
        </dgm:presLayoutVars>
      </dgm:prSet>
      <dgm:spPr>
        <a:prstGeom prst="roundRect">
          <a:avLst/>
        </a:prstGeom>
      </dgm:spPr>
    </dgm:pt>
    <dgm:pt modelId="{6B736E7B-68FE-4078-B3B5-D81E103CDE17}" type="pres">
      <dgm:prSet presAssocID="{885E6513-64D0-4908-850B-7AF4203D1D78}" presName="level3hierChild" presStyleCnt="0"/>
      <dgm:spPr/>
    </dgm:pt>
  </dgm:ptLst>
  <dgm:cxnLst>
    <dgm:cxn modelId="{819DEE04-F121-4208-8FAD-85061A11EACF}" srcId="{290C392D-D949-4745-8680-3D8E0C77F91B}" destId="{A7565EE2-B58D-4918-81B6-2FCB9D9FB8C2}" srcOrd="1" destOrd="0" parTransId="{55D722AA-7ECE-45B4-92B3-DB53D6CB4D84}" sibTransId="{6E53A1AA-5B70-473D-8DD8-27DA06104A7E}"/>
    <dgm:cxn modelId="{D89C250D-3922-47D6-82E3-59C9B33D3DD8}" type="presOf" srcId="{885E6513-64D0-4908-850B-7AF4203D1D78}" destId="{DDFD878A-DE04-4506-92BF-6345CBD58ED6}" srcOrd="0" destOrd="0" presId="urn:microsoft.com/office/officeart/2008/layout/HorizontalMultiLevelHierarchy"/>
    <dgm:cxn modelId="{94E9EE0E-7338-754F-8F9A-024EABC608C8}" srcId="{99179112-48BD-224F-9015-D256DD2623F8}" destId="{C4B9AE97-6882-ED49-BDC5-9458C0E5A36E}" srcOrd="1" destOrd="0" parTransId="{242FBD5E-C1B1-704E-A330-BAF317BD616B}" sibTransId="{A5A6C0C3-4C83-D844-85C9-36E7F85A53F0}"/>
    <dgm:cxn modelId="{EA7FD515-DFEC-6749-8BA1-DD9BD9FAAF61}" srcId="{8B81514B-73DE-5E44-B81F-366D5495B0C0}" destId="{290C392D-D949-4745-8680-3D8E0C77F91B}" srcOrd="0" destOrd="0" parTransId="{8CDC9FB9-630E-7742-8DFB-2109D9AFAFBD}" sibTransId="{8AA06BBE-405C-4148-B41A-AC4DD8FA5BEB}"/>
    <dgm:cxn modelId="{3BE99119-98A6-CF4D-9AD3-B0FA07183120}" type="presOf" srcId="{B8185CE1-94CA-8646-84EB-0412435D1650}" destId="{FC92EDC8-5834-194B-9A8B-1C2240A26226}" srcOrd="0" destOrd="0" presId="urn:microsoft.com/office/officeart/2008/layout/HorizontalMultiLevelHierarchy"/>
    <dgm:cxn modelId="{8E19691E-097C-439A-B76C-355CF6BEAFED}" type="presOf" srcId="{55D722AA-7ECE-45B4-92B3-DB53D6CB4D84}" destId="{54246575-22A6-4628-8A90-E3DB8E095C4B}" srcOrd="0" destOrd="0" presId="urn:microsoft.com/office/officeart/2008/layout/HorizontalMultiLevelHierarchy"/>
    <dgm:cxn modelId="{A569051F-7E21-4448-A929-99A0D8C12A25}" type="presOf" srcId="{B8185CE1-94CA-8646-84EB-0412435D1650}" destId="{7023C9AB-73F3-A94C-BAAA-89131C1E51EB}" srcOrd="1" destOrd="0" presId="urn:microsoft.com/office/officeart/2008/layout/HorizontalMultiLevelHierarchy"/>
    <dgm:cxn modelId="{4A546526-9BD4-5443-BBD3-37A780D33062}" type="presOf" srcId="{FA90FF10-420B-9C41-BEF1-75526744EE3C}" destId="{46D2E95C-C10A-B64D-82CC-8655801CA550}" srcOrd="1" destOrd="0" presId="urn:microsoft.com/office/officeart/2008/layout/HorizontalMultiLevelHierarchy"/>
    <dgm:cxn modelId="{72C1BA2E-2719-B24D-8BA1-E211368FC3FA}" type="presOf" srcId="{560D59DC-A72D-9543-91A6-331E8C47EEDE}" destId="{16F73519-B462-0241-8B78-2E3B1983E7AC}" srcOrd="0" destOrd="0" presId="urn:microsoft.com/office/officeart/2008/layout/HorizontalMultiLevelHierarchy"/>
    <dgm:cxn modelId="{C23D3035-6194-D04E-9411-D23E7783BED4}" type="presOf" srcId="{8B81514B-73DE-5E44-B81F-366D5495B0C0}" destId="{E2176B48-EB60-8B48-8F2C-0D340775EC4C}" srcOrd="0" destOrd="0" presId="urn:microsoft.com/office/officeart/2008/layout/HorizontalMultiLevelHierarchy"/>
    <dgm:cxn modelId="{823F7C3B-6892-0047-88CB-22B4DAE8BA0F}" type="presOf" srcId="{A124BD94-38BE-FC4B-9CD8-213023D7D229}" destId="{EAE77323-06D9-4E44-B955-D872568B0A6C}" srcOrd="0" destOrd="0" presId="urn:microsoft.com/office/officeart/2008/layout/HorizontalMultiLevelHierarchy"/>
    <dgm:cxn modelId="{CA9ADD50-4541-6B47-8819-1BB2011DF173}" type="presOf" srcId="{B9FD576C-5C62-1A4D-ABE6-ADD5DA059773}" destId="{398F0638-B8DD-9F41-AA3D-7C7366D79120}" srcOrd="0" destOrd="0" presId="urn:microsoft.com/office/officeart/2008/layout/HorizontalMultiLevelHierarchy"/>
    <dgm:cxn modelId="{B681F553-E93B-9C47-AD4B-FF30C6D5259A}" srcId="{99179112-48BD-224F-9015-D256DD2623F8}" destId="{A124BD94-38BE-FC4B-9CD8-213023D7D229}" srcOrd="0" destOrd="0" parTransId="{163A0F9C-4BBB-A549-8C87-4E25BDFC5EF3}" sibTransId="{99C84DDA-B3D3-D14A-9E35-50178E95DCCD}"/>
    <dgm:cxn modelId="{CE859259-576D-624E-BBEB-7577AF17C535}" srcId="{290C392D-D949-4745-8680-3D8E0C77F91B}" destId="{35CD9A28-B562-0948-9174-591193C78E59}" srcOrd="0" destOrd="0" parTransId="{B8185CE1-94CA-8646-84EB-0412435D1650}" sibTransId="{B9DBF4FE-2EBE-0140-B737-BFC3577A5CDC}"/>
    <dgm:cxn modelId="{CDB2DC59-3EF2-E14E-827A-490D79041B40}" type="presOf" srcId="{242FBD5E-C1B1-704E-A330-BAF317BD616B}" destId="{E6400DB4-F790-D44F-B770-2514C1346B95}" srcOrd="1" destOrd="0" presId="urn:microsoft.com/office/officeart/2008/layout/HorizontalMultiLevelHierarchy"/>
    <dgm:cxn modelId="{370E855D-6FE8-AC42-96DC-63B9836A9C7D}" type="presOf" srcId="{7DA6626E-6F83-E743-9A6C-BF0FEC9BEBFA}" destId="{CA4CFDEC-A340-8B47-A0A7-58E7DB1FF1EA}" srcOrd="0" destOrd="0" presId="urn:microsoft.com/office/officeart/2008/layout/HorizontalMultiLevelHierarchy"/>
    <dgm:cxn modelId="{0A1DDF65-419A-4E42-AB2C-4556360F1E21}" srcId="{99179112-48BD-224F-9015-D256DD2623F8}" destId="{885E6513-64D0-4908-850B-7AF4203D1D78}" srcOrd="2" destOrd="0" parTransId="{18EE64D8-6B16-40A2-853C-BB2263802070}" sibTransId="{CF74A4C5-BDF6-4BE5-A428-A0D5DB482CBC}"/>
    <dgm:cxn modelId="{6111F367-82FD-4D99-89B9-85C607522BDA}" type="presOf" srcId="{A7565EE2-B58D-4918-81B6-2FCB9D9FB8C2}" destId="{3508C5F2-AE4C-4B78-B148-FDA2E3733AA3}" srcOrd="0" destOrd="0" presId="urn:microsoft.com/office/officeart/2008/layout/HorizontalMultiLevelHierarchy"/>
    <dgm:cxn modelId="{E61A5170-5DD1-4845-8FEC-28A208C2C663}" type="presOf" srcId="{242FBD5E-C1B1-704E-A330-BAF317BD616B}" destId="{BA84A3C5-E8D0-7846-8BC7-BF6586A25575}" srcOrd="0" destOrd="0" presId="urn:microsoft.com/office/officeart/2008/layout/HorizontalMultiLevelHierarchy"/>
    <dgm:cxn modelId="{15BB6972-A897-D340-BC8E-528AAAFDA737}" type="presOf" srcId="{B9FD576C-5C62-1A4D-ABE6-ADD5DA059773}" destId="{35E839E8-D2F3-224C-9F4E-4DE0D5BED118}" srcOrd="1" destOrd="0" presId="urn:microsoft.com/office/officeart/2008/layout/HorizontalMultiLevelHierarchy"/>
    <dgm:cxn modelId="{7F3D2A81-2760-4AB2-9522-F0F77D724D4C}" type="presOf" srcId="{18EE64D8-6B16-40A2-853C-BB2263802070}" destId="{D14613E6-C3BF-44F0-8209-42F45C3D0656}" srcOrd="1" destOrd="0" presId="urn:microsoft.com/office/officeart/2008/layout/HorizontalMultiLevelHierarchy"/>
    <dgm:cxn modelId="{35A1368A-7A25-CC4C-B591-DE7BD59AEF45}" type="presOf" srcId="{8CDC9FB9-630E-7742-8DFB-2109D9AFAFBD}" destId="{48B610DE-4C8C-1E42-8ED0-8FD3C3972180}" srcOrd="0" destOrd="0" presId="urn:microsoft.com/office/officeart/2008/layout/HorizontalMultiLevelHierarchy"/>
    <dgm:cxn modelId="{B7867F93-33B6-B74D-BD05-280E92A7B289}" srcId="{290C392D-D949-4745-8680-3D8E0C77F91B}" destId="{560D59DC-A72D-9543-91A6-331E8C47EEDE}" srcOrd="3" destOrd="0" parTransId="{B9FD576C-5C62-1A4D-ABE6-ADD5DA059773}" sibTransId="{93F6A08D-3609-0341-8837-83FC08543359}"/>
    <dgm:cxn modelId="{A2FD7396-D8D5-6144-AE01-10BC5F400FB1}" type="presOf" srcId="{7DA6626E-6F83-E743-9A6C-BF0FEC9BEBFA}" destId="{F0A1D38B-0F07-1645-BDB4-FBACD7001873}" srcOrd="1" destOrd="0" presId="urn:microsoft.com/office/officeart/2008/layout/HorizontalMultiLevelHierarchy"/>
    <dgm:cxn modelId="{F8C0E699-9399-9643-B621-3CB3538A9239}" type="presOf" srcId="{99179112-48BD-224F-9015-D256DD2623F8}" destId="{D1B15D49-B232-2741-873F-59928436791C}" srcOrd="0" destOrd="0" presId="urn:microsoft.com/office/officeart/2008/layout/HorizontalMultiLevelHierarchy"/>
    <dgm:cxn modelId="{AE424F9A-0FB9-074F-99F2-C8AA968E8AD3}" type="presOf" srcId="{8CDC9FB9-630E-7742-8DFB-2109D9AFAFBD}" destId="{5E607BB0-86E1-6442-A407-10EB0C8DE343}" srcOrd="1" destOrd="0" presId="urn:microsoft.com/office/officeart/2008/layout/HorizontalMultiLevelHierarchy"/>
    <dgm:cxn modelId="{A53B4F9C-21D3-484E-8173-54C4747E984E}" type="presOf" srcId="{ABE7E684-AC99-7046-BB2C-79C53A1FF9F5}" destId="{1CD3340A-450A-9A4D-8712-85261D76D461}" srcOrd="0" destOrd="0" presId="urn:microsoft.com/office/officeart/2008/layout/HorizontalMultiLevelHierarchy"/>
    <dgm:cxn modelId="{CBCF4BAB-8708-48B3-A8BB-DDD1CB72EE32}" type="presOf" srcId="{55D722AA-7ECE-45B4-92B3-DB53D6CB4D84}" destId="{9E011A58-60A0-4B1B-B5AF-46EC1241FFAA}" srcOrd="1" destOrd="0" presId="urn:microsoft.com/office/officeart/2008/layout/HorizontalMultiLevelHierarchy"/>
    <dgm:cxn modelId="{164A6EB7-6E37-8443-9DB3-0767E3F1C877}" type="presOf" srcId="{35CD9A28-B562-0948-9174-591193C78E59}" destId="{74050061-C242-CE40-B52B-042C0AF93AD6}" srcOrd="0" destOrd="0" presId="urn:microsoft.com/office/officeart/2008/layout/HorizontalMultiLevelHierarchy"/>
    <dgm:cxn modelId="{023424BB-3178-4C34-A198-54A67E4E3079}" type="presOf" srcId="{18EE64D8-6B16-40A2-853C-BB2263802070}" destId="{999A5B53-58B6-4B49-B499-C98D4FEBEF8F}" srcOrd="0" destOrd="0" presId="urn:microsoft.com/office/officeart/2008/layout/HorizontalMultiLevelHierarchy"/>
    <dgm:cxn modelId="{F44EDCC5-D1B4-2044-9735-AFB752C198D9}" type="presOf" srcId="{163A0F9C-4BBB-A549-8C87-4E25BDFC5EF3}" destId="{671A4326-9CF3-CF43-B95A-581D63153F7B}" srcOrd="0" destOrd="0" presId="urn:microsoft.com/office/officeart/2008/layout/HorizontalMultiLevelHierarchy"/>
    <dgm:cxn modelId="{393A74C7-9B51-9B49-B25A-EF067F7DD633}" type="presOf" srcId="{C4B9AE97-6882-ED49-BDC5-9458C0E5A36E}" destId="{29749157-C0D4-414A-8CE7-DCB40976E151}" srcOrd="0" destOrd="0" presId="urn:microsoft.com/office/officeart/2008/layout/HorizontalMultiLevelHierarchy"/>
    <dgm:cxn modelId="{9BFEC4C9-16F5-1241-B761-15396F00AFD1}" srcId="{290C392D-D949-4745-8680-3D8E0C77F91B}" destId="{70E8512E-854F-644A-BBA6-2691D22118D1}" srcOrd="2" destOrd="0" parTransId="{7DA6626E-6F83-E743-9A6C-BF0FEC9BEBFA}" sibTransId="{5807A953-DD57-794C-8D4C-E11EE738FFFD}"/>
    <dgm:cxn modelId="{D74EEACA-2E98-FC47-BD85-8E4E3C11065A}" type="presOf" srcId="{70E8512E-854F-644A-BBA6-2691D22118D1}" destId="{E2E8D560-4764-F543-9170-39686AF38227}" srcOrd="0" destOrd="0" presId="urn:microsoft.com/office/officeart/2008/layout/HorizontalMultiLevelHierarchy"/>
    <dgm:cxn modelId="{475BE8D2-4855-D143-892D-1149FF22EA78}" srcId="{ABE7E684-AC99-7046-BB2C-79C53A1FF9F5}" destId="{8B81514B-73DE-5E44-B81F-366D5495B0C0}" srcOrd="0" destOrd="0" parTransId="{EEF4178F-BC52-D440-9E74-A4C0951B99F1}" sibTransId="{4385AC31-0E09-7444-93BD-B1950DC949FF}"/>
    <dgm:cxn modelId="{BBA9B1D8-090D-3648-947B-25B22197863B}" type="presOf" srcId="{290C392D-D949-4745-8680-3D8E0C77F91B}" destId="{DC250585-A08F-8E45-A016-450EE4E6FE0B}" srcOrd="0" destOrd="0" presId="urn:microsoft.com/office/officeart/2008/layout/HorizontalMultiLevelHierarchy"/>
    <dgm:cxn modelId="{0325FDDE-1D4C-174A-85B7-9C779C9C7DD4}" srcId="{8B81514B-73DE-5E44-B81F-366D5495B0C0}" destId="{99179112-48BD-224F-9015-D256DD2623F8}" srcOrd="1" destOrd="0" parTransId="{FA90FF10-420B-9C41-BEF1-75526744EE3C}" sibTransId="{75778CE1-A87A-054C-A9EF-D92E564053E1}"/>
    <dgm:cxn modelId="{9F0314E3-80A4-5A40-9C48-1985FD8E9AF8}" type="presOf" srcId="{FA90FF10-420B-9C41-BEF1-75526744EE3C}" destId="{559C54D0-6412-6143-948F-CB3C134DC2F1}" srcOrd="0" destOrd="0" presId="urn:microsoft.com/office/officeart/2008/layout/HorizontalMultiLevelHierarchy"/>
    <dgm:cxn modelId="{B40519F9-2202-ED4B-9223-070CAB78FBF0}" type="presOf" srcId="{163A0F9C-4BBB-A549-8C87-4E25BDFC5EF3}" destId="{A130F512-4C86-AF44-A19D-CCDF6EF43D80}" srcOrd="1" destOrd="0" presId="urn:microsoft.com/office/officeart/2008/layout/HorizontalMultiLevelHierarchy"/>
    <dgm:cxn modelId="{526ACC5B-7894-1340-8995-FCCA48614162}" type="presParOf" srcId="{1CD3340A-450A-9A4D-8712-85261D76D461}" destId="{66234F36-D403-B242-8A11-C90BC3190AA1}" srcOrd="0" destOrd="0" presId="urn:microsoft.com/office/officeart/2008/layout/HorizontalMultiLevelHierarchy"/>
    <dgm:cxn modelId="{D39B9157-3FE5-A446-AD2C-4F355F8BC24E}" type="presParOf" srcId="{66234F36-D403-B242-8A11-C90BC3190AA1}" destId="{E2176B48-EB60-8B48-8F2C-0D340775EC4C}" srcOrd="0" destOrd="0" presId="urn:microsoft.com/office/officeart/2008/layout/HorizontalMultiLevelHierarchy"/>
    <dgm:cxn modelId="{394E717D-D48C-8D4E-BFDB-687A9E7D67F5}" type="presParOf" srcId="{66234F36-D403-B242-8A11-C90BC3190AA1}" destId="{E0D7C5AD-49F5-9445-87A7-EB740E6E518B}" srcOrd="1" destOrd="0" presId="urn:microsoft.com/office/officeart/2008/layout/HorizontalMultiLevelHierarchy"/>
    <dgm:cxn modelId="{07142F88-8327-B546-9D90-9AC999D5E636}" type="presParOf" srcId="{E0D7C5AD-49F5-9445-87A7-EB740E6E518B}" destId="{48B610DE-4C8C-1E42-8ED0-8FD3C3972180}" srcOrd="0" destOrd="0" presId="urn:microsoft.com/office/officeart/2008/layout/HorizontalMultiLevelHierarchy"/>
    <dgm:cxn modelId="{DE3BBCA0-F1E3-284F-ABD3-ED86507E2C17}" type="presParOf" srcId="{48B610DE-4C8C-1E42-8ED0-8FD3C3972180}" destId="{5E607BB0-86E1-6442-A407-10EB0C8DE343}" srcOrd="0" destOrd="0" presId="urn:microsoft.com/office/officeart/2008/layout/HorizontalMultiLevelHierarchy"/>
    <dgm:cxn modelId="{E80A844F-5EFE-D74B-A32F-65A5A095C107}" type="presParOf" srcId="{E0D7C5AD-49F5-9445-87A7-EB740E6E518B}" destId="{D1DAEBDE-5288-AB4A-B20D-79CB5AFBEA39}" srcOrd="1" destOrd="0" presId="urn:microsoft.com/office/officeart/2008/layout/HorizontalMultiLevelHierarchy"/>
    <dgm:cxn modelId="{73D0F45C-ABE1-3744-A24A-F881DB8D8931}" type="presParOf" srcId="{D1DAEBDE-5288-AB4A-B20D-79CB5AFBEA39}" destId="{DC250585-A08F-8E45-A016-450EE4E6FE0B}" srcOrd="0" destOrd="0" presId="urn:microsoft.com/office/officeart/2008/layout/HorizontalMultiLevelHierarchy"/>
    <dgm:cxn modelId="{BF0E71DF-4EDA-E442-888D-3F10FA6EC7C6}" type="presParOf" srcId="{D1DAEBDE-5288-AB4A-B20D-79CB5AFBEA39}" destId="{87BFB0BD-B3AC-D240-B54D-FB4992A8BF22}" srcOrd="1" destOrd="0" presId="urn:microsoft.com/office/officeart/2008/layout/HorizontalMultiLevelHierarchy"/>
    <dgm:cxn modelId="{C8F1BD97-034C-0E41-A592-60C7B2C97BCC}" type="presParOf" srcId="{87BFB0BD-B3AC-D240-B54D-FB4992A8BF22}" destId="{FC92EDC8-5834-194B-9A8B-1C2240A26226}" srcOrd="0" destOrd="0" presId="urn:microsoft.com/office/officeart/2008/layout/HorizontalMultiLevelHierarchy"/>
    <dgm:cxn modelId="{79E2FB5A-AFAF-DC4C-838D-C2C13BA14191}" type="presParOf" srcId="{FC92EDC8-5834-194B-9A8B-1C2240A26226}" destId="{7023C9AB-73F3-A94C-BAAA-89131C1E51EB}" srcOrd="0" destOrd="0" presId="urn:microsoft.com/office/officeart/2008/layout/HorizontalMultiLevelHierarchy"/>
    <dgm:cxn modelId="{38F6A79C-A261-1248-85C5-7552B2B5EC8D}" type="presParOf" srcId="{87BFB0BD-B3AC-D240-B54D-FB4992A8BF22}" destId="{767009DC-3C1E-A14E-A265-83CE8DA1E9B8}" srcOrd="1" destOrd="0" presId="urn:microsoft.com/office/officeart/2008/layout/HorizontalMultiLevelHierarchy"/>
    <dgm:cxn modelId="{5BF8A60C-0FF5-B64B-8FF9-530D378F9BFC}" type="presParOf" srcId="{767009DC-3C1E-A14E-A265-83CE8DA1E9B8}" destId="{74050061-C242-CE40-B52B-042C0AF93AD6}" srcOrd="0" destOrd="0" presId="urn:microsoft.com/office/officeart/2008/layout/HorizontalMultiLevelHierarchy"/>
    <dgm:cxn modelId="{B30C8918-3F0E-DE45-ADF5-5A97C2B94DB2}" type="presParOf" srcId="{767009DC-3C1E-A14E-A265-83CE8DA1E9B8}" destId="{FE4C0AEF-7695-8D4B-9B06-65B22578BE8E}" srcOrd="1" destOrd="0" presId="urn:microsoft.com/office/officeart/2008/layout/HorizontalMultiLevelHierarchy"/>
    <dgm:cxn modelId="{7A4BE7B0-5DB5-404F-B5A5-EBBA94ECAF56}" type="presParOf" srcId="{87BFB0BD-B3AC-D240-B54D-FB4992A8BF22}" destId="{54246575-22A6-4628-8A90-E3DB8E095C4B}" srcOrd="2" destOrd="0" presId="urn:microsoft.com/office/officeart/2008/layout/HorizontalMultiLevelHierarchy"/>
    <dgm:cxn modelId="{355C9352-D592-4B23-98EE-4EFBED623652}" type="presParOf" srcId="{54246575-22A6-4628-8A90-E3DB8E095C4B}" destId="{9E011A58-60A0-4B1B-B5AF-46EC1241FFAA}" srcOrd="0" destOrd="0" presId="urn:microsoft.com/office/officeart/2008/layout/HorizontalMultiLevelHierarchy"/>
    <dgm:cxn modelId="{37DEE8DF-396A-47C3-B2CB-F629BFBAC2F0}" type="presParOf" srcId="{87BFB0BD-B3AC-D240-B54D-FB4992A8BF22}" destId="{6398E542-12BC-4E3F-9D42-00F4A37135EB}" srcOrd="3" destOrd="0" presId="urn:microsoft.com/office/officeart/2008/layout/HorizontalMultiLevelHierarchy"/>
    <dgm:cxn modelId="{60131D7C-0C62-486F-A906-0F7531EF46E3}" type="presParOf" srcId="{6398E542-12BC-4E3F-9D42-00F4A37135EB}" destId="{3508C5F2-AE4C-4B78-B148-FDA2E3733AA3}" srcOrd="0" destOrd="0" presId="urn:microsoft.com/office/officeart/2008/layout/HorizontalMultiLevelHierarchy"/>
    <dgm:cxn modelId="{7DEBA56A-BA00-420C-BA4E-9547E35350FF}" type="presParOf" srcId="{6398E542-12BC-4E3F-9D42-00F4A37135EB}" destId="{9741B3BD-C89A-4F02-90A3-2DB8E5BB9253}" srcOrd="1" destOrd="0" presId="urn:microsoft.com/office/officeart/2008/layout/HorizontalMultiLevelHierarchy"/>
    <dgm:cxn modelId="{9BE2FCF4-F67F-0A4D-904E-4FEA36E81AC9}" type="presParOf" srcId="{87BFB0BD-B3AC-D240-B54D-FB4992A8BF22}" destId="{CA4CFDEC-A340-8B47-A0A7-58E7DB1FF1EA}" srcOrd="4" destOrd="0" presId="urn:microsoft.com/office/officeart/2008/layout/HorizontalMultiLevelHierarchy"/>
    <dgm:cxn modelId="{CF283657-465C-9044-A27F-5D5887AD6533}" type="presParOf" srcId="{CA4CFDEC-A340-8B47-A0A7-58E7DB1FF1EA}" destId="{F0A1D38B-0F07-1645-BDB4-FBACD7001873}" srcOrd="0" destOrd="0" presId="urn:microsoft.com/office/officeart/2008/layout/HorizontalMultiLevelHierarchy"/>
    <dgm:cxn modelId="{E66C0468-5EAB-C64C-90AF-50C5416FC72A}" type="presParOf" srcId="{87BFB0BD-B3AC-D240-B54D-FB4992A8BF22}" destId="{86C27831-433E-3C46-A8E7-ECE283120809}" srcOrd="5" destOrd="0" presId="urn:microsoft.com/office/officeart/2008/layout/HorizontalMultiLevelHierarchy"/>
    <dgm:cxn modelId="{99848ED3-E790-BF49-9AE3-DF0F9D665A70}" type="presParOf" srcId="{86C27831-433E-3C46-A8E7-ECE283120809}" destId="{E2E8D560-4764-F543-9170-39686AF38227}" srcOrd="0" destOrd="0" presId="urn:microsoft.com/office/officeart/2008/layout/HorizontalMultiLevelHierarchy"/>
    <dgm:cxn modelId="{A4BA618A-8035-4C48-A02E-59E0A6373B33}" type="presParOf" srcId="{86C27831-433E-3C46-A8E7-ECE283120809}" destId="{414B0777-882B-1847-A31B-9B86BF629B19}" srcOrd="1" destOrd="0" presId="urn:microsoft.com/office/officeart/2008/layout/HorizontalMultiLevelHierarchy"/>
    <dgm:cxn modelId="{57C8175B-E475-6146-AA47-642AB202D66D}" type="presParOf" srcId="{87BFB0BD-B3AC-D240-B54D-FB4992A8BF22}" destId="{398F0638-B8DD-9F41-AA3D-7C7366D79120}" srcOrd="6" destOrd="0" presId="urn:microsoft.com/office/officeart/2008/layout/HorizontalMultiLevelHierarchy"/>
    <dgm:cxn modelId="{7D37B1DD-7CA8-D94A-BA95-517DD0136AC8}" type="presParOf" srcId="{398F0638-B8DD-9F41-AA3D-7C7366D79120}" destId="{35E839E8-D2F3-224C-9F4E-4DE0D5BED118}" srcOrd="0" destOrd="0" presId="urn:microsoft.com/office/officeart/2008/layout/HorizontalMultiLevelHierarchy"/>
    <dgm:cxn modelId="{679795C2-3E5E-F741-85AD-0E5F2F618E2B}" type="presParOf" srcId="{87BFB0BD-B3AC-D240-B54D-FB4992A8BF22}" destId="{BD7B5292-F19C-9640-BE5B-A654E2B995B0}" srcOrd="7" destOrd="0" presId="urn:microsoft.com/office/officeart/2008/layout/HorizontalMultiLevelHierarchy"/>
    <dgm:cxn modelId="{88967416-8C08-6249-BED7-EA0F069C50B1}" type="presParOf" srcId="{BD7B5292-F19C-9640-BE5B-A654E2B995B0}" destId="{16F73519-B462-0241-8B78-2E3B1983E7AC}" srcOrd="0" destOrd="0" presId="urn:microsoft.com/office/officeart/2008/layout/HorizontalMultiLevelHierarchy"/>
    <dgm:cxn modelId="{17CA299D-C3B7-9948-8211-29E1E09BA64D}" type="presParOf" srcId="{BD7B5292-F19C-9640-BE5B-A654E2B995B0}" destId="{07BFFD41-4E4A-AF44-BFCD-E6075FF3E640}" srcOrd="1" destOrd="0" presId="urn:microsoft.com/office/officeart/2008/layout/HorizontalMultiLevelHierarchy"/>
    <dgm:cxn modelId="{47A1544A-04A7-874E-989A-E3F5A108A6DA}" type="presParOf" srcId="{E0D7C5AD-49F5-9445-87A7-EB740E6E518B}" destId="{559C54D0-6412-6143-948F-CB3C134DC2F1}" srcOrd="2" destOrd="0" presId="urn:microsoft.com/office/officeart/2008/layout/HorizontalMultiLevelHierarchy"/>
    <dgm:cxn modelId="{D8BCC5D0-21B1-704B-9E06-F239A1DBBCDB}" type="presParOf" srcId="{559C54D0-6412-6143-948F-CB3C134DC2F1}" destId="{46D2E95C-C10A-B64D-82CC-8655801CA550}" srcOrd="0" destOrd="0" presId="urn:microsoft.com/office/officeart/2008/layout/HorizontalMultiLevelHierarchy"/>
    <dgm:cxn modelId="{D6021459-F0A6-AE47-9AEF-6C490EC83881}" type="presParOf" srcId="{E0D7C5AD-49F5-9445-87A7-EB740E6E518B}" destId="{B1F0EAA1-3B71-FB49-8404-4255B4D5CA08}" srcOrd="3" destOrd="0" presId="urn:microsoft.com/office/officeart/2008/layout/HorizontalMultiLevelHierarchy"/>
    <dgm:cxn modelId="{D2DE4445-8ACB-7447-9DAB-FEE1E020B1E5}" type="presParOf" srcId="{B1F0EAA1-3B71-FB49-8404-4255B4D5CA08}" destId="{D1B15D49-B232-2741-873F-59928436791C}" srcOrd="0" destOrd="0" presId="urn:microsoft.com/office/officeart/2008/layout/HorizontalMultiLevelHierarchy"/>
    <dgm:cxn modelId="{F0E6A77E-E266-DE47-9104-9821D7948028}" type="presParOf" srcId="{B1F0EAA1-3B71-FB49-8404-4255B4D5CA08}" destId="{BE0BBF74-FD11-8D4D-8EEC-11D68DE9CCEC}" srcOrd="1" destOrd="0" presId="urn:microsoft.com/office/officeart/2008/layout/HorizontalMultiLevelHierarchy"/>
    <dgm:cxn modelId="{CB1A64C4-BC00-664D-90DD-421A7ADB54AB}" type="presParOf" srcId="{BE0BBF74-FD11-8D4D-8EEC-11D68DE9CCEC}" destId="{671A4326-9CF3-CF43-B95A-581D63153F7B}" srcOrd="0" destOrd="0" presId="urn:microsoft.com/office/officeart/2008/layout/HorizontalMultiLevelHierarchy"/>
    <dgm:cxn modelId="{F946B573-169C-D94C-BEE5-EF6E41F9382B}" type="presParOf" srcId="{671A4326-9CF3-CF43-B95A-581D63153F7B}" destId="{A130F512-4C86-AF44-A19D-CCDF6EF43D80}" srcOrd="0" destOrd="0" presId="urn:microsoft.com/office/officeart/2008/layout/HorizontalMultiLevelHierarchy"/>
    <dgm:cxn modelId="{3649EFD2-A174-9849-859C-FEE326B13299}" type="presParOf" srcId="{BE0BBF74-FD11-8D4D-8EEC-11D68DE9CCEC}" destId="{65234885-1285-374F-A541-A1716B6C5CA6}" srcOrd="1" destOrd="0" presId="urn:microsoft.com/office/officeart/2008/layout/HorizontalMultiLevelHierarchy"/>
    <dgm:cxn modelId="{16FD61F2-B687-114D-8BB1-094DB86DBB5A}" type="presParOf" srcId="{65234885-1285-374F-A541-A1716B6C5CA6}" destId="{EAE77323-06D9-4E44-B955-D872568B0A6C}" srcOrd="0" destOrd="0" presId="urn:microsoft.com/office/officeart/2008/layout/HorizontalMultiLevelHierarchy"/>
    <dgm:cxn modelId="{2A1382AE-DB5E-AC47-B529-C55AAD500761}" type="presParOf" srcId="{65234885-1285-374F-A541-A1716B6C5CA6}" destId="{585BA310-3A1D-0E48-99D8-11F47C590B7F}" srcOrd="1" destOrd="0" presId="urn:microsoft.com/office/officeart/2008/layout/HorizontalMultiLevelHierarchy"/>
    <dgm:cxn modelId="{397210CF-55E0-2848-873F-ECD1785C2C72}" type="presParOf" srcId="{BE0BBF74-FD11-8D4D-8EEC-11D68DE9CCEC}" destId="{BA84A3C5-E8D0-7846-8BC7-BF6586A25575}" srcOrd="2" destOrd="0" presId="urn:microsoft.com/office/officeart/2008/layout/HorizontalMultiLevelHierarchy"/>
    <dgm:cxn modelId="{5ADE0979-6C8C-2341-BE0A-8BC67BA91043}" type="presParOf" srcId="{BA84A3C5-E8D0-7846-8BC7-BF6586A25575}" destId="{E6400DB4-F790-D44F-B770-2514C1346B95}" srcOrd="0" destOrd="0" presId="urn:microsoft.com/office/officeart/2008/layout/HorizontalMultiLevelHierarchy"/>
    <dgm:cxn modelId="{B64D4D37-C873-2146-922D-238232D1952E}" type="presParOf" srcId="{BE0BBF74-FD11-8D4D-8EEC-11D68DE9CCEC}" destId="{9AFC1C4F-94AD-704B-AB09-9F2D5AC4D0D6}" srcOrd="3" destOrd="0" presId="urn:microsoft.com/office/officeart/2008/layout/HorizontalMultiLevelHierarchy"/>
    <dgm:cxn modelId="{D734DC82-AD9E-7E4E-B450-81705862BDE4}" type="presParOf" srcId="{9AFC1C4F-94AD-704B-AB09-9F2D5AC4D0D6}" destId="{29749157-C0D4-414A-8CE7-DCB40976E151}" srcOrd="0" destOrd="0" presId="urn:microsoft.com/office/officeart/2008/layout/HorizontalMultiLevelHierarchy"/>
    <dgm:cxn modelId="{38FD57F2-C484-6149-92B3-B26B985A5955}" type="presParOf" srcId="{9AFC1C4F-94AD-704B-AB09-9F2D5AC4D0D6}" destId="{68D536BD-4CDE-FE41-BCA1-3E2E2D519B6A}" srcOrd="1" destOrd="0" presId="urn:microsoft.com/office/officeart/2008/layout/HorizontalMultiLevelHierarchy"/>
    <dgm:cxn modelId="{A536FCCF-D636-4095-8ED1-99C20DCA2D28}" type="presParOf" srcId="{BE0BBF74-FD11-8D4D-8EEC-11D68DE9CCEC}" destId="{999A5B53-58B6-4B49-B499-C98D4FEBEF8F}" srcOrd="4" destOrd="0" presId="urn:microsoft.com/office/officeart/2008/layout/HorizontalMultiLevelHierarchy"/>
    <dgm:cxn modelId="{3484022E-CFF8-45AE-A01B-BE0C2B738AC9}" type="presParOf" srcId="{999A5B53-58B6-4B49-B499-C98D4FEBEF8F}" destId="{D14613E6-C3BF-44F0-8209-42F45C3D0656}" srcOrd="0" destOrd="0" presId="urn:microsoft.com/office/officeart/2008/layout/HorizontalMultiLevelHierarchy"/>
    <dgm:cxn modelId="{061C2B3D-3DDA-4F63-9560-CE573F61DCA2}" type="presParOf" srcId="{BE0BBF74-FD11-8D4D-8EEC-11D68DE9CCEC}" destId="{064F67C1-80BA-4D81-84E4-3EBBFAC05335}" srcOrd="5" destOrd="0" presId="urn:microsoft.com/office/officeart/2008/layout/HorizontalMultiLevelHierarchy"/>
    <dgm:cxn modelId="{4928BBF6-B9A8-4618-BEE5-B2C997292F0F}" type="presParOf" srcId="{064F67C1-80BA-4D81-84E4-3EBBFAC05335}" destId="{DDFD878A-DE04-4506-92BF-6345CBD58ED6}" srcOrd="0" destOrd="0" presId="urn:microsoft.com/office/officeart/2008/layout/HorizontalMultiLevelHierarchy"/>
    <dgm:cxn modelId="{69D75BD3-0652-4038-BCB5-9D84F1C13072}" type="presParOf" srcId="{064F67C1-80BA-4D81-84E4-3EBBFAC05335}" destId="{6B736E7B-68FE-4078-B3B5-D81E103CDE17}" srcOrd="1" destOrd="0" presId="urn:microsoft.com/office/officeart/2008/layout/HorizontalMultiLevelHierarchy"/>
  </dgm:cxnLst>
  <dgm:bg>
    <a:effectLst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E7E684-AC99-7046-BB2C-79C53A1FF9F5}" type="doc">
      <dgm:prSet loTypeId="urn:microsoft.com/office/officeart/2008/layout/HorizontalMultiLevelHierarchy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B81514B-73DE-5E44-B81F-366D5495B0C0}">
      <dgm:prSet phldrT="[Text]" custT="1"/>
      <dgm:spPr>
        <a:solidFill>
          <a:srgbClr val="439863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3200">
              <a:solidFill>
                <a:schemeClr val="bg1"/>
              </a:solidFill>
              <a:latin typeface="TT Interphases Pro Trl Rg" panose="020B0103050000020004" pitchFamily="34" charset="0"/>
            </a:rPr>
            <a:t>Utility</a:t>
          </a:r>
        </a:p>
      </dgm:t>
    </dgm:pt>
    <dgm:pt modelId="{EEF4178F-BC52-D440-9E74-A4C0951B99F1}" type="parTrans" cxnId="{475BE8D2-4855-D143-892D-1149FF22EA78}">
      <dgm:prSet/>
      <dgm:spPr/>
      <dgm:t>
        <a:bodyPr/>
        <a:lstStyle/>
        <a:p>
          <a:endParaRPr lang="en-US"/>
        </a:p>
      </dgm:t>
    </dgm:pt>
    <dgm:pt modelId="{4385AC31-0E09-7444-93BD-B1950DC949FF}" type="sibTrans" cxnId="{475BE8D2-4855-D143-892D-1149FF22EA78}">
      <dgm:prSet/>
      <dgm:spPr/>
      <dgm:t>
        <a:bodyPr/>
        <a:lstStyle/>
        <a:p>
          <a:endParaRPr lang="en-US"/>
        </a:p>
      </dgm:t>
    </dgm:pt>
    <dgm:pt modelId="{99179112-48BD-224F-9015-D256DD2623F8}" type="asst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>
              <a:solidFill>
                <a:schemeClr val="bg1"/>
              </a:solidFill>
              <a:latin typeface="TT Interphases Pro Trl Rg" panose="020B0103050000020004" pitchFamily="34" charset="0"/>
            </a:rPr>
            <a:t>Interpretability</a:t>
          </a:r>
        </a:p>
      </dgm:t>
    </dgm:pt>
    <dgm:pt modelId="{FA90FF10-420B-9C41-BEF1-75526744EE3C}" type="parTrans" cxnId="{0325FDDE-1D4C-174A-85B7-9C779C9C7DD4}">
      <dgm:prSet/>
      <dgm:spPr>
        <a:solidFill>
          <a:srgbClr val="7D7D7D"/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endParaRPr lang="en-US">
            <a:latin typeface="TT Interphases Pro Trl Rg" panose="020B0103050000020004" pitchFamily="34" charset="0"/>
          </a:endParaRPr>
        </a:p>
      </dgm:t>
    </dgm:pt>
    <dgm:pt modelId="{75778CE1-A87A-054C-A9EF-D92E564053E1}" type="sibTrans" cxnId="{0325FDDE-1D4C-174A-85B7-9C779C9C7DD4}">
      <dgm:prSet/>
      <dgm:spPr/>
      <dgm:t>
        <a:bodyPr/>
        <a:lstStyle/>
        <a:p>
          <a:endParaRPr lang="en-US"/>
        </a:p>
      </dgm:t>
    </dgm:pt>
    <dgm:pt modelId="{A124BD94-38BE-FC4B-9CD8-213023D7D229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>
              <a:latin typeface="TT Interphases Pro Trl Rg" panose="020B0103050000020004" pitchFamily="34" charset="0"/>
            </a:rPr>
            <a:t>Conciseness</a:t>
          </a:r>
        </a:p>
      </dgm:t>
    </dgm:pt>
    <dgm:pt modelId="{163A0F9C-4BBB-A549-8C87-4E25BDFC5EF3}" type="parTrans" cxnId="{B681F553-E93B-9C47-AD4B-FF30C6D5259A}">
      <dgm:prSet/>
      <dgm:spPr>
        <a:solidFill>
          <a:srgbClr val="7D7D7D"/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endParaRPr lang="en-US">
            <a:latin typeface="TT Interphases Pro Trl Rg" panose="020B0103050000020004" pitchFamily="34" charset="0"/>
          </a:endParaRPr>
        </a:p>
      </dgm:t>
    </dgm:pt>
    <dgm:pt modelId="{99C84DDA-B3D3-D14A-9E35-50178E95DCCD}" type="sibTrans" cxnId="{B681F553-E93B-9C47-AD4B-FF30C6D5259A}">
      <dgm:prSet/>
      <dgm:spPr/>
      <dgm:t>
        <a:bodyPr/>
        <a:lstStyle/>
        <a:p>
          <a:endParaRPr lang="en-US"/>
        </a:p>
      </dgm:t>
    </dgm:pt>
    <dgm:pt modelId="{C4B9AE97-6882-ED49-BDC5-9458C0E5A36E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>
              <a:latin typeface="TT Interphases Pro Trl Rg" panose="020B0103050000020004" pitchFamily="34" charset="0"/>
            </a:rPr>
            <a:t>Semantic Validity</a:t>
          </a:r>
        </a:p>
      </dgm:t>
    </dgm:pt>
    <dgm:pt modelId="{242FBD5E-C1B1-704E-A330-BAF317BD616B}" type="parTrans" cxnId="{94E9EE0E-7338-754F-8F9A-024EABC608C8}">
      <dgm:prSet/>
      <dgm:spPr>
        <a:solidFill>
          <a:schemeClr val="bg1">
            <a:lumMod val="65000"/>
          </a:schemeClr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endParaRPr lang="en-US">
            <a:latin typeface="TT Interphases Pro Trl Rg" panose="020B0103050000020004" pitchFamily="34" charset="0"/>
          </a:endParaRPr>
        </a:p>
      </dgm:t>
    </dgm:pt>
    <dgm:pt modelId="{A5A6C0C3-4C83-D844-85C9-36E7F85A53F0}" type="sibTrans" cxnId="{94E9EE0E-7338-754F-8F9A-024EABC608C8}">
      <dgm:prSet/>
      <dgm:spPr/>
      <dgm:t>
        <a:bodyPr/>
        <a:lstStyle/>
        <a:p>
          <a:endParaRPr lang="en-US"/>
        </a:p>
      </dgm:t>
    </dgm:pt>
    <dgm:pt modelId="{290C392D-D949-4745-8680-3D8E0C77F91B}" type="asst">
      <dgm:prSet phldrT="[Text]"/>
      <dgm:spPr>
        <a:solidFill>
          <a:srgbClr val="A6A6A6"/>
        </a:solidFill>
      </dgm:spPr>
      <dgm:t>
        <a:bodyPr/>
        <a:lstStyle/>
        <a:p>
          <a:r>
            <a:rPr lang="en-US">
              <a:latin typeface="TT Interphases Pro Trl Rg" panose="020B0103050000020004" pitchFamily="34" charset="0"/>
            </a:rPr>
            <a:t>Insightfulness</a:t>
          </a:r>
        </a:p>
      </dgm:t>
    </dgm:pt>
    <dgm:pt modelId="{8CDC9FB9-630E-7742-8DFB-2109D9AFAFBD}" type="parTrans" cxnId="{EA7FD515-DFEC-6749-8BA1-DD9BD9FAAF61}">
      <dgm:prSet/>
      <dgm:spPr>
        <a:solidFill>
          <a:schemeClr val="bg1">
            <a:lumMod val="65000"/>
          </a:schemeClr>
        </a:solidFill>
        <a:ln>
          <a:solidFill>
            <a:srgbClr val="439863"/>
          </a:solidFill>
        </a:ln>
      </dgm:spPr>
      <dgm:t>
        <a:bodyPr/>
        <a:lstStyle/>
        <a:p>
          <a:endParaRPr lang="en-US">
            <a:latin typeface="TT Interphases Pro Trl Rg" panose="020B0103050000020004" pitchFamily="34" charset="0"/>
          </a:endParaRPr>
        </a:p>
      </dgm:t>
    </dgm:pt>
    <dgm:pt modelId="{8AA06BBE-405C-4148-B41A-AC4DD8FA5BEB}" type="sibTrans" cxnId="{EA7FD515-DFEC-6749-8BA1-DD9BD9FAAF61}">
      <dgm:prSet/>
      <dgm:spPr/>
      <dgm:t>
        <a:bodyPr/>
        <a:lstStyle/>
        <a:p>
          <a:endParaRPr lang="en-US"/>
        </a:p>
      </dgm:t>
    </dgm:pt>
    <dgm:pt modelId="{35CD9A28-B562-0948-9174-591193C78E59}" type="asst">
      <dgm:prSet phldrT="[Text]"/>
      <dgm:spPr>
        <a:solidFill>
          <a:schemeClr val="bg1">
            <a:lumMod val="65000"/>
          </a:schemeClr>
        </a:solidFill>
        <a:effectLst>
          <a:softEdge rad="0"/>
        </a:effectLst>
      </dgm:spPr>
      <dgm:t>
        <a:bodyPr/>
        <a:lstStyle/>
        <a:p>
          <a:r>
            <a:rPr lang="en-US">
              <a:latin typeface="TT Interphases Pro Trl Rg" panose="020B0103050000020004" pitchFamily="34" charset="0"/>
            </a:rPr>
            <a:t>Attribute Significance</a:t>
          </a:r>
        </a:p>
      </dgm:t>
    </dgm:pt>
    <dgm:pt modelId="{B8185CE1-94CA-8646-84EB-0412435D1650}" type="parTrans" cxnId="{CE859259-576D-624E-BBEB-7577AF17C535}">
      <dgm:prSet/>
      <dgm:spPr>
        <a:solidFill>
          <a:srgbClr val="7D7D7D"/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endParaRPr lang="en-US">
            <a:latin typeface="TT Interphases Pro Trl Rg" panose="020B0103050000020004" pitchFamily="34" charset="0"/>
          </a:endParaRPr>
        </a:p>
      </dgm:t>
    </dgm:pt>
    <dgm:pt modelId="{B9DBF4FE-2EBE-0140-B737-BFC3577A5CDC}" type="sibTrans" cxnId="{CE859259-576D-624E-BBEB-7577AF17C535}">
      <dgm:prSet/>
      <dgm:spPr/>
      <dgm:t>
        <a:bodyPr/>
        <a:lstStyle/>
        <a:p>
          <a:endParaRPr lang="en-US"/>
        </a:p>
      </dgm:t>
    </dgm:pt>
    <dgm:pt modelId="{70E8512E-854F-644A-BBA6-2691D22118D1}" type="asst">
      <dgm:prSet phldrT="[Text]"/>
      <dgm:spPr>
        <a:solidFill>
          <a:srgbClr val="A6A6A6"/>
        </a:solidFill>
      </dgm:spPr>
      <dgm:t>
        <a:bodyPr/>
        <a:lstStyle/>
        <a:p>
          <a:r>
            <a:rPr lang="en-US">
              <a:latin typeface="TT Interphases Pro Trl Rg" panose="020B0103050000020004" pitchFamily="34" charset="0"/>
            </a:rPr>
            <a:t>Trend</a:t>
          </a:r>
        </a:p>
      </dgm:t>
    </dgm:pt>
    <dgm:pt modelId="{7DA6626E-6F83-E743-9A6C-BF0FEC9BEBFA}" type="parTrans" cxnId="{9BFEC4C9-16F5-1241-B761-15396F00AFD1}">
      <dgm:prSet/>
      <dgm:spPr>
        <a:solidFill>
          <a:schemeClr val="bg1">
            <a:lumMod val="65000"/>
          </a:schemeClr>
        </a:solidFill>
        <a:ln>
          <a:solidFill>
            <a:srgbClr val="A6A6A6"/>
          </a:solidFill>
        </a:ln>
      </dgm:spPr>
      <dgm:t>
        <a:bodyPr/>
        <a:lstStyle/>
        <a:p>
          <a:endParaRPr lang="en-US">
            <a:latin typeface="TT Interphases Pro Trl Rg" panose="020B0103050000020004" pitchFamily="34" charset="0"/>
          </a:endParaRPr>
        </a:p>
      </dgm:t>
    </dgm:pt>
    <dgm:pt modelId="{5807A953-DD57-794C-8D4C-E11EE738FFFD}" type="sibTrans" cxnId="{9BFEC4C9-16F5-1241-B761-15396F00AFD1}">
      <dgm:prSet/>
      <dgm:spPr/>
      <dgm:t>
        <a:bodyPr/>
        <a:lstStyle/>
        <a:p>
          <a:endParaRPr lang="en-US"/>
        </a:p>
      </dgm:t>
    </dgm:pt>
    <dgm:pt modelId="{885E6513-64D0-4908-850B-7AF4203D1D78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>
              <a:latin typeface="TT Interphases Pro Trl Rg" panose="020B0103050000020004" pitchFamily="34" charset="0"/>
            </a:rPr>
            <a:t>Density</a:t>
          </a:r>
        </a:p>
      </dgm:t>
    </dgm:pt>
    <dgm:pt modelId="{18EE64D8-6B16-40A2-853C-BB2263802070}" type="parTrans" cxnId="{0A1DDF65-419A-4E42-AB2C-4556360F1E21}">
      <dgm:prSet/>
      <dgm:spPr>
        <a:ln>
          <a:solidFill>
            <a:srgbClr val="A6A6A6"/>
          </a:solidFill>
        </a:ln>
      </dgm:spPr>
      <dgm:t>
        <a:bodyPr/>
        <a:lstStyle/>
        <a:p>
          <a:endParaRPr lang="en-US"/>
        </a:p>
      </dgm:t>
    </dgm:pt>
    <dgm:pt modelId="{CF74A4C5-BDF6-4BE5-A428-A0D5DB482CBC}" type="sibTrans" cxnId="{0A1DDF65-419A-4E42-AB2C-4556360F1E21}">
      <dgm:prSet/>
      <dgm:spPr/>
      <dgm:t>
        <a:bodyPr/>
        <a:lstStyle/>
        <a:p>
          <a:endParaRPr lang="en-US"/>
        </a:p>
      </dgm:t>
    </dgm:pt>
    <dgm:pt modelId="{A7565EE2-B58D-4918-81B6-2FCB9D9FB8C2}" type="asst">
      <dgm:prSet phldrT="[Text]"/>
      <dgm:spPr>
        <a:solidFill>
          <a:schemeClr val="bg1">
            <a:lumMod val="65000"/>
          </a:schemeClr>
        </a:solidFill>
        <a:effectLst>
          <a:softEdge rad="0"/>
        </a:effectLst>
      </dgm:spPr>
      <dgm:t>
        <a:bodyPr/>
        <a:lstStyle/>
        <a:p>
          <a:r>
            <a:rPr lang="en-US">
              <a:latin typeface="TT Interphases Pro Trl Rg" panose="020B0103050000020004" pitchFamily="34" charset="0"/>
            </a:rPr>
            <a:t>Informativeness</a:t>
          </a:r>
        </a:p>
      </dgm:t>
    </dgm:pt>
    <dgm:pt modelId="{55D722AA-7ECE-45B4-92B3-DB53D6CB4D84}" type="parTrans" cxnId="{819DEE04-F121-4208-8FAD-85061A11EACF}">
      <dgm:prSet/>
      <dgm:spPr>
        <a:ln>
          <a:solidFill>
            <a:srgbClr val="A6A6A6"/>
          </a:solidFill>
        </a:ln>
      </dgm:spPr>
      <dgm:t>
        <a:bodyPr/>
        <a:lstStyle/>
        <a:p>
          <a:endParaRPr lang="en-US"/>
        </a:p>
      </dgm:t>
    </dgm:pt>
    <dgm:pt modelId="{6E53A1AA-5B70-473D-8DD8-27DA06104A7E}" type="sibTrans" cxnId="{819DEE04-F121-4208-8FAD-85061A11EACF}">
      <dgm:prSet/>
      <dgm:spPr/>
      <dgm:t>
        <a:bodyPr/>
        <a:lstStyle/>
        <a:p>
          <a:endParaRPr lang="en-US"/>
        </a:p>
      </dgm:t>
    </dgm:pt>
    <dgm:pt modelId="{560D59DC-A72D-9543-91A6-331E8C47EEDE}" type="asst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dirty="0">
              <a:latin typeface="TT Interphases Pro Trl Rg" panose="020B0103050000020004" pitchFamily="34" charset="0"/>
            </a:rPr>
            <a:t>Surprisingness</a:t>
          </a:r>
        </a:p>
      </dgm:t>
    </dgm:pt>
    <dgm:pt modelId="{B9FD576C-5C62-1A4D-ABE6-ADD5DA059773}" type="parTrans" cxnId="{B7867F93-33B6-B74D-BD05-280E92A7B289}">
      <dgm:prSet/>
      <dgm:spPr>
        <a:ln>
          <a:solidFill>
            <a:srgbClr val="A6A6A6"/>
          </a:solidFill>
        </a:ln>
      </dgm:spPr>
      <dgm:t>
        <a:bodyPr/>
        <a:lstStyle/>
        <a:p>
          <a:endParaRPr lang="en-US"/>
        </a:p>
      </dgm:t>
    </dgm:pt>
    <dgm:pt modelId="{93F6A08D-3609-0341-8837-83FC08543359}" type="sibTrans" cxnId="{B7867F93-33B6-B74D-BD05-280E92A7B289}">
      <dgm:prSet/>
      <dgm:spPr/>
      <dgm:t>
        <a:bodyPr/>
        <a:lstStyle/>
        <a:p>
          <a:endParaRPr lang="en-US"/>
        </a:p>
      </dgm:t>
    </dgm:pt>
    <dgm:pt modelId="{1CD3340A-450A-9A4D-8712-85261D76D461}" type="pres">
      <dgm:prSet presAssocID="{ABE7E684-AC99-7046-BB2C-79C53A1FF9F5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6234F36-D403-B242-8A11-C90BC3190AA1}" type="pres">
      <dgm:prSet presAssocID="{8B81514B-73DE-5E44-B81F-366D5495B0C0}" presName="root1" presStyleCnt="0"/>
      <dgm:spPr/>
    </dgm:pt>
    <dgm:pt modelId="{E2176B48-EB60-8B48-8F2C-0D340775EC4C}" type="pres">
      <dgm:prSet presAssocID="{8B81514B-73DE-5E44-B81F-366D5495B0C0}" presName="LevelOneTextNode" presStyleLbl="node0" presStyleIdx="0" presStyleCnt="1" custAng="5400000" custLinFactX="-100000" custLinFactNeighborX="-147544">
        <dgm:presLayoutVars>
          <dgm:chPref val="3"/>
        </dgm:presLayoutVars>
      </dgm:prSet>
      <dgm:spPr>
        <a:prstGeom prst="roundRect">
          <a:avLst/>
        </a:prstGeom>
      </dgm:spPr>
    </dgm:pt>
    <dgm:pt modelId="{E0D7C5AD-49F5-9445-87A7-EB740E6E518B}" type="pres">
      <dgm:prSet presAssocID="{8B81514B-73DE-5E44-B81F-366D5495B0C0}" presName="level2hierChild" presStyleCnt="0"/>
      <dgm:spPr/>
    </dgm:pt>
    <dgm:pt modelId="{48B610DE-4C8C-1E42-8ED0-8FD3C3972180}" type="pres">
      <dgm:prSet presAssocID="{8CDC9FB9-630E-7742-8DFB-2109D9AFAFBD}" presName="conn2-1" presStyleLbl="parChTrans1D2" presStyleIdx="0" presStyleCnt="2"/>
      <dgm:spPr/>
    </dgm:pt>
    <dgm:pt modelId="{5E607BB0-86E1-6442-A407-10EB0C8DE343}" type="pres">
      <dgm:prSet presAssocID="{8CDC9FB9-630E-7742-8DFB-2109D9AFAFBD}" presName="connTx" presStyleLbl="parChTrans1D2" presStyleIdx="0" presStyleCnt="2"/>
      <dgm:spPr/>
    </dgm:pt>
    <dgm:pt modelId="{D1DAEBDE-5288-AB4A-B20D-79CB5AFBEA39}" type="pres">
      <dgm:prSet presAssocID="{290C392D-D949-4745-8680-3D8E0C77F91B}" presName="root2" presStyleCnt="0"/>
      <dgm:spPr/>
    </dgm:pt>
    <dgm:pt modelId="{DC250585-A08F-8E45-A016-450EE4E6FE0B}" type="pres">
      <dgm:prSet presAssocID="{290C392D-D949-4745-8680-3D8E0C77F91B}" presName="LevelTwoTextNode" presStyleLbl="asst1" presStyleIdx="0" presStyleCnt="6">
        <dgm:presLayoutVars>
          <dgm:chPref val="3"/>
        </dgm:presLayoutVars>
      </dgm:prSet>
      <dgm:spPr>
        <a:prstGeom prst="roundRect">
          <a:avLst/>
        </a:prstGeom>
      </dgm:spPr>
    </dgm:pt>
    <dgm:pt modelId="{87BFB0BD-B3AC-D240-B54D-FB4992A8BF22}" type="pres">
      <dgm:prSet presAssocID="{290C392D-D949-4745-8680-3D8E0C77F91B}" presName="level3hierChild" presStyleCnt="0"/>
      <dgm:spPr/>
    </dgm:pt>
    <dgm:pt modelId="{FC92EDC8-5834-194B-9A8B-1C2240A26226}" type="pres">
      <dgm:prSet presAssocID="{B8185CE1-94CA-8646-84EB-0412435D1650}" presName="conn2-1" presStyleLbl="parChTrans1D3" presStyleIdx="0" presStyleCnt="7"/>
      <dgm:spPr/>
    </dgm:pt>
    <dgm:pt modelId="{7023C9AB-73F3-A94C-BAAA-89131C1E51EB}" type="pres">
      <dgm:prSet presAssocID="{B8185CE1-94CA-8646-84EB-0412435D1650}" presName="connTx" presStyleLbl="parChTrans1D3" presStyleIdx="0" presStyleCnt="7"/>
      <dgm:spPr/>
    </dgm:pt>
    <dgm:pt modelId="{767009DC-3C1E-A14E-A265-83CE8DA1E9B8}" type="pres">
      <dgm:prSet presAssocID="{35CD9A28-B562-0948-9174-591193C78E59}" presName="root2" presStyleCnt="0"/>
      <dgm:spPr/>
    </dgm:pt>
    <dgm:pt modelId="{74050061-C242-CE40-B52B-042C0AF93AD6}" type="pres">
      <dgm:prSet presAssocID="{35CD9A28-B562-0948-9174-591193C78E59}" presName="LevelTwoTextNode" presStyleLbl="asst1" presStyleIdx="1" presStyleCnt="6">
        <dgm:presLayoutVars>
          <dgm:chPref val="3"/>
        </dgm:presLayoutVars>
      </dgm:prSet>
      <dgm:spPr>
        <a:prstGeom prst="roundRect">
          <a:avLst/>
        </a:prstGeom>
      </dgm:spPr>
    </dgm:pt>
    <dgm:pt modelId="{FE4C0AEF-7695-8D4B-9B06-65B22578BE8E}" type="pres">
      <dgm:prSet presAssocID="{35CD9A28-B562-0948-9174-591193C78E59}" presName="level3hierChild" presStyleCnt="0"/>
      <dgm:spPr/>
    </dgm:pt>
    <dgm:pt modelId="{54246575-22A6-4628-8A90-E3DB8E095C4B}" type="pres">
      <dgm:prSet presAssocID="{55D722AA-7ECE-45B4-92B3-DB53D6CB4D84}" presName="conn2-1" presStyleLbl="parChTrans1D3" presStyleIdx="1" presStyleCnt="7"/>
      <dgm:spPr/>
    </dgm:pt>
    <dgm:pt modelId="{9E011A58-60A0-4B1B-B5AF-46EC1241FFAA}" type="pres">
      <dgm:prSet presAssocID="{55D722AA-7ECE-45B4-92B3-DB53D6CB4D84}" presName="connTx" presStyleLbl="parChTrans1D3" presStyleIdx="1" presStyleCnt="7"/>
      <dgm:spPr/>
    </dgm:pt>
    <dgm:pt modelId="{6398E542-12BC-4E3F-9D42-00F4A37135EB}" type="pres">
      <dgm:prSet presAssocID="{A7565EE2-B58D-4918-81B6-2FCB9D9FB8C2}" presName="root2" presStyleCnt="0"/>
      <dgm:spPr/>
    </dgm:pt>
    <dgm:pt modelId="{3508C5F2-AE4C-4B78-B148-FDA2E3733AA3}" type="pres">
      <dgm:prSet presAssocID="{A7565EE2-B58D-4918-81B6-2FCB9D9FB8C2}" presName="LevelTwoTextNode" presStyleLbl="asst1" presStyleIdx="2" presStyleCnt="6">
        <dgm:presLayoutVars>
          <dgm:chPref val="3"/>
        </dgm:presLayoutVars>
      </dgm:prSet>
      <dgm:spPr>
        <a:prstGeom prst="roundRect">
          <a:avLst/>
        </a:prstGeom>
      </dgm:spPr>
    </dgm:pt>
    <dgm:pt modelId="{9741B3BD-C89A-4F02-90A3-2DB8E5BB9253}" type="pres">
      <dgm:prSet presAssocID="{A7565EE2-B58D-4918-81B6-2FCB9D9FB8C2}" presName="level3hierChild" presStyleCnt="0"/>
      <dgm:spPr/>
    </dgm:pt>
    <dgm:pt modelId="{CA4CFDEC-A340-8B47-A0A7-58E7DB1FF1EA}" type="pres">
      <dgm:prSet presAssocID="{7DA6626E-6F83-E743-9A6C-BF0FEC9BEBFA}" presName="conn2-1" presStyleLbl="parChTrans1D3" presStyleIdx="2" presStyleCnt="7"/>
      <dgm:spPr/>
    </dgm:pt>
    <dgm:pt modelId="{F0A1D38B-0F07-1645-BDB4-FBACD7001873}" type="pres">
      <dgm:prSet presAssocID="{7DA6626E-6F83-E743-9A6C-BF0FEC9BEBFA}" presName="connTx" presStyleLbl="parChTrans1D3" presStyleIdx="2" presStyleCnt="7"/>
      <dgm:spPr/>
    </dgm:pt>
    <dgm:pt modelId="{86C27831-433E-3C46-A8E7-ECE283120809}" type="pres">
      <dgm:prSet presAssocID="{70E8512E-854F-644A-BBA6-2691D22118D1}" presName="root2" presStyleCnt="0"/>
      <dgm:spPr/>
    </dgm:pt>
    <dgm:pt modelId="{E2E8D560-4764-F543-9170-39686AF38227}" type="pres">
      <dgm:prSet presAssocID="{70E8512E-854F-644A-BBA6-2691D22118D1}" presName="LevelTwoTextNode" presStyleLbl="asst1" presStyleIdx="3" presStyleCnt="6">
        <dgm:presLayoutVars>
          <dgm:chPref val="3"/>
        </dgm:presLayoutVars>
      </dgm:prSet>
      <dgm:spPr>
        <a:prstGeom prst="roundRect">
          <a:avLst/>
        </a:prstGeom>
      </dgm:spPr>
    </dgm:pt>
    <dgm:pt modelId="{414B0777-882B-1847-A31B-9B86BF629B19}" type="pres">
      <dgm:prSet presAssocID="{70E8512E-854F-644A-BBA6-2691D22118D1}" presName="level3hierChild" presStyleCnt="0"/>
      <dgm:spPr/>
    </dgm:pt>
    <dgm:pt modelId="{398F0638-B8DD-9F41-AA3D-7C7366D79120}" type="pres">
      <dgm:prSet presAssocID="{B9FD576C-5C62-1A4D-ABE6-ADD5DA059773}" presName="conn2-1" presStyleLbl="parChTrans1D3" presStyleIdx="3" presStyleCnt="7"/>
      <dgm:spPr/>
    </dgm:pt>
    <dgm:pt modelId="{35E839E8-D2F3-224C-9F4E-4DE0D5BED118}" type="pres">
      <dgm:prSet presAssocID="{B9FD576C-5C62-1A4D-ABE6-ADD5DA059773}" presName="connTx" presStyleLbl="parChTrans1D3" presStyleIdx="3" presStyleCnt="7"/>
      <dgm:spPr/>
    </dgm:pt>
    <dgm:pt modelId="{BD7B5292-F19C-9640-BE5B-A654E2B995B0}" type="pres">
      <dgm:prSet presAssocID="{560D59DC-A72D-9543-91A6-331E8C47EEDE}" presName="root2" presStyleCnt="0"/>
      <dgm:spPr/>
    </dgm:pt>
    <dgm:pt modelId="{16F73519-B462-0241-8B78-2E3B1983E7AC}" type="pres">
      <dgm:prSet presAssocID="{560D59DC-A72D-9543-91A6-331E8C47EEDE}" presName="LevelTwoTextNode" presStyleLbl="asst1" presStyleIdx="4" presStyleCnt="6">
        <dgm:presLayoutVars>
          <dgm:chPref val="3"/>
        </dgm:presLayoutVars>
      </dgm:prSet>
      <dgm:spPr>
        <a:prstGeom prst="roundRect">
          <a:avLst/>
        </a:prstGeom>
      </dgm:spPr>
    </dgm:pt>
    <dgm:pt modelId="{07BFFD41-4E4A-AF44-BFCD-E6075FF3E640}" type="pres">
      <dgm:prSet presAssocID="{560D59DC-A72D-9543-91A6-331E8C47EEDE}" presName="level3hierChild" presStyleCnt="0"/>
      <dgm:spPr/>
    </dgm:pt>
    <dgm:pt modelId="{559C54D0-6412-6143-948F-CB3C134DC2F1}" type="pres">
      <dgm:prSet presAssocID="{FA90FF10-420B-9C41-BEF1-75526744EE3C}" presName="conn2-1" presStyleLbl="parChTrans1D2" presStyleIdx="1" presStyleCnt="2"/>
      <dgm:spPr/>
    </dgm:pt>
    <dgm:pt modelId="{46D2E95C-C10A-B64D-82CC-8655801CA550}" type="pres">
      <dgm:prSet presAssocID="{FA90FF10-420B-9C41-BEF1-75526744EE3C}" presName="connTx" presStyleLbl="parChTrans1D2" presStyleIdx="1" presStyleCnt="2"/>
      <dgm:spPr/>
    </dgm:pt>
    <dgm:pt modelId="{B1F0EAA1-3B71-FB49-8404-4255B4D5CA08}" type="pres">
      <dgm:prSet presAssocID="{99179112-48BD-224F-9015-D256DD2623F8}" presName="root2" presStyleCnt="0"/>
      <dgm:spPr/>
    </dgm:pt>
    <dgm:pt modelId="{D1B15D49-B232-2741-873F-59928436791C}" type="pres">
      <dgm:prSet presAssocID="{99179112-48BD-224F-9015-D256DD2623F8}" presName="LevelTwoTextNode" presStyleLbl="asst1" presStyleIdx="5" presStyleCnt="6">
        <dgm:presLayoutVars>
          <dgm:chPref val="3"/>
        </dgm:presLayoutVars>
      </dgm:prSet>
      <dgm:spPr>
        <a:prstGeom prst="roundRect">
          <a:avLst/>
        </a:prstGeom>
      </dgm:spPr>
    </dgm:pt>
    <dgm:pt modelId="{BE0BBF74-FD11-8D4D-8EEC-11D68DE9CCEC}" type="pres">
      <dgm:prSet presAssocID="{99179112-48BD-224F-9015-D256DD2623F8}" presName="level3hierChild" presStyleCnt="0"/>
      <dgm:spPr/>
    </dgm:pt>
    <dgm:pt modelId="{671A4326-9CF3-CF43-B95A-581D63153F7B}" type="pres">
      <dgm:prSet presAssocID="{163A0F9C-4BBB-A549-8C87-4E25BDFC5EF3}" presName="conn2-1" presStyleLbl="parChTrans1D3" presStyleIdx="4" presStyleCnt="7"/>
      <dgm:spPr/>
    </dgm:pt>
    <dgm:pt modelId="{A130F512-4C86-AF44-A19D-CCDF6EF43D80}" type="pres">
      <dgm:prSet presAssocID="{163A0F9C-4BBB-A549-8C87-4E25BDFC5EF3}" presName="connTx" presStyleLbl="parChTrans1D3" presStyleIdx="4" presStyleCnt="7"/>
      <dgm:spPr/>
    </dgm:pt>
    <dgm:pt modelId="{65234885-1285-374F-A541-A1716B6C5CA6}" type="pres">
      <dgm:prSet presAssocID="{A124BD94-38BE-FC4B-9CD8-213023D7D229}" presName="root2" presStyleCnt="0"/>
      <dgm:spPr/>
    </dgm:pt>
    <dgm:pt modelId="{EAE77323-06D9-4E44-B955-D872568B0A6C}" type="pres">
      <dgm:prSet presAssocID="{A124BD94-38BE-FC4B-9CD8-213023D7D229}" presName="LevelTwoTextNode" presStyleLbl="node3" presStyleIdx="0" presStyleCnt="3">
        <dgm:presLayoutVars>
          <dgm:chPref val="3"/>
        </dgm:presLayoutVars>
      </dgm:prSet>
      <dgm:spPr>
        <a:prstGeom prst="roundRect">
          <a:avLst/>
        </a:prstGeom>
      </dgm:spPr>
    </dgm:pt>
    <dgm:pt modelId="{585BA310-3A1D-0E48-99D8-11F47C590B7F}" type="pres">
      <dgm:prSet presAssocID="{A124BD94-38BE-FC4B-9CD8-213023D7D229}" presName="level3hierChild" presStyleCnt="0"/>
      <dgm:spPr/>
    </dgm:pt>
    <dgm:pt modelId="{BA84A3C5-E8D0-7846-8BC7-BF6586A25575}" type="pres">
      <dgm:prSet presAssocID="{242FBD5E-C1B1-704E-A330-BAF317BD616B}" presName="conn2-1" presStyleLbl="parChTrans1D3" presStyleIdx="5" presStyleCnt="7"/>
      <dgm:spPr/>
    </dgm:pt>
    <dgm:pt modelId="{E6400DB4-F790-D44F-B770-2514C1346B95}" type="pres">
      <dgm:prSet presAssocID="{242FBD5E-C1B1-704E-A330-BAF317BD616B}" presName="connTx" presStyleLbl="parChTrans1D3" presStyleIdx="5" presStyleCnt="7"/>
      <dgm:spPr/>
    </dgm:pt>
    <dgm:pt modelId="{9AFC1C4F-94AD-704B-AB09-9F2D5AC4D0D6}" type="pres">
      <dgm:prSet presAssocID="{C4B9AE97-6882-ED49-BDC5-9458C0E5A36E}" presName="root2" presStyleCnt="0"/>
      <dgm:spPr/>
    </dgm:pt>
    <dgm:pt modelId="{29749157-C0D4-414A-8CE7-DCB40976E151}" type="pres">
      <dgm:prSet presAssocID="{C4B9AE97-6882-ED49-BDC5-9458C0E5A36E}" presName="LevelTwoTextNode" presStyleLbl="node3" presStyleIdx="1" presStyleCnt="3">
        <dgm:presLayoutVars>
          <dgm:chPref val="3"/>
        </dgm:presLayoutVars>
      </dgm:prSet>
      <dgm:spPr>
        <a:prstGeom prst="roundRect">
          <a:avLst/>
        </a:prstGeom>
      </dgm:spPr>
    </dgm:pt>
    <dgm:pt modelId="{68D536BD-4CDE-FE41-BCA1-3E2E2D519B6A}" type="pres">
      <dgm:prSet presAssocID="{C4B9AE97-6882-ED49-BDC5-9458C0E5A36E}" presName="level3hierChild" presStyleCnt="0"/>
      <dgm:spPr/>
    </dgm:pt>
    <dgm:pt modelId="{999A5B53-58B6-4B49-B499-C98D4FEBEF8F}" type="pres">
      <dgm:prSet presAssocID="{18EE64D8-6B16-40A2-853C-BB2263802070}" presName="conn2-1" presStyleLbl="parChTrans1D3" presStyleIdx="6" presStyleCnt="7"/>
      <dgm:spPr/>
    </dgm:pt>
    <dgm:pt modelId="{D14613E6-C3BF-44F0-8209-42F45C3D0656}" type="pres">
      <dgm:prSet presAssocID="{18EE64D8-6B16-40A2-853C-BB2263802070}" presName="connTx" presStyleLbl="parChTrans1D3" presStyleIdx="6" presStyleCnt="7"/>
      <dgm:spPr/>
    </dgm:pt>
    <dgm:pt modelId="{064F67C1-80BA-4D81-84E4-3EBBFAC05335}" type="pres">
      <dgm:prSet presAssocID="{885E6513-64D0-4908-850B-7AF4203D1D78}" presName="root2" presStyleCnt="0"/>
      <dgm:spPr/>
    </dgm:pt>
    <dgm:pt modelId="{DDFD878A-DE04-4506-92BF-6345CBD58ED6}" type="pres">
      <dgm:prSet presAssocID="{885E6513-64D0-4908-850B-7AF4203D1D78}" presName="LevelTwoTextNode" presStyleLbl="node3" presStyleIdx="2" presStyleCnt="3">
        <dgm:presLayoutVars>
          <dgm:chPref val="3"/>
        </dgm:presLayoutVars>
      </dgm:prSet>
      <dgm:spPr>
        <a:prstGeom prst="roundRect">
          <a:avLst/>
        </a:prstGeom>
      </dgm:spPr>
    </dgm:pt>
    <dgm:pt modelId="{6B736E7B-68FE-4078-B3B5-D81E103CDE17}" type="pres">
      <dgm:prSet presAssocID="{885E6513-64D0-4908-850B-7AF4203D1D78}" presName="level3hierChild" presStyleCnt="0"/>
      <dgm:spPr/>
    </dgm:pt>
  </dgm:ptLst>
  <dgm:cxnLst>
    <dgm:cxn modelId="{819DEE04-F121-4208-8FAD-85061A11EACF}" srcId="{290C392D-D949-4745-8680-3D8E0C77F91B}" destId="{A7565EE2-B58D-4918-81B6-2FCB9D9FB8C2}" srcOrd="1" destOrd="0" parTransId="{55D722AA-7ECE-45B4-92B3-DB53D6CB4D84}" sibTransId="{6E53A1AA-5B70-473D-8DD8-27DA06104A7E}"/>
    <dgm:cxn modelId="{D89C250D-3922-47D6-82E3-59C9B33D3DD8}" type="presOf" srcId="{885E6513-64D0-4908-850B-7AF4203D1D78}" destId="{DDFD878A-DE04-4506-92BF-6345CBD58ED6}" srcOrd="0" destOrd="0" presId="urn:microsoft.com/office/officeart/2008/layout/HorizontalMultiLevelHierarchy"/>
    <dgm:cxn modelId="{94E9EE0E-7338-754F-8F9A-024EABC608C8}" srcId="{99179112-48BD-224F-9015-D256DD2623F8}" destId="{C4B9AE97-6882-ED49-BDC5-9458C0E5A36E}" srcOrd="1" destOrd="0" parTransId="{242FBD5E-C1B1-704E-A330-BAF317BD616B}" sibTransId="{A5A6C0C3-4C83-D844-85C9-36E7F85A53F0}"/>
    <dgm:cxn modelId="{EA7FD515-DFEC-6749-8BA1-DD9BD9FAAF61}" srcId="{8B81514B-73DE-5E44-B81F-366D5495B0C0}" destId="{290C392D-D949-4745-8680-3D8E0C77F91B}" srcOrd="0" destOrd="0" parTransId="{8CDC9FB9-630E-7742-8DFB-2109D9AFAFBD}" sibTransId="{8AA06BBE-405C-4148-B41A-AC4DD8FA5BEB}"/>
    <dgm:cxn modelId="{3BE99119-98A6-CF4D-9AD3-B0FA07183120}" type="presOf" srcId="{B8185CE1-94CA-8646-84EB-0412435D1650}" destId="{FC92EDC8-5834-194B-9A8B-1C2240A26226}" srcOrd="0" destOrd="0" presId="urn:microsoft.com/office/officeart/2008/layout/HorizontalMultiLevelHierarchy"/>
    <dgm:cxn modelId="{8E19691E-097C-439A-B76C-355CF6BEAFED}" type="presOf" srcId="{55D722AA-7ECE-45B4-92B3-DB53D6CB4D84}" destId="{54246575-22A6-4628-8A90-E3DB8E095C4B}" srcOrd="0" destOrd="0" presId="urn:microsoft.com/office/officeart/2008/layout/HorizontalMultiLevelHierarchy"/>
    <dgm:cxn modelId="{A569051F-7E21-4448-A929-99A0D8C12A25}" type="presOf" srcId="{B8185CE1-94CA-8646-84EB-0412435D1650}" destId="{7023C9AB-73F3-A94C-BAAA-89131C1E51EB}" srcOrd="1" destOrd="0" presId="urn:microsoft.com/office/officeart/2008/layout/HorizontalMultiLevelHierarchy"/>
    <dgm:cxn modelId="{4A546526-9BD4-5443-BBD3-37A780D33062}" type="presOf" srcId="{FA90FF10-420B-9C41-BEF1-75526744EE3C}" destId="{46D2E95C-C10A-B64D-82CC-8655801CA550}" srcOrd="1" destOrd="0" presId="urn:microsoft.com/office/officeart/2008/layout/HorizontalMultiLevelHierarchy"/>
    <dgm:cxn modelId="{72C1BA2E-2719-B24D-8BA1-E211368FC3FA}" type="presOf" srcId="{560D59DC-A72D-9543-91A6-331E8C47EEDE}" destId="{16F73519-B462-0241-8B78-2E3B1983E7AC}" srcOrd="0" destOrd="0" presId="urn:microsoft.com/office/officeart/2008/layout/HorizontalMultiLevelHierarchy"/>
    <dgm:cxn modelId="{C23D3035-6194-D04E-9411-D23E7783BED4}" type="presOf" srcId="{8B81514B-73DE-5E44-B81F-366D5495B0C0}" destId="{E2176B48-EB60-8B48-8F2C-0D340775EC4C}" srcOrd="0" destOrd="0" presId="urn:microsoft.com/office/officeart/2008/layout/HorizontalMultiLevelHierarchy"/>
    <dgm:cxn modelId="{823F7C3B-6892-0047-88CB-22B4DAE8BA0F}" type="presOf" srcId="{A124BD94-38BE-FC4B-9CD8-213023D7D229}" destId="{EAE77323-06D9-4E44-B955-D872568B0A6C}" srcOrd="0" destOrd="0" presId="urn:microsoft.com/office/officeart/2008/layout/HorizontalMultiLevelHierarchy"/>
    <dgm:cxn modelId="{CA9ADD50-4541-6B47-8819-1BB2011DF173}" type="presOf" srcId="{B9FD576C-5C62-1A4D-ABE6-ADD5DA059773}" destId="{398F0638-B8DD-9F41-AA3D-7C7366D79120}" srcOrd="0" destOrd="0" presId="urn:microsoft.com/office/officeart/2008/layout/HorizontalMultiLevelHierarchy"/>
    <dgm:cxn modelId="{B681F553-E93B-9C47-AD4B-FF30C6D5259A}" srcId="{99179112-48BD-224F-9015-D256DD2623F8}" destId="{A124BD94-38BE-FC4B-9CD8-213023D7D229}" srcOrd="0" destOrd="0" parTransId="{163A0F9C-4BBB-A549-8C87-4E25BDFC5EF3}" sibTransId="{99C84DDA-B3D3-D14A-9E35-50178E95DCCD}"/>
    <dgm:cxn modelId="{CE859259-576D-624E-BBEB-7577AF17C535}" srcId="{290C392D-D949-4745-8680-3D8E0C77F91B}" destId="{35CD9A28-B562-0948-9174-591193C78E59}" srcOrd="0" destOrd="0" parTransId="{B8185CE1-94CA-8646-84EB-0412435D1650}" sibTransId="{B9DBF4FE-2EBE-0140-B737-BFC3577A5CDC}"/>
    <dgm:cxn modelId="{CDB2DC59-3EF2-E14E-827A-490D79041B40}" type="presOf" srcId="{242FBD5E-C1B1-704E-A330-BAF317BD616B}" destId="{E6400DB4-F790-D44F-B770-2514C1346B95}" srcOrd="1" destOrd="0" presId="urn:microsoft.com/office/officeart/2008/layout/HorizontalMultiLevelHierarchy"/>
    <dgm:cxn modelId="{370E855D-6FE8-AC42-96DC-63B9836A9C7D}" type="presOf" srcId="{7DA6626E-6F83-E743-9A6C-BF0FEC9BEBFA}" destId="{CA4CFDEC-A340-8B47-A0A7-58E7DB1FF1EA}" srcOrd="0" destOrd="0" presId="urn:microsoft.com/office/officeart/2008/layout/HorizontalMultiLevelHierarchy"/>
    <dgm:cxn modelId="{0A1DDF65-419A-4E42-AB2C-4556360F1E21}" srcId="{99179112-48BD-224F-9015-D256DD2623F8}" destId="{885E6513-64D0-4908-850B-7AF4203D1D78}" srcOrd="2" destOrd="0" parTransId="{18EE64D8-6B16-40A2-853C-BB2263802070}" sibTransId="{CF74A4C5-BDF6-4BE5-A428-A0D5DB482CBC}"/>
    <dgm:cxn modelId="{6111F367-82FD-4D99-89B9-85C607522BDA}" type="presOf" srcId="{A7565EE2-B58D-4918-81B6-2FCB9D9FB8C2}" destId="{3508C5F2-AE4C-4B78-B148-FDA2E3733AA3}" srcOrd="0" destOrd="0" presId="urn:microsoft.com/office/officeart/2008/layout/HorizontalMultiLevelHierarchy"/>
    <dgm:cxn modelId="{E61A5170-5DD1-4845-8FEC-28A208C2C663}" type="presOf" srcId="{242FBD5E-C1B1-704E-A330-BAF317BD616B}" destId="{BA84A3C5-E8D0-7846-8BC7-BF6586A25575}" srcOrd="0" destOrd="0" presId="urn:microsoft.com/office/officeart/2008/layout/HorizontalMultiLevelHierarchy"/>
    <dgm:cxn modelId="{15BB6972-A897-D340-BC8E-528AAAFDA737}" type="presOf" srcId="{B9FD576C-5C62-1A4D-ABE6-ADD5DA059773}" destId="{35E839E8-D2F3-224C-9F4E-4DE0D5BED118}" srcOrd="1" destOrd="0" presId="urn:microsoft.com/office/officeart/2008/layout/HorizontalMultiLevelHierarchy"/>
    <dgm:cxn modelId="{7F3D2A81-2760-4AB2-9522-F0F77D724D4C}" type="presOf" srcId="{18EE64D8-6B16-40A2-853C-BB2263802070}" destId="{D14613E6-C3BF-44F0-8209-42F45C3D0656}" srcOrd="1" destOrd="0" presId="urn:microsoft.com/office/officeart/2008/layout/HorizontalMultiLevelHierarchy"/>
    <dgm:cxn modelId="{35A1368A-7A25-CC4C-B591-DE7BD59AEF45}" type="presOf" srcId="{8CDC9FB9-630E-7742-8DFB-2109D9AFAFBD}" destId="{48B610DE-4C8C-1E42-8ED0-8FD3C3972180}" srcOrd="0" destOrd="0" presId="urn:microsoft.com/office/officeart/2008/layout/HorizontalMultiLevelHierarchy"/>
    <dgm:cxn modelId="{B7867F93-33B6-B74D-BD05-280E92A7B289}" srcId="{290C392D-D949-4745-8680-3D8E0C77F91B}" destId="{560D59DC-A72D-9543-91A6-331E8C47EEDE}" srcOrd="3" destOrd="0" parTransId="{B9FD576C-5C62-1A4D-ABE6-ADD5DA059773}" sibTransId="{93F6A08D-3609-0341-8837-83FC08543359}"/>
    <dgm:cxn modelId="{A2FD7396-D8D5-6144-AE01-10BC5F400FB1}" type="presOf" srcId="{7DA6626E-6F83-E743-9A6C-BF0FEC9BEBFA}" destId="{F0A1D38B-0F07-1645-BDB4-FBACD7001873}" srcOrd="1" destOrd="0" presId="urn:microsoft.com/office/officeart/2008/layout/HorizontalMultiLevelHierarchy"/>
    <dgm:cxn modelId="{F8C0E699-9399-9643-B621-3CB3538A9239}" type="presOf" srcId="{99179112-48BD-224F-9015-D256DD2623F8}" destId="{D1B15D49-B232-2741-873F-59928436791C}" srcOrd="0" destOrd="0" presId="urn:microsoft.com/office/officeart/2008/layout/HorizontalMultiLevelHierarchy"/>
    <dgm:cxn modelId="{AE424F9A-0FB9-074F-99F2-C8AA968E8AD3}" type="presOf" srcId="{8CDC9FB9-630E-7742-8DFB-2109D9AFAFBD}" destId="{5E607BB0-86E1-6442-A407-10EB0C8DE343}" srcOrd="1" destOrd="0" presId="urn:microsoft.com/office/officeart/2008/layout/HorizontalMultiLevelHierarchy"/>
    <dgm:cxn modelId="{A53B4F9C-21D3-484E-8173-54C4747E984E}" type="presOf" srcId="{ABE7E684-AC99-7046-BB2C-79C53A1FF9F5}" destId="{1CD3340A-450A-9A4D-8712-85261D76D461}" srcOrd="0" destOrd="0" presId="urn:microsoft.com/office/officeart/2008/layout/HorizontalMultiLevelHierarchy"/>
    <dgm:cxn modelId="{CBCF4BAB-8708-48B3-A8BB-DDD1CB72EE32}" type="presOf" srcId="{55D722AA-7ECE-45B4-92B3-DB53D6CB4D84}" destId="{9E011A58-60A0-4B1B-B5AF-46EC1241FFAA}" srcOrd="1" destOrd="0" presId="urn:microsoft.com/office/officeart/2008/layout/HorizontalMultiLevelHierarchy"/>
    <dgm:cxn modelId="{164A6EB7-6E37-8443-9DB3-0767E3F1C877}" type="presOf" srcId="{35CD9A28-B562-0948-9174-591193C78E59}" destId="{74050061-C242-CE40-B52B-042C0AF93AD6}" srcOrd="0" destOrd="0" presId="urn:microsoft.com/office/officeart/2008/layout/HorizontalMultiLevelHierarchy"/>
    <dgm:cxn modelId="{023424BB-3178-4C34-A198-54A67E4E3079}" type="presOf" srcId="{18EE64D8-6B16-40A2-853C-BB2263802070}" destId="{999A5B53-58B6-4B49-B499-C98D4FEBEF8F}" srcOrd="0" destOrd="0" presId="urn:microsoft.com/office/officeart/2008/layout/HorizontalMultiLevelHierarchy"/>
    <dgm:cxn modelId="{F44EDCC5-D1B4-2044-9735-AFB752C198D9}" type="presOf" srcId="{163A0F9C-4BBB-A549-8C87-4E25BDFC5EF3}" destId="{671A4326-9CF3-CF43-B95A-581D63153F7B}" srcOrd="0" destOrd="0" presId="urn:microsoft.com/office/officeart/2008/layout/HorizontalMultiLevelHierarchy"/>
    <dgm:cxn modelId="{393A74C7-9B51-9B49-B25A-EF067F7DD633}" type="presOf" srcId="{C4B9AE97-6882-ED49-BDC5-9458C0E5A36E}" destId="{29749157-C0D4-414A-8CE7-DCB40976E151}" srcOrd="0" destOrd="0" presId="urn:microsoft.com/office/officeart/2008/layout/HorizontalMultiLevelHierarchy"/>
    <dgm:cxn modelId="{9BFEC4C9-16F5-1241-B761-15396F00AFD1}" srcId="{290C392D-D949-4745-8680-3D8E0C77F91B}" destId="{70E8512E-854F-644A-BBA6-2691D22118D1}" srcOrd="2" destOrd="0" parTransId="{7DA6626E-6F83-E743-9A6C-BF0FEC9BEBFA}" sibTransId="{5807A953-DD57-794C-8D4C-E11EE738FFFD}"/>
    <dgm:cxn modelId="{D74EEACA-2E98-FC47-BD85-8E4E3C11065A}" type="presOf" srcId="{70E8512E-854F-644A-BBA6-2691D22118D1}" destId="{E2E8D560-4764-F543-9170-39686AF38227}" srcOrd="0" destOrd="0" presId="urn:microsoft.com/office/officeart/2008/layout/HorizontalMultiLevelHierarchy"/>
    <dgm:cxn modelId="{475BE8D2-4855-D143-892D-1149FF22EA78}" srcId="{ABE7E684-AC99-7046-BB2C-79C53A1FF9F5}" destId="{8B81514B-73DE-5E44-B81F-366D5495B0C0}" srcOrd="0" destOrd="0" parTransId="{EEF4178F-BC52-D440-9E74-A4C0951B99F1}" sibTransId="{4385AC31-0E09-7444-93BD-B1950DC949FF}"/>
    <dgm:cxn modelId="{BBA9B1D8-090D-3648-947B-25B22197863B}" type="presOf" srcId="{290C392D-D949-4745-8680-3D8E0C77F91B}" destId="{DC250585-A08F-8E45-A016-450EE4E6FE0B}" srcOrd="0" destOrd="0" presId="urn:microsoft.com/office/officeart/2008/layout/HorizontalMultiLevelHierarchy"/>
    <dgm:cxn modelId="{0325FDDE-1D4C-174A-85B7-9C779C9C7DD4}" srcId="{8B81514B-73DE-5E44-B81F-366D5495B0C0}" destId="{99179112-48BD-224F-9015-D256DD2623F8}" srcOrd="1" destOrd="0" parTransId="{FA90FF10-420B-9C41-BEF1-75526744EE3C}" sibTransId="{75778CE1-A87A-054C-A9EF-D92E564053E1}"/>
    <dgm:cxn modelId="{9F0314E3-80A4-5A40-9C48-1985FD8E9AF8}" type="presOf" srcId="{FA90FF10-420B-9C41-BEF1-75526744EE3C}" destId="{559C54D0-6412-6143-948F-CB3C134DC2F1}" srcOrd="0" destOrd="0" presId="urn:microsoft.com/office/officeart/2008/layout/HorizontalMultiLevelHierarchy"/>
    <dgm:cxn modelId="{B40519F9-2202-ED4B-9223-070CAB78FBF0}" type="presOf" srcId="{163A0F9C-4BBB-A549-8C87-4E25BDFC5EF3}" destId="{A130F512-4C86-AF44-A19D-CCDF6EF43D80}" srcOrd="1" destOrd="0" presId="urn:microsoft.com/office/officeart/2008/layout/HorizontalMultiLevelHierarchy"/>
    <dgm:cxn modelId="{526ACC5B-7894-1340-8995-FCCA48614162}" type="presParOf" srcId="{1CD3340A-450A-9A4D-8712-85261D76D461}" destId="{66234F36-D403-B242-8A11-C90BC3190AA1}" srcOrd="0" destOrd="0" presId="urn:microsoft.com/office/officeart/2008/layout/HorizontalMultiLevelHierarchy"/>
    <dgm:cxn modelId="{D39B9157-3FE5-A446-AD2C-4F355F8BC24E}" type="presParOf" srcId="{66234F36-D403-B242-8A11-C90BC3190AA1}" destId="{E2176B48-EB60-8B48-8F2C-0D340775EC4C}" srcOrd="0" destOrd="0" presId="urn:microsoft.com/office/officeart/2008/layout/HorizontalMultiLevelHierarchy"/>
    <dgm:cxn modelId="{394E717D-D48C-8D4E-BFDB-687A9E7D67F5}" type="presParOf" srcId="{66234F36-D403-B242-8A11-C90BC3190AA1}" destId="{E0D7C5AD-49F5-9445-87A7-EB740E6E518B}" srcOrd="1" destOrd="0" presId="urn:microsoft.com/office/officeart/2008/layout/HorizontalMultiLevelHierarchy"/>
    <dgm:cxn modelId="{07142F88-8327-B546-9D90-9AC999D5E636}" type="presParOf" srcId="{E0D7C5AD-49F5-9445-87A7-EB740E6E518B}" destId="{48B610DE-4C8C-1E42-8ED0-8FD3C3972180}" srcOrd="0" destOrd="0" presId="urn:microsoft.com/office/officeart/2008/layout/HorizontalMultiLevelHierarchy"/>
    <dgm:cxn modelId="{DE3BBCA0-F1E3-284F-ABD3-ED86507E2C17}" type="presParOf" srcId="{48B610DE-4C8C-1E42-8ED0-8FD3C3972180}" destId="{5E607BB0-86E1-6442-A407-10EB0C8DE343}" srcOrd="0" destOrd="0" presId="urn:microsoft.com/office/officeart/2008/layout/HorizontalMultiLevelHierarchy"/>
    <dgm:cxn modelId="{E80A844F-5EFE-D74B-A32F-65A5A095C107}" type="presParOf" srcId="{E0D7C5AD-49F5-9445-87A7-EB740E6E518B}" destId="{D1DAEBDE-5288-AB4A-B20D-79CB5AFBEA39}" srcOrd="1" destOrd="0" presId="urn:microsoft.com/office/officeart/2008/layout/HorizontalMultiLevelHierarchy"/>
    <dgm:cxn modelId="{73D0F45C-ABE1-3744-A24A-F881DB8D8931}" type="presParOf" srcId="{D1DAEBDE-5288-AB4A-B20D-79CB5AFBEA39}" destId="{DC250585-A08F-8E45-A016-450EE4E6FE0B}" srcOrd="0" destOrd="0" presId="urn:microsoft.com/office/officeart/2008/layout/HorizontalMultiLevelHierarchy"/>
    <dgm:cxn modelId="{BF0E71DF-4EDA-E442-888D-3F10FA6EC7C6}" type="presParOf" srcId="{D1DAEBDE-5288-AB4A-B20D-79CB5AFBEA39}" destId="{87BFB0BD-B3AC-D240-B54D-FB4992A8BF22}" srcOrd="1" destOrd="0" presId="urn:microsoft.com/office/officeart/2008/layout/HorizontalMultiLevelHierarchy"/>
    <dgm:cxn modelId="{C8F1BD97-034C-0E41-A592-60C7B2C97BCC}" type="presParOf" srcId="{87BFB0BD-B3AC-D240-B54D-FB4992A8BF22}" destId="{FC92EDC8-5834-194B-9A8B-1C2240A26226}" srcOrd="0" destOrd="0" presId="urn:microsoft.com/office/officeart/2008/layout/HorizontalMultiLevelHierarchy"/>
    <dgm:cxn modelId="{79E2FB5A-AFAF-DC4C-838D-C2C13BA14191}" type="presParOf" srcId="{FC92EDC8-5834-194B-9A8B-1C2240A26226}" destId="{7023C9AB-73F3-A94C-BAAA-89131C1E51EB}" srcOrd="0" destOrd="0" presId="urn:microsoft.com/office/officeart/2008/layout/HorizontalMultiLevelHierarchy"/>
    <dgm:cxn modelId="{38F6A79C-A261-1248-85C5-7552B2B5EC8D}" type="presParOf" srcId="{87BFB0BD-B3AC-D240-B54D-FB4992A8BF22}" destId="{767009DC-3C1E-A14E-A265-83CE8DA1E9B8}" srcOrd="1" destOrd="0" presId="urn:microsoft.com/office/officeart/2008/layout/HorizontalMultiLevelHierarchy"/>
    <dgm:cxn modelId="{5BF8A60C-0FF5-B64B-8FF9-530D378F9BFC}" type="presParOf" srcId="{767009DC-3C1E-A14E-A265-83CE8DA1E9B8}" destId="{74050061-C242-CE40-B52B-042C0AF93AD6}" srcOrd="0" destOrd="0" presId="urn:microsoft.com/office/officeart/2008/layout/HorizontalMultiLevelHierarchy"/>
    <dgm:cxn modelId="{B30C8918-3F0E-DE45-ADF5-5A97C2B94DB2}" type="presParOf" srcId="{767009DC-3C1E-A14E-A265-83CE8DA1E9B8}" destId="{FE4C0AEF-7695-8D4B-9B06-65B22578BE8E}" srcOrd="1" destOrd="0" presId="urn:microsoft.com/office/officeart/2008/layout/HorizontalMultiLevelHierarchy"/>
    <dgm:cxn modelId="{7A4BE7B0-5DB5-404F-B5A5-EBBA94ECAF56}" type="presParOf" srcId="{87BFB0BD-B3AC-D240-B54D-FB4992A8BF22}" destId="{54246575-22A6-4628-8A90-E3DB8E095C4B}" srcOrd="2" destOrd="0" presId="urn:microsoft.com/office/officeart/2008/layout/HorizontalMultiLevelHierarchy"/>
    <dgm:cxn modelId="{355C9352-D592-4B23-98EE-4EFBED623652}" type="presParOf" srcId="{54246575-22A6-4628-8A90-E3DB8E095C4B}" destId="{9E011A58-60A0-4B1B-B5AF-46EC1241FFAA}" srcOrd="0" destOrd="0" presId="urn:microsoft.com/office/officeart/2008/layout/HorizontalMultiLevelHierarchy"/>
    <dgm:cxn modelId="{37DEE8DF-396A-47C3-B2CB-F629BFBAC2F0}" type="presParOf" srcId="{87BFB0BD-B3AC-D240-B54D-FB4992A8BF22}" destId="{6398E542-12BC-4E3F-9D42-00F4A37135EB}" srcOrd="3" destOrd="0" presId="urn:microsoft.com/office/officeart/2008/layout/HorizontalMultiLevelHierarchy"/>
    <dgm:cxn modelId="{60131D7C-0C62-486F-A906-0F7531EF46E3}" type="presParOf" srcId="{6398E542-12BC-4E3F-9D42-00F4A37135EB}" destId="{3508C5F2-AE4C-4B78-B148-FDA2E3733AA3}" srcOrd="0" destOrd="0" presId="urn:microsoft.com/office/officeart/2008/layout/HorizontalMultiLevelHierarchy"/>
    <dgm:cxn modelId="{7DEBA56A-BA00-420C-BA4E-9547E35350FF}" type="presParOf" srcId="{6398E542-12BC-4E3F-9D42-00F4A37135EB}" destId="{9741B3BD-C89A-4F02-90A3-2DB8E5BB9253}" srcOrd="1" destOrd="0" presId="urn:microsoft.com/office/officeart/2008/layout/HorizontalMultiLevelHierarchy"/>
    <dgm:cxn modelId="{9BE2FCF4-F67F-0A4D-904E-4FEA36E81AC9}" type="presParOf" srcId="{87BFB0BD-B3AC-D240-B54D-FB4992A8BF22}" destId="{CA4CFDEC-A340-8B47-A0A7-58E7DB1FF1EA}" srcOrd="4" destOrd="0" presId="urn:microsoft.com/office/officeart/2008/layout/HorizontalMultiLevelHierarchy"/>
    <dgm:cxn modelId="{CF283657-465C-9044-A27F-5D5887AD6533}" type="presParOf" srcId="{CA4CFDEC-A340-8B47-A0A7-58E7DB1FF1EA}" destId="{F0A1D38B-0F07-1645-BDB4-FBACD7001873}" srcOrd="0" destOrd="0" presId="urn:microsoft.com/office/officeart/2008/layout/HorizontalMultiLevelHierarchy"/>
    <dgm:cxn modelId="{E66C0468-5EAB-C64C-90AF-50C5416FC72A}" type="presParOf" srcId="{87BFB0BD-B3AC-D240-B54D-FB4992A8BF22}" destId="{86C27831-433E-3C46-A8E7-ECE283120809}" srcOrd="5" destOrd="0" presId="urn:microsoft.com/office/officeart/2008/layout/HorizontalMultiLevelHierarchy"/>
    <dgm:cxn modelId="{99848ED3-E790-BF49-9AE3-DF0F9D665A70}" type="presParOf" srcId="{86C27831-433E-3C46-A8E7-ECE283120809}" destId="{E2E8D560-4764-F543-9170-39686AF38227}" srcOrd="0" destOrd="0" presId="urn:microsoft.com/office/officeart/2008/layout/HorizontalMultiLevelHierarchy"/>
    <dgm:cxn modelId="{A4BA618A-8035-4C48-A02E-59E0A6373B33}" type="presParOf" srcId="{86C27831-433E-3C46-A8E7-ECE283120809}" destId="{414B0777-882B-1847-A31B-9B86BF629B19}" srcOrd="1" destOrd="0" presId="urn:microsoft.com/office/officeart/2008/layout/HorizontalMultiLevelHierarchy"/>
    <dgm:cxn modelId="{57C8175B-E475-6146-AA47-642AB202D66D}" type="presParOf" srcId="{87BFB0BD-B3AC-D240-B54D-FB4992A8BF22}" destId="{398F0638-B8DD-9F41-AA3D-7C7366D79120}" srcOrd="6" destOrd="0" presId="urn:microsoft.com/office/officeart/2008/layout/HorizontalMultiLevelHierarchy"/>
    <dgm:cxn modelId="{7D37B1DD-7CA8-D94A-BA95-517DD0136AC8}" type="presParOf" srcId="{398F0638-B8DD-9F41-AA3D-7C7366D79120}" destId="{35E839E8-D2F3-224C-9F4E-4DE0D5BED118}" srcOrd="0" destOrd="0" presId="urn:microsoft.com/office/officeart/2008/layout/HorizontalMultiLevelHierarchy"/>
    <dgm:cxn modelId="{679795C2-3E5E-F741-85AD-0E5F2F618E2B}" type="presParOf" srcId="{87BFB0BD-B3AC-D240-B54D-FB4992A8BF22}" destId="{BD7B5292-F19C-9640-BE5B-A654E2B995B0}" srcOrd="7" destOrd="0" presId="urn:microsoft.com/office/officeart/2008/layout/HorizontalMultiLevelHierarchy"/>
    <dgm:cxn modelId="{88967416-8C08-6249-BED7-EA0F069C50B1}" type="presParOf" srcId="{BD7B5292-F19C-9640-BE5B-A654E2B995B0}" destId="{16F73519-B462-0241-8B78-2E3B1983E7AC}" srcOrd="0" destOrd="0" presId="urn:microsoft.com/office/officeart/2008/layout/HorizontalMultiLevelHierarchy"/>
    <dgm:cxn modelId="{17CA299D-C3B7-9948-8211-29E1E09BA64D}" type="presParOf" srcId="{BD7B5292-F19C-9640-BE5B-A654E2B995B0}" destId="{07BFFD41-4E4A-AF44-BFCD-E6075FF3E640}" srcOrd="1" destOrd="0" presId="urn:microsoft.com/office/officeart/2008/layout/HorizontalMultiLevelHierarchy"/>
    <dgm:cxn modelId="{47A1544A-04A7-874E-989A-E3F5A108A6DA}" type="presParOf" srcId="{E0D7C5AD-49F5-9445-87A7-EB740E6E518B}" destId="{559C54D0-6412-6143-948F-CB3C134DC2F1}" srcOrd="2" destOrd="0" presId="urn:microsoft.com/office/officeart/2008/layout/HorizontalMultiLevelHierarchy"/>
    <dgm:cxn modelId="{D8BCC5D0-21B1-704B-9E06-F239A1DBBCDB}" type="presParOf" srcId="{559C54D0-6412-6143-948F-CB3C134DC2F1}" destId="{46D2E95C-C10A-B64D-82CC-8655801CA550}" srcOrd="0" destOrd="0" presId="urn:microsoft.com/office/officeart/2008/layout/HorizontalMultiLevelHierarchy"/>
    <dgm:cxn modelId="{D6021459-F0A6-AE47-9AEF-6C490EC83881}" type="presParOf" srcId="{E0D7C5AD-49F5-9445-87A7-EB740E6E518B}" destId="{B1F0EAA1-3B71-FB49-8404-4255B4D5CA08}" srcOrd="3" destOrd="0" presId="urn:microsoft.com/office/officeart/2008/layout/HorizontalMultiLevelHierarchy"/>
    <dgm:cxn modelId="{D2DE4445-8ACB-7447-9DAB-FEE1E020B1E5}" type="presParOf" srcId="{B1F0EAA1-3B71-FB49-8404-4255B4D5CA08}" destId="{D1B15D49-B232-2741-873F-59928436791C}" srcOrd="0" destOrd="0" presId="urn:microsoft.com/office/officeart/2008/layout/HorizontalMultiLevelHierarchy"/>
    <dgm:cxn modelId="{F0E6A77E-E266-DE47-9104-9821D7948028}" type="presParOf" srcId="{B1F0EAA1-3B71-FB49-8404-4255B4D5CA08}" destId="{BE0BBF74-FD11-8D4D-8EEC-11D68DE9CCEC}" srcOrd="1" destOrd="0" presId="urn:microsoft.com/office/officeart/2008/layout/HorizontalMultiLevelHierarchy"/>
    <dgm:cxn modelId="{CB1A64C4-BC00-664D-90DD-421A7ADB54AB}" type="presParOf" srcId="{BE0BBF74-FD11-8D4D-8EEC-11D68DE9CCEC}" destId="{671A4326-9CF3-CF43-B95A-581D63153F7B}" srcOrd="0" destOrd="0" presId="urn:microsoft.com/office/officeart/2008/layout/HorizontalMultiLevelHierarchy"/>
    <dgm:cxn modelId="{F946B573-169C-D94C-BEE5-EF6E41F9382B}" type="presParOf" srcId="{671A4326-9CF3-CF43-B95A-581D63153F7B}" destId="{A130F512-4C86-AF44-A19D-CCDF6EF43D80}" srcOrd="0" destOrd="0" presId="urn:microsoft.com/office/officeart/2008/layout/HorizontalMultiLevelHierarchy"/>
    <dgm:cxn modelId="{3649EFD2-A174-9849-859C-FEE326B13299}" type="presParOf" srcId="{BE0BBF74-FD11-8D4D-8EEC-11D68DE9CCEC}" destId="{65234885-1285-374F-A541-A1716B6C5CA6}" srcOrd="1" destOrd="0" presId="urn:microsoft.com/office/officeart/2008/layout/HorizontalMultiLevelHierarchy"/>
    <dgm:cxn modelId="{16FD61F2-B687-114D-8BB1-094DB86DBB5A}" type="presParOf" srcId="{65234885-1285-374F-A541-A1716B6C5CA6}" destId="{EAE77323-06D9-4E44-B955-D872568B0A6C}" srcOrd="0" destOrd="0" presId="urn:microsoft.com/office/officeart/2008/layout/HorizontalMultiLevelHierarchy"/>
    <dgm:cxn modelId="{2A1382AE-DB5E-AC47-B529-C55AAD500761}" type="presParOf" srcId="{65234885-1285-374F-A541-A1716B6C5CA6}" destId="{585BA310-3A1D-0E48-99D8-11F47C590B7F}" srcOrd="1" destOrd="0" presId="urn:microsoft.com/office/officeart/2008/layout/HorizontalMultiLevelHierarchy"/>
    <dgm:cxn modelId="{397210CF-55E0-2848-873F-ECD1785C2C72}" type="presParOf" srcId="{BE0BBF74-FD11-8D4D-8EEC-11D68DE9CCEC}" destId="{BA84A3C5-E8D0-7846-8BC7-BF6586A25575}" srcOrd="2" destOrd="0" presId="urn:microsoft.com/office/officeart/2008/layout/HorizontalMultiLevelHierarchy"/>
    <dgm:cxn modelId="{5ADE0979-6C8C-2341-BE0A-8BC67BA91043}" type="presParOf" srcId="{BA84A3C5-E8D0-7846-8BC7-BF6586A25575}" destId="{E6400DB4-F790-D44F-B770-2514C1346B95}" srcOrd="0" destOrd="0" presId="urn:microsoft.com/office/officeart/2008/layout/HorizontalMultiLevelHierarchy"/>
    <dgm:cxn modelId="{B64D4D37-C873-2146-922D-238232D1952E}" type="presParOf" srcId="{BE0BBF74-FD11-8D4D-8EEC-11D68DE9CCEC}" destId="{9AFC1C4F-94AD-704B-AB09-9F2D5AC4D0D6}" srcOrd="3" destOrd="0" presId="urn:microsoft.com/office/officeart/2008/layout/HorizontalMultiLevelHierarchy"/>
    <dgm:cxn modelId="{D734DC82-AD9E-7E4E-B450-81705862BDE4}" type="presParOf" srcId="{9AFC1C4F-94AD-704B-AB09-9F2D5AC4D0D6}" destId="{29749157-C0D4-414A-8CE7-DCB40976E151}" srcOrd="0" destOrd="0" presId="urn:microsoft.com/office/officeart/2008/layout/HorizontalMultiLevelHierarchy"/>
    <dgm:cxn modelId="{38FD57F2-C484-6149-92B3-B26B985A5955}" type="presParOf" srcId="{9AFC1C4F-94AD-704B-AB09-9F2D5AC4D0D6}" destId="{68D536BD-4CDE-FE41-BCA1-3E2E2D519B6A}" srcOrd="1" destOrd="0" presId="urn:microsoft.com/office/officeart/2008/layout/HorizontalMultiLevelHierarchy"/>
    <dgm:cxn modelId="{A536FCCF-D636-4095-8ED1-99C20DCA2D28}" type="presParOf" srcId="{BE0BBF74-FD11-8D4D-8EEC-11D68DE9CCEC}" destId="{999A5B53-58B6-4B49-B499-C98D4FEBEF8F}" srcOrd="4" destOrd="0" presId="urn:microsoft.com/office/officeart/2008/layout/HorizontalMultiLevelHierarchy"/>
    <dgm:cxn modelId="{3484022E-CFF8-45AE-A01B-BE0C2B738AC9}" type="presParOf" srcId="{999A5B53-58B6-4B49-B499-C98D4FEBEF8F}" destId="{D14613E6-C3BF-44F0-8209-42F45C3D0656}" srcOrd="0" destOrd="0" presId="urn:microsoft.com/office/officeart/2008/layout/HorizontalMultiLevelHierarchy"/>
    <dgm:cxn modelId="{061C2B3D-3DDA-4F63-9560-CE573F61DCA2}" type="presParOf" srcId="{BE0BBF74-FD11-8D4D-8EEC-11D68DE9CCEC}" destId="{064F67C1-80BA-4D81-84E4-3EBBFAC05335}" srcOrd="5" destOrd="0" presId="urn:microsoft.com/office/officeart/2008/layout/HorizontalMultiLevelHierarchy"/>
    <dgm:cxn modelId="{4928BBF6-B9A8-4618-BEE5-B2C997292F0F}" type="presParOf" srcId="{064F67C1-80BA-4D81-84E4-3EBBFAC05335}" destId="{DDFD878A-DE04-4506-92BF-6345CBD58ED6}" srcOrd="0" destOrd="0" presId="urn:microsoft.com/office/officeart/2008/layout/HorizontalMultiLevelHierarchy"/>
    <dgm:cxn modelId="{69D75BD3-0652-4038-BCB5-9D84F1C13072}" type="presParOf" srcId="{064F67C1-80BA-4D81-84E4-3EBBFAC05335}" destId="{6B736E7B-68FE-4078-B3B5-D81E103CDE17}" srcOrd="1" destOrd="0" presId="urn:microsoft.com/office/officeart/2008/layout/HorizontalMultiLevelHierarchy"/>
  </dgm:cxnLst>
  <dgm:bg>
    <a:effectLst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BE7E684-AC99-7046-BB2C-79C53A1FF9F5}" type="doc">
      <dgm:prSet loTypeId="urn:microsoft.com/office/officeart/2008/layout/HorizontalMultiLevelHierarchy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B81514B-73DE-5E44-B81F-366D5495B0C0}">
      <dgm:prSet phldrT="[Text]" custT="1"/>
      <dgm:spPr>
        <a:solidFill>
          <a:srgbClr val="439863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3200">
              <a:solidFill>
                <a:schemeClr val="bg1"/>
              </a:solidFill>
              <a:latin typeface="TT Interphases Pro Trl Rg" panose="020B0103050000020004" pitchFamily="34" charset="0"/>
            </a:rPr>
            <a:t>Utility</a:t>
          </a:r>
        </a:p>
      </dgm:t>
    </dgm:pt>
    <dgm:pt modelId="{EEF4178F-BC52-D440-9E74-A4C0951B99F1}" type="parTrans" cxnId="{475BE8D2-4855-D143-892D-1149FF22EA78}">
      <dgm:prSet/>
      <dgm:spPr/>
      <dgm:t>
        <a:bodyPr/>
        <a:lstStyle/>
        <a:p>
          <a:endParaRPr lang="en-US"/>
        </a:p>
      </dgm:t>
    </dgm:pt>
    <dgm:pt modelId="{4385AC31-0E09-7444-93BD-B1950DC949FF}" type="sibTrans" cxnId="{475BE8D2-4855-D143-892D-1149FF22EA78}">
      <dgm:prSet/>
      <dgm:spPr/>
      <dgm:t>
        <a:bodyPr/>
        <a:lstStyle/>
        <a:p>
          <a:endParaRPr lang="en-US"/>
        </a:p>
      </dgm:t>
    </dgm:pt>
    <dgm:pt modelId="{99179112-48BD-224F-9015-D256DD2623F8}" type="asst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>
              <a:solidFill>
                <a:schemeClr val="bg1"/>
              </a:solidFill>
              <a:latin typeface="TT Interphases Pro Trl Rg" panose="020B0103050000020004" pitchFamily="34" charset="0"/>
            </a:rPr>
            <a:t>Interpretability</a:t>
          </a:r>
        </a:p>
      </dgm:t>
    </dgm:pt>
    <dgm:pt modelId="{FA90FF10-420B-9C41-BEF1-75526744EE3C}" type="parTrans" cxnId="{0325FDDE-1D4C-174A-85B7-9C779C9C7DD4}">
      <dgm:prSet/>
      <dgm:spPr>
        <a:solidFill>
          <a:srgbClr val="7D7D7D"/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endParaRPr lang="en-US">
            <a:latin typeface="TT Interphases Pro Trl Rg" panose="020B0103050000020004" pitchFamily="34" charset="0"/>
          </a:endParaRPr>
        </a:p>
      </dgm:t>
    </dgm:pt>
    <dgm:pt modelId="{75778CE1-A87A-054C-A9EF-D92E564053E1}" type="sibTrans" cxnId="{0325FDDE-1D4C-174A-85B7-9C779C9C7DD4}">
      <dgm:prSet/>
      <dgm:spPr/>
      <dgm:t>
        <a:bodyPr/>
        <a:lstStyle/>
        <a:p>
          <a:endParaRPr lang="en-US"/>
        </a:p>
      </dgm:t>
    </dgm:pt>
    <dgm:pt modelId="{A124BD94-38BE-FC4B-9CD8-213023D7D229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>
              <a:latin typeface="TT Interphases Pro Trl Rg" panose="020B0103050000020004" pitchFamily="34" charset="0"/>
            </a:rPr>
            <a:t>Conciseness</a:t>
          </a:r>
        </a:p>
      </dgm:t>
    </dgm:pt>
    <dgm:pt modelId="{163A0F9C-4BBB-A549-8C87-4E25BDFC5EF3}" type="parTrans" cxnId="{B681F553-E93B-9C47-AD4B-FF30C6D5259A}">
      <dgm:prSet/>
      <dgm:spPr>
        <a:solidFill>
          <a:srgbClr val="7D7D7D"/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endParaRPr lang="en-US">
            <a:latin typeface="TT Interphases Pro Trl Rg" panose="020B0103050000020004" pitchFamily="34" charset="0"/>
          </a:endParaRPr>
        </a:p>
      </dgm:t>
    </dgm:pt>
    <dgm:pt modelId="{99C84DDA-B3D3-D14A-9E35-50178E95DCCD}" type="sibTrans" cxnId="{B681F553-E93B-9C47-AD4B-FF30C6D5259A}">
      <dgm:prSet/>
      <dgm:spPr/>
      <dgm:t>
        <a:bodyPr/>
        <a:lstStyle/>
        <a:p>
          <a:endParaRPr lang="en-US"/>
        </a:p>
      </dgm:t>
    </dgm:pt>
    <dgm:pt modelId="{C4B9AE97-6882-ED49-BDC5-9458C0E5A36E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>
              <a:latin typeface="TT Interphases Pro Trl Rg" panose="020B0103050000020004" pitchFamily="34" charset="0"/>
            </a:rPr>
            <a:t>Semantic Validity</a:t>
          </a:r>
        </a:p>
      </dgm:t>
    </dgm:pt>
    <dgm:pt modelId="{242FBD5E-C1B1-704E-A330-BAF317BD616B}" type="parTrans" cxnId="{94E9EE0E-7338-754F-8F9A-024EABC608C8}">
      <dgm:prSet/>
      <dgm:spPr>
        <a:solidFill>
          <a:schemeClr val="bg1">
            <a:lumMod val="65000"/>
          </a:schemeClr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endParaRPr lang="en-US">
            <a:latin typeface="TT Interphases Pro Trl Rg" panose="020B0103050000020004" pitchFamily="34" charset="0"/>
          </a:endParaRPr>
        </a:p>
      </dgm:t>
    </dgm:pt>
    <dgm:pt modelId="{A5A6C0C3-4C83-D844-85C9-36E7F85A53F0}" type="sibTrans" cxnId="{94E9EE0E-7338-754F-8F9A-024EABC608C8}">
      <dgm:prSet/>
      <dgm:spPr/>
      <dgm:t>
        <a:bodyPr/>
        <a:lstStyle/>
        <a:p>
          <a:endParaRPr lang="en-US"/>
        </a:p>
      </dgm:t>
    </dgm:pt>
    <dgm:pt modelId="{290C392D-D949-4745-8680-3D8E0C77F91B}" type="asst">
      <dgm:prSet phldrT="[Text]"/>
      <dgm:spPr>
        <a:solidFill>
          <a:srgbClr val="439863"/>
        </a:solidFill>
      </dgm:spPr>
      <dgm:t>
        <a:bodyPr/>
        <a:lstStyle/>
        <a:p>
          <a:r>
            <a:rPr lang="en-US">
              <a:latin typeface="TT Interphases Pro Trl Rg" panose="020B0103050000020004" pitchFamily="34" charset="0"/>
            </a:rPr>
            <a:t>Insightfulness</a:t>
          </a:r>
        </a:p>
      </dgm:t>
    </dgm:pt>
    <dgm:pt modelId="{8CDC9FB9-630E-7742-8DFB-2109D9AFAFBD}" type="parTrans" cxnId="{EA7FD515-DFEC-6749-8BA1-DD9BD9FAAF61}">
      <dgm:prSet/>
      <dgm:spPr>
        <a:solidFill>
          <a:schemeClr val="bg1">
            <a:lumMod val="65000"/>
          </a:schemeClr>
        </a:solidFill>
        <a:ln>
          <a:solidFill>
            <a:srgbClr val="439863"/>
          </a:solidFill>
        </a:ln>
      </dgm:spPr>
      <dgm:t>
        <a:bodyPr/>
        <a:lstStyle/>
        <a:p>
          <a:endParaRPr lang="en-US">
            <a:latin typeface="TT Interphases Pro Trl Rg" panose="020B0103050000020004" pitchFamily="34" charset="0"/>
          </a:endParaRPr>
        </a:p>
      </dgm:t>
    </dgm:pt>
    <dgm:pt modelId="{8AA06BBE-405C-4148-B41A-AC4DD8FA5BEB}" type="sibTrans" cxnId="{EA7FD515-DFEC-6749-8BA1-DD9BD9FAAF61}">
      <dgm:prSet/>
      <dgm:spPr/>
      <dgm:t>
        <a:bodyPr/>
        <a:lstStyle/>
        <a:p>
          <a:endParaRPr lang="en-US"/>
        </a:p>
      </dgm:t>
    </dgm:pt>
    <dgm:pt modelId="{35CD9A28-B562-0948-9174-591193C78E59}" type="asst">
      <dgm:prSet phldrT="[Text]"/>
      <dgm:spPr>
        <a:solidFill>
          <a:schemeClr val="bg1">
            <a:lumMod val="65000"/>
          </a:schemeClr>
        </a:solidFill>
        <a:effectLst>
          <a:softEdge rad="0"/>
        </a:effectLst>
      </dgm:spPr>
      <dgm:t>
        <a:bodyPr/>
        <a:lstStyle/>
        <a:p>
          <a:r>
            <a:rPr lang="en-US">
              <a:latin typeface="TT Interphases Pro Trl Rg" panose="020B0103050000020004" pitchFamily="34" charset="0"/>
            </a:rPr>
            <a:t>Attribute Significance</a:t>
          </a:r>
        </a:p>
      </dgm:t>
    </dgm:pt>
    <dgm:pt modelId="{B8185CE1-94CA-8646-84EB-0412435D1650}" type="parTrans" cxnId="{CE859259-576D-624E-BBEB-7577AF17C535}">
      <dgm:prSet/>
      <dgm:spPr>
        <a:solidFill>
          <a:srgbClr val="7D7D7D"/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endParaRPr lang="en-US">
            <a:latin typeface="TT Interphases Pro Trl Rg" panose="020B0103050000020004" pitchFamily="34" charset="0"/>
          </a:endParaRPr>
        </a:p>
      </dgm:t>
    </dgm:pt>
    <dgm:pt modelId="{B9DBF4FE-2EBE-0140-B737-BFC3577A5CDC}" type="sibTrans" cxnId="{CE859259-576D-624E-BBEB-7577AF17C535}">
      <dgm:prSet/>
      <dgm:spPr/>
      <dgm:t>
        <a:bodyPr/>
        <a:lstStyle/>
        <a:p>
          <a:endParaRPr lang="en-US"/>
        </a:p>
      </dgm:t>
    </dgm:pt>
    <dgm:pt modelId="{70E8512E-854F-644A-BBA6-2691D22118D1}" type="asst">
      <dgm:prSet phldrT="[Text]"/>
      <dgm:spPr>
        <a:solidFill>
          <a:srgbClr val="A6A6A6"/>
        </a:solidFill>
      </dgm:spPr>
      <dgm:t>
        <a:bodyPr/>
        <a:lstStyle/>
        <a:p>
          <a:r>
            <a:rPr lang="en-US">
              <a:latin typeface="TT Interphases Pro Trl Rg" panose="020B0103050000020004" pitchFamily="34" charset="0"/>
            </a:rPr>
            <a:t>Trend</a:t>
          </a:r>
        </a:p>
      </dgm:t>
    </dgm:pt>
    <dgm:pt modelId="{7DA6626E-6F83-E743-9A6C-BF0FEC9BEBFA}" type="parTrans" cxnId="{9BFEC4C9-16F5-1241-B761-15396F00AFD1}">
      <dgm:prSet/>
      <dgm:spPr>
        <a:solidFill>
          <a:schemeClr val="bg1">
            <a:lumMod val="65000"/>
          </a:schemeClr>
        </a:solidFill>
        <a:ln>
          <a:solidFill>
            <a:srgbClr val="A6A6A6"/>
          </a:solidFill>
        </a:ln>
      </dgm:spPr>
      <dgm:t>
        <a:bodyPr/>
        <a:lstStyle/>
        <a:p>
          <a:endParaRPr lang="en-US">
            <a:latin typeface="TT Interphases Pro Trl Rg" panose="020B0103050000020004" pitchFamily="34" charset="0"/>
          </a:endParaRPr>
        </a:p>
      </dgm:t>
    </dgm:pt>
    <dgm:pt modelId="{5807A953-DD57-794C-8D4C-E11EE738FFFD}" type="sibTrans" cxnId="{9BFEC4C9-16F5-1241-B761-15396F00AFD1}">
      <dgm:prSet/>
      <dgm:spPr/>
      <dgm:t>
        <a:bodyPr/>
        <a:lstStyle/>
        <a:p>
          <a:endParaRPr lang="en-US"/>
        </a:p>
      </dgm:t>
    </dgm:pt>
    <dgm:pt modelId="{885E6513-64D0-4908-850B-7AF4203D1D78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>
              <a:latin typeface="TT Interphases Pro Trl Rg" panose="020B0103050000020004" pitchFamily="34" charset="0"/>
            </a:rPr>
            <a:t>Density</a:t>
          </a:r>
        </a:p>
      </dgm:t>
    </dgm:pt>
    <dgm:pt modelId="{18EE64D8-6B16-40A2-853C-BB2263802070}" type="parTrans" cxnId="{0A1DDF65-419A-4E42-AB2C-4556360F1E21}">
      <dgm:prSet/>
      <dgm:spPr>
        <a:ln>
          <a:solidFill>
            <a:srgbClr val="A6A6A6"/>
          </a:solidFill>
        </a:ln>
      </dgm:spPr>
      <dgm:t>
        <a:bodyPr/>
        <a:lstStyle/>
        <a:p>
          <a:endParaRPr lang="en-US"/>
        </a:p>
      </dgm:t>
    </dgm:pt>
    <dgm:pt modelId="{CF74A4C5-BDF6-4BE5-A428-A0D5DB482CBC}" type="sibTrans" cxnId="{0A1DDF65-419A-4E42-AB2C-4556360F1E21}">
      <dgm:prSet/>
      <dgm:spPr/>
      <dgm:t>
        <a:bodyPr/>
        <a:lstStyle/>
        <a:p>
          <a:endParaRPr lang="en-US"/>
        </a:p>
      </dgm:t>
    </dgm:pt>
    <dgm:pt modelId="{A7565EE2-B58D-4918-81B6-2FCB9D9FB8C2}" type="asst">
      <dgm:prSet phldrT="[Text]"/>
      <dgm:spPr>
        <a:solidFill>
          <a:schemeClr val="bg1">
            <a:lumMod val="65000"/>
          </a:schemeClr>
        </a:solidFill>
        <a:effectLst>
          <a:softEdge rad="0"/>
        </a:effectLst>
      </dgm:spPr>
      <dgm:t>
        <a:bodyPr/>
        <a:lstStyle/>
        <a:p>
          <a:r>
            <a:rPr lang="en-US">
              <a:latin typeface="TT Interphases Pro Trl Rg" panose="020B0103050000020004" pitchFamily="34" charset="0"/>
            </a:rPr>
            <a:t>Informativeness</a:t>
          </a:r>
        </a:p>
      </dgm:t>
    </dgm:pt>
    <dgm:pt modelId="{55D722AA-7ECE-45B4-92B3-DB53D6CB4D84}" type="parTrans" cxnId="{819DEE04-F121-4208-8FAD-85061A11EACF}">
      <dgm:prSet/>
      <dgm:spPr>
        <a:ln>
          <a:solidFill>
            <a:srgbClr val="A6A6A6"/>
          </a:solidFill>
        </a:ln>
      </dgm:spPr>
      <dgm:t>
        <a:bodyPr/>
        <a:lstStyle/>
        <a:p>
          <a:endParaRPr lang="en-US"/>
        </a:p>
      </dgm:t>
    </dgm:pt>
    <dgm:pt modelId="{6E53A1AA-5B70-473D-8DD8-27DA06104A7E}" type="sibTrans" cxnId="{819DEE04-F121-4208-8FAD-85061A11EACF}">
      <dgm:prSet/>
      <dgm:spPr/>
      <dgm:t>
        <a:bodyPr/>
        <a:lstStyle/>
        <a:p>
          <a:endParaRPr lang="en-US"/>
        </a:p>
      </dgm:t>
    </dgm:pt>
    <dgm:pt modelId="{560D59DC-A72D-9543-91A6-331E8C47EEDE}" type="asst">
      <dgm:prSet phldrT="[Text]"/>
      <dgm:spPr>
        <a:solidFill>
          <a:srgbClr val="439863"/>
        </a:solidFill>
      </dgm:spPr>
      <dgm:t>
        <a:bodyPr/>
        <a:lstStyle/>
        <a:p>
          <a:r>
            <a:rPr lang="en-US">
              <a:latin typeface="TT Interphases Pro Trl Rg" panose="020B0103050000020004" pitchFamily="34" charset="0"/>
            </a:rPr>
            <a:t>Surprisingness</a:t>
          </a:r>
        </a:p>
      </dgm:t>
    </dgm:pt>
    <dgm:pt modelId="{B9FD576C-5C62-1A4D-ABE6-ADD5DA059773}" type="parTrans" cxnId="{B7867F93-33B6-B74D-BD05-280E92A7B289}">
      <dgm:prSet/>
      <dgm:spPr>
        <a:ln>
          <a:solidFill>
            <a:srgbClr val="439863"/>
          </a:solidFill>
        </a:ln>
      </dgm:spPr>
      <dgm:t>
        <a:bodyPr/>
        <a:lstStyle/>
        <a:p>
          <a:endParaRPr lang="en-US"/>
        </a:p>
      </dgm:t>
    </dgm:pt>
    <dgm:pt modelId="{93F6A08D-3609-0341-8837-83FC08543359}" type="sibTrans" cxnId="{B7867F93-33B6-B74D-BD05-280E92A7B289}">
      <dgm:prSet/>
      <dgm:spPr/>
      <dgm:t>
        <a:bodyPr/>
        <a:lstStyle/>
        <a:p>
          <a:endParaRPr lang="en-US"/>
        </a:p>
      </dgm:t>
    </dgm:pt>
    <dgm:pt modelId="{1CD3340A-450A-9A4D-8712-85261D76D461}" type="pres">
      <dgm:prSet presAssocID="{ABE7E684-AC99-7046-BB2C-79C53A1FF9F5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6234F36-D403-B242-8A11-C90BC3190AA1}" type="pres">
      <dgm:prSet presAssocID="{8B81514B-73DE-5E44-B81F-366D5495B0C0}" presName="root1" presStyleCnt="0"/>
      <dgm:spPr/>
    </dgm:pt>
    <dgm:pt modelId="{E2176B48-EB60-8B48-8F2C-0D340775EC4C}" type="pres">
      <dgm:prSet presAssocID="{8B81514B-73DE-5E44-B81F-366D5495B0C0}" presName="LevelOneTextNode" presStyleLbl="node0" presStyleIdx="0" presStyleCnt="1" custAng="5400000" custLinFactX="-100000" custLinFactNeighborX="-147544">
        <dgm:presLayoutVars>
          <dgm:chPref val="3"/>
        </dgm:presLayoutVars>
      </dgm:prSet>
      <dgm:spPr>
        <a:prstGeom prst="roundRect">
          <a:avLst/>
        </a:prstGeom>
      </dgm:spPr>
    </dgm:pt>
    <dgm:pt modelId="{E0D7C5AD-49F5-9445-87A7-EB740E6E518B}" type="pres">
      <dgm:prSet presAssocID="{8B81514B-73DE-5E44-B81F-366D5495B0C0}" presName="level2hierChild" presStyleCnt="0"/>
      <dgm:spPr/>
    </dgm:pt>
    <dgm:pt modelId="{48B610DE-4C8C-1E42-8ED0-8FD3C3972180}" type="pres">
      <dgm:prSet presAssocID="{8CDC9FB9-630E-7742-8DFB-2109D9AFAFBD}" presName="conn2-1" presStyleLbl="parChTrans1D2" presStyleIdx="0" presStyleCnt="2"/>
      <dgm:spPr/>
    </dgm:pt>
    <dgm:pt modelId="{5E607BB0-86E1-6442-A407-10EB0C8DE343}" type="pres">
      <dgm:prSet presAssocID="{8CDC9FB9-630E-7742-8DFB-2109D9AFAFBD}" presName="connTx" presStyleLbl="parChTrans1D2" presStyleIdx="0" presStyleCnt="2"/>
      <dgm:spPr/>
    </dgm:pt>
    <dgm:pt modelId="{D1DAEBDE-5288-AB4A-B20D-79CB5AFBEA39}" type="pres">
      <dgm:prSet presAssocID="{290C392D-D949-4745-8680-3D8E0C77F91B}" presName="root2" presStyleCnt="0"/>
      <dgm:spPr/>
    </dgm:pt>
    <dgm:pt modelId="{DC250585-A08F-8E45-A016-450EE4E6FE0B}" type="pres">
      <dgm:prSet presAssocID="{290C392D-D949-4745-8680-3D8E0C77F91B}" presName="LevelTwoTextNode" presStyleLbl="asst1" presStyleIdx="0" presStyleCnt="6">
        <dgm:presLayoutVars>
          <dgm:chPref val="3"/>
        </dgm:presLayoutVars>
      </dgm:prSet>
      <dgm:spPr>
        <a:prstGeom prst="roundRect">
          <a:avLst/>
        </a:prstGeom>
      </dgm:spPr>
    </dgm:pt>
    <dgm:pt modelId="{87BFB0BD-B3AC-D240-B54D-FB4992A8BF22}" type="pres">
      <dgm:prSet presAssocID="{290C392D-D949-4745-8680-3D8E0C77F91B}" presName="level3hierChild" presStyleCnt="0"/>
      <dgm:spPr/>
    </dgm:pt>
    <dgm:pt modelId="{FC92EDC8-5834-194B-9A8B-1C2240A26226}" type="pres">
      <dgm:prSet presAssocID="{B8185CE1-94CA-8646-84EB-0412435D1650}" presName="conn2-1" presStyleLbl="parChTrans1D3" presStyleIdx="0" presStyleCnt="7"/>
      <dgm:spPr/>
    </dgm:pt>
    <dgm:pt modelId="{7023C9AB-73F3-A94C-BAAA-89131C1E51EB}" type="pres">
      <dgm:prSet presAssocID="{B8185CE1-94CA-8646-84EB-0412435D1650}" presName="connTx" presStyleLbl="parChTrans1D3" presStyleIdx="0" presStyleCnt="7"/>
      <dgm:spPr/>
    </dgm:pt>
    <dgm:pt modelId="{767009DC-3C1E-A14E-A265-83CE8DA1E9B8}" type="pres">
      <dgm:prSet presAssocID="{35CD9A28-B562-0948-9174-591193C78E59}" presName="root2" presStyleCnt="0"/>
      <dgm:spPr/>
    </dgm:pt>
    <dgm:pt modelId="{74050061-C242-CE40-B52B-042C0AF93AD6}" type="pres">
      <dgm:prSet presAssocID="{35CD9A28-B562-0948-9174-591193C78E59}" presName="LevelTwoTextNode" presStyleLbl="asst1" presStyleIdx="1" presStyleCnt="6">
        <dgm:presLayoutVars>
          <dgm:chPref val="3"/>
        </dgm:presLayoutVars>
      </dgm:prSet>
      <dgm:spPr>
        <a:prstGeom prst="roundRect">
          <a:avLst/>
        </a:prstGeom>
      </dgm:spPr>
    </dgm:pt>
    <dgm:pt modelId="{FE4C0AEF-7695-8D4B-9B06-65B22578BE8E}" type="pres">
      <dgm:prSet presAssocID="{35CD9A28-B562-0948-9174-591193C78E59}" presName="level3hierChild" presStyleCnt="0"/>
      <dgm:spPr/>
    </dgm:pt>
    <dgm:pt modelId="{54246575-22A6-4628-8A90-E3DB8E095C4B}" type="pres">
      <dgm:prSet presAssocID="{55D722AA-7ECE-45B4-92B3-DB53D6CB4D84}" presName="conn2-1" presStyleLbl="parChTrans1D3" presStyleIdx="1" presStyleCnt="7"/>
      <dgm:spPr/>
    </dgm:pt>
    <dgm:pt modelId="{9E011A58-60A0-4B1B-B5AF-46EC1241FFAA}" type="pres">
      <dgm:prSet presAssocID="{55D722AA-7ECE-45B4-92B3-DB53D6CB4D84}" presName="connTx" presStyleLbl="parChTrans1D3" presStyleIdx="1" presStyleCnt="7"/>
      <dgm:spPr/>
    </dgm:pt>
    <dgm:pt modelId="{6398E542-12BC-4E3F-9D42-00F4A37135EB}" type="pres">
      <dgm:prSet presAssocID="{A7565EE2-B58D-4918-81B6-2FCB9D9FB8C2}" presName="root2" presStyleCnt="0"/>
      <dgm:spPr/>
    </dgm:pt>
    <dgm:pt modelId="{3508C5F2-AE4C-4B78-B148-FDA2E3733AA3}" type="pres">
      <dgm:prSet presAssocID="{A7565EE2-B58D-4918-81B6-2FCB9D9FB8C2}" presName="LevelTwoTextNode" presStyleLbl="asst1" presStyleIdx="2" presStyleCnt="6">
        <dgm:presLayoutVars>
          <dgm:chPref val="3"/>
        </dgm:presLayoutVars>
      </dgm:prSet>
      <dgm:spPr>
        <a:prstGeom prst="roundRect">
          <a:avLst/>
        </a:prstGeom>
      </dgm:spPr>
    </dgm:pt>
    <dgm:pt modelId="{9741B3BD-C89A-4F02-90A3-2DB8E5BB9253}" type="pres">
      <dgm:prSet presAssocID="{A7565EE2-B58D-4918-81B6-2FCB9D9FB8C2}" presName="level3hierChild" presStyleCnt="0"/>
      <dgm:spPr/>
    </dgm:pt>
    <dgm:pt modelId="{CA4CFDEC-A340-8B47-A0A7-58E7DB1FF1EA}" type="pres">
      <dgm:prSet presAssocID="{7DA6626E-6F83-E743-9A6C-BF0FEC9BEBFA}" presName="conn2-1" presStyleLbl="parChTrans1D3" presStyleIdx="2" presStyleCnt="7"/>
      <dgm:spPr/>
    </dgm:pt>
    <dgm:pt modelId="{F0A1D38B-0F07-1645-BDB4-FBACD7001873}" type="pres">
      <dgm:prSet presAssocID="{7DA6626E-6F83-E743-9A6C-BF0FEC9BEBFA}" presName="connTx" presStyleLbl="parChTrans1D3" presStyleIdx="2" presStyleCnt="7"/>
      <dgm:spPr/>
    </dgm:pt>
    <dgm:pt modelId="{86C27831-433E-3C46-A8E7-ECE283120809}" type="pres">
      <dgm:prSet presAssocID="{70E8512E-854F-644A-BBA6-2691D22118D1}" presName="root2" presStyleCnt="0"/>
      <dgm:spPr/>
    </dgm:pt>
    <dgm:pt modelId="{E2E8D560-4764-F543-9170-39686AF38227}" type="pres">
      <dgm:prSet presAssocID="{70E8512E-854F-644A-BBA6-2691D22118D1}" presName="LevelTwoTextNode" presStyleLbl="asst1" presStyleIdx="3" presStyleCnt="6">
        <dgm:presLayoutVars>
          <dgm:chPref val="3"/>
        </dgm:presLayoutVars>
      </dgm:prSet>
      <dgm:spPr>
        <a:prstGeom prst="roundRect">
          <a:avLst/>
        </a:prstGeom>
      </dgm:spPr>
    </dgm:pt>
    <dgm:pt modelId="{414B0777-882B-1847-A31B-9B86BF629B19}" type="pres">
      <dgm:prSet presAssocID="{70E8512E-854F-644A-BBA6-2691D22118D1}" presName="level3hierChild" presStyleCnt="0"/>
      <dgm:spPr/>
    </dgm:pt>
    <dgm:pt modelId="{398F0638-B8DD-9F41-AA3D-7C7366D79120}" type="pres">
      <dgm:prSet presAssocID="{B9FD576C-5C62-1A4D-ABE6-ADD5DA059773}" presName="conn2-1" presStyleLbl="parChTrans1D3" presStyleIdx="3" presStyleCnt="7"/>
      <dgm:spPr/>
    </dgm:pt>
    <dgm:pt modelId="{35E839E8-D2F3-224C-9F4E-4DE0D5BED118}" type="pres">
      <dgm:prSet presAssocID="{B9FD576C-5C62-1A4D-ABE6-ADD5DA059773}" presName="connTx" presStyleLbl="parChTrans1D3" presStyleIdx="3" presStyleCnt="7"/>
      <dgm:spPr/>
    </dgm:pt>
    <dgm:pt modelId="{BD7B5292-F19C-9640-BE5B-A654E2B995B0}" type="pres">
      <dgm:prSet presAssocID="{560D59DC-A72D-9543-91A6-331E8C47EEDE}" presName="root2" presStyleCnt="0"/>
      <dgm:spPr/>
    </dgm:pt>
    <dgm:pt modelId="{16F73519-B462-0241-8B78-2E3B1983E7AC}" type="pres">
      <dgm:prSet presAssocID="{560D59DC-A72D-9543-91A6-331E8C47EEDE}" presName="LevelTwoTextNode" presStyleLbl="asst1" presStyleIdx="4" presStyleCnt="6">
        <dgm:presLayoutVars>
          <dgm:chPref val="3"/>
        </dgm:presLayoutVars>
      </dgm:prSet>
      <dgm:spPr>
        <a:prstGeom prst="roundRect">
          <a:avLst/>
        </a:prstGeom>
      </dgm:spPr>
    </dgm:pt>
    <dgm:pt modelId="{07BFFD41-4E4A-AF44-BFCD-E6075FF3E640}" type="pres">
      <dgm:prSet presAssocID="{560D59DC-A72D-9543-91A6-331E8C47EEDE}" presName="level3hierChild" presStyleCnt="0"/>
      <dgm:spPr/>
    </dgm:pt>
    <dgm:pt modelId="{559C54D0-6412-6143-948F-CB3C134DC2F1}" type="pres">
      <dgm:prSet presAssocID="{FA90FF10-420B-9C41-BEF1-75526744EE3C}" presName="conn2-1" presStyleLbl="parChTrans1D2" presStyleIdx="1" presStyleCnt="2"/>
      <dgm:spPr/>
    </dgm:pt>
    <dgm:pt modelId="{46D2E95C-C10A-B64D-82CC-8655801CA550}" type="pres">
      <dgm:prSet presAssocID="{FA90FF10-420B-9C41-BEF1-75526744EE3C}" presName="connTx" presStyleLbl="parChTrans1D2" presStyleIdx="1" presStyleCnt="2"/>
      <dgm:spPr/>
    </dgm:pt>
    <dgm:pt modelId="{B1F0EAA1-3B71-FB49-8404-4255B4D5CA08}" type="pres">
      <dgm:prSet presAssocID="{99179112-48BD-224F-9015-D256DD2623F8}" presName="root2" presStyleCnt="0"/>
      <dgm:spPr/>
    </dgm:pt>
    <dgm:pt modelId="{D1B15D49-B232-2741-873F-59928436791C}" type="pres">
      <dgm:prSet presAssocID="{99179112-48BD-224F-9015-D256DD2623F8}" presName="LevelTwoTextNode" presStyleLbl="asst1" presStyleIdx="5" presStyleCnt="6">
        <dgm:presLayoutVars>
          <dgm:chPref val="3"/>
        </dgm:presLayoutVars>
      </dgm:prSet>
      <dgm:spPr>
        <a:prstGeom prst="roundRect">
          <a:avLst/>
        </a:prstGeom>
      </dgm:spPr>
    </dgm:pt>
    <dgm:pt modelId="{BE0BBF74-FD11-8D4D-8EEC-11D68DE9CCEC}" type="pres">
      <dgm:prSet presAssocID="{99179112-48BD-224F-9015-D256DD2623F8}" presName="level3hierChild" presStyleCnt="0"/>
      <dgm:spPr/>
    </dgm:pt>
    <dgm:pt modelId="{671A4326-9CF3-CF43-B95A-581D63153F7B}" type="pres">
      <dgm:prSet presAssocID="{163A0F9C-4BBB-A549-8C87-4E25BDFC5EF3}" presName="conn2-1" presStyleLbl="parChTrans1D3" presStyleIdx="4" presStyleCnt="7"/>
      <dgm:spPr/>
    </dgm:pt>
    <dgm:pt modelId="{A130F512-4C86-AF44-A19D-CCDF6EF43D80}" type="pres">
      <dgm:prSet presAssocID="{163A0F9C-4BBB-A549-8C87-4E25BDFC5EF3}" presName="connTx" presStyleLbl="parChTrans1D3" presStyleIdx="4" presStyleCnt="7"/>
      <dgm:spPr/>
    </dgm:pt>
    <dgm:pt modelId="{65234885-1285-374F-A541-A1716B6C5CA6}" type="pres">
      <dgm:prSet presAssocID="{A124BD94-38BE-FC4B-9CD8-213023D7D229}" presName="root2" presStyleCnt="0"/>
      <dgm:spPr/>
    </dgm:pt>
    <dgm:pt modelId="{EAE77323-06D9-4E44-B955-D872568B0A6C}" type="pres">
      <dgm:prSet presAssocID="{A124BD94-38BE-FC4B-9CD8-213023D7D229}" presName="LevelTwoTextNode" presStyleLbl="node3" presStyleIdx="0" presStyleCnt="3">
        <dgm:presLayoutVars>
          <dgm:chPref val="3"/>
        </dgm:presLayoutVars>
      </dgm:prSet>
      <dgm:spPr>
        <a:prstGeom prst="roundRect">
          <a:avLst/>
        </a:prstGeom>
      </dgm:spPr>
    </dgm:pt>
    <dgm:pt modelId="{585BA310-3A1D-0E48-99D8-11F47C590B7F}" type="pres">
      <dgm:prSet presAssocID="{A124BD94-38BE-FC4B-9CD8-213023D7D229}" presName="level3hierChild" presStyleCnt="0"/>
      <dgm:spPr/>
    </dgm:pt>
    <dgm:pt modelId="{BA84A3C5-E8D0-7846-8BC7-BF6586A25575}" type="pres">
      <dgm:prSet presAssocID="{242FBD5E-C1B1-704E-A330-BAF317BD616B}" presName="conn2-1" presStyleLbl="parChTrans1D3" presStyleIdx="5" presStyleCnt="7"/>
      <dgm:spPr/>
    </dgm:pt>
    <dgm:pt modelId="{E6400DB4-F790-D44F-B770-2514C1346B95}" type="pres">
      <dgm:prSet presAssocID="{242FBD5E-C1B1-704E-A330-BAF317BD616B}" presName="connTx" presStyleLbl="parChTrans1D3" presStyleIdx="5" presStyleCnt="7"/>
      <dgm:spPr/>
    </dgm:pt>
    <dgm:pt modelId="{9AFC1C4F-94AD-704B-AB09-9F2D5AC4D0D6}" type="pres">
      <dgm:prSet presAssocID="{C4B9AE97-6882-ED49-BDC5-9458C0E5A36E}" presName="root2" presStyleCnt="0"/>
      <dgm:spPr/>
    </dgm:pt>
    <dgm:pt modelId="{29749157-C0D4-414A-8CE7-DCB40976E151}" type="pres">
      <dgm:prSet presAssocID="{C4B9AE97-6882-ED49-BDC5-9458C0E5A36E}" presName="LevelTwoTextNode" presStyleLbl="node3" presStyleIdx="1" presStyleCnt="3">
        <dgm:presLayoutVars>
          <dgm:chPref val="3"/>
        </dgm:presLayoutVars>
      </dgm:prSet>
      <dgm:spPr>
        <a:prstGeom prst="roundRect">
          <a:avLst/>
        </a:prstGeom>
      </dgm:spPr>
    </dgm:pt>
    <dgm:pt modelId="{68D536BD-4CDE-FE41-BCA1-3E2E2D519B6A}" type="pres">
      <dgm:prSet presAssocID="{C4B9AE97-6882-ED49-BDC5-9458C0E5A36E}" presName="level3hierChild" presStyleCnt="0"/>
      <dgm:spPr/>
    </dgm:pt>
    <dgm:pt modelId="{999A5B53-58B6-4B49-B499-C98D4FEBEF8F}" type="pres">
      <dgm:prSet presAssocID="{18EE64D8-6B16-40A2-853C-BB2263802070}" presName="conn2-1" presStyleLbl="parChTrans1D3" presStyleIdx="6" presStyleCnt="7"/>
      <dgm:spPr/>
    </dgm:pt>
    <dgm:pt modelId="{D14613E6-C3BF-44F0-8209-42F45C3D0656}" type="pres">
      <dgm:prSet presAssocID="{18EE64D8-6B16-40A2-853C-BB2263802070}" presName="connTx" presStyleLbl="parChTrans1D3" presStyleIdx="6" presStyleCnt="7"/>
      <dgm:spPr/>
    </dgm:pt>
    <dgm:pt modelId="{064F67C1-80BA-4D81-84E4-3EBBFAC05335}" type="pres">
      <dgm:prSet presAssocID="{885E6513-64D0-4908-850B-7AF4203D1D78}" presName="root2" presStyleCnt="0"/>
      <dgm:spPr/>
    </dgm:pt>
    <dgm:pt modelId="{DDFD878A-DE04-4506-92BF-6345CBD58ED6}" type="pres">
      <dgm:prSet presAssocID="{885E6513-64D0-4908-850B-7AF4203D1D78}" presName="LevelTwoTextNode" presStyleLbl="node3" presStyleIdx="2" presStyleCnt="3">
        <dgm:presLayoutVars>
          <dgm:chPref val="3"/>
        </dgm:presLayoutVars>
      </dgm:prSet>
      <dgm:spPr>
        <a:prstGeom prst="roundRect">
          <a:avLst/>
        </a:prstGeom>
      </dgm:spPr>
    </dgm:pt>
    <dgm:pt modelId="{6B736E7B-68FE-4078-B3B5-D81E103CDE17}" type="pres">
      <dgm:prSet presAssocID="{885E6513-64D0-4908-850B-7AF4203D1D78}" presName="level3hierChild" presStyleCnt="0"/>
      <dgm:spPr/>
    </dgm:pt>
  </dgm:ptLst>
  <dgm:cxnLst>
    <dgm:cxn modelId="{819DEE04-F121-4208-8FAD-85061A11EACF}" srcId="{290C392D-D949-4745-8680-3D8E0C77F91B}" destId="{A7565EE2-B58D-4918-81B6-2FCB9D9FB8C2}" srcOrd="1" destOrd="0" parTransId="{55D722AA-7ECE-45B4-92B3-DB53D6CB4D84}" sibTransId="{6E53A1AA-5B70-473D-8DD8-27DA06104A7E}"/>
    <dgm:cxn modelId="{D89C250D-3922-47D6-82E3-59C9B33D3DD8}" type="presOf" srcId="{885E6513-64D0-4908-850B-7AF4203D1D78}" destId="{DDFD878A-DE04-4506-92BF-6345CBD58ED6}" srcOrd="0" destOrd="0" presId="urn:microsoft.com/office/officeart/2008/layout/HorizontalMultiLevelHierarchy"/>
    <dgm:cxn modelId="{94E9EE0E-7338-754F-8F9A-024EABC608C8}" srcId="{99179112-48BD-224F-9015-D256DD2623F8}" destId="{C4B9AE97-6882-ED49-BDC5-9458C0E5A36E}" srcOrd="1" destOrd="0" parTransId="{242FBD5E-C1B1-704E-A330-BAF317BD616B}" sibTransId="{A5A6C0C3-4C83-D844-85C9-36E7F85A53F0}"/>
    <dgm:cxn modelId="{EA7FD515-DFEC-6749-8BA1-DD9BD9FAAF61}" srcId="{8B81514B-73DE-5E44-B81F-366D5495B0C0}" destId="{290C392D-D949-4745-8680-3D8E0C77F91B}" srcOrd="0" destOrd="0" parTransId="{8CDC9FB9-630E-7742-8DFB-2109D9AFAFBD}" sibTransId="{8AA06BBE-405C-4148-B41A-AC4DD8FA5BEB}"/>
    <dgm:cxn modelId="{3BE99119-98A6-CF4D-9AD3-B0FA07183120}" type="presOf" srcId="{B8185CE1-94CA-8646-84EB-0412435D1650}" destId="{FC92EDC8-5834-194B-9A8B-1C2240A26226}" srcOrd="0" destOrd="0" presId="urn:microsoft.com/office/officeart/2008/layout/HorizontalMultiLevelHierarchy"/>
    <dgm:cxn modelId="{8E19691E-097C-439A-B76C-355CF6BEAFED}" type="presOf" srcId="{55D722AA-7ECE-45B4-92B3-DB53D6CB4D84}" destId="{54246575-22A6-4628-8A90-E3DB8E095C4B}" srcOrd="0" destOrd="0" presId="urn:microsoft.com/office/officeart/2008/layout/HorizontalMultiLevelHierarchy"/>
    <dgm:cxn modelId="{A569051F-7E21-4448-A929-99A0D8C12A25}" type="presOf" srcId="{B8185CE1-94CA-8646-84EB-0412435D1650}" destId="{7023C9AB-73F3-A94C-BAAA-89131C1E51EB}" srcOrd="1" destOrd="0" presId="urn:microsoft.com/office/officeart/2008/layout/HorizontalMultiLevelHierarchy"/>
    <dgm:cxn modelId="{4A546526-9BD4-5443-BBD3-37A780D33062}" type="presOf" srcId="{FA90FF10-420B-9C41-BEF1-75526744EE3C}" destId="{46D2E95C-C10A-B64D-82CC-8655801CA550}" srcOrd="1" destOrd="0" presId="urn:microsoft.com/office/officeart/2008/layout/HorizontalMultiLevelHierarchy"/>
    <dgm:cxn modelId="{72C1BA2E-2719-B24D-8BA1-E211368FC3FA}" type="presOf" srcId="{560D59DC-A72D-9543-91A6-331E8C47EEDE}" destId="{16F73519-B462-0241-8B78-2E3B1983E7AC}" srcOrd="0" destOrd="0" presId="urn:microsoft.com/office/officeart/2008/layout/HorizontalMultiLevelHierarchy"/>
    <dgm:cxn modelId="{C23D3035-6194-D04E-9411-D23E7783BED4}" type="presOf" srcId="{8B81514B-73DE-5E44-B81F-366D5495B0C0}" destId="{E2176B48-EB60-8B48-8F2C-0D340775EC4C}" srcOrd="0" destOrd="0" presId="urn:microsoft.com/office/officeart/2008/layout/HorizontalMultiLevelHierarchy"/>
    <dgm:cxn modelId="{823F7C3B-6892-0047-88CB-22B4DAE8BA0F}" type="presOf" srcId="{A124BD94-38BE-FC4B-9CD8-213023D7D229}" destId="{EAE77323-06D9-4E44-B955-D872568B0A6C}" srcOrd="0" destOrd="0" presId="urn:microsoft.com/office/officeart/2008/layout/HorizontalMultiLevelHierarchy"/>
    <dgm:cxn modelId="{CA9ADD50-4541-6B47-8819-1BB2011DF173}" type="presOf" srcId="{B9FD576C-5C62-1A4D-ABE6-ADD5DA059773}" destId="{398F0638-B8DD-9F41-AA3D-7C7366D79120}" srcOrd="0" destOrd="0" presId="urn:microsoft.com/office/officeart/2008/layout/HorizontalMultiLevelHierarchy"/>
    <dgm:cxn modelId="{B681F553-E93B-9C47-AD4B-FF30C6D5259A}" srcId="{99179112-48BD-224F-9015-D256DD2623F8}" destId="{A124BD94-38BE-FC4B-9CD8-213023D7D229}" srcOrd="0" destOrd="0" parTransId="{163A0F9C-4BBB-A549-8C87-4E25BDFC5EF3}" sibTransId="{99C84DDA-B3D3-D14A-9E35-50178E95DCCD}"/>
    <dgm:cxn modelId="{CE859259-576D-624E-BBEB-7577AF17C535}" srcId="{290C392D-D949-4745-8680-3D8E0C77F91B}" destId="{35CD9A28-B562-0948-9174-591193C78E59}" srcOrd="0" destOrd="0" parTransId="{B8185CE1-94CA-8646-84EB-0412435D1650}" sibTransId="{B9DBF4FE-2EBE-0140-B737-BFC3577A5CDC}"/>
    <dgm:cxn modelId="{CDB2DC59-3EF2-E14E-827A-490D79041B40}" type="presOf" srcId="{242FBD5E-C1B1-704E-A330-BAF317BD616B}" destId="{E6400DB4-F790-D44F-B770-2514C1346B95}" srcOrd="1" destOrd="0" presId="urn:microsoft.com/office/officeart/2008/layout/HorizontalMultiLevelHierarchy"/>
    <dgm:cxn modelId="{370E855D-6FE8-AC42-96DC-63B9836A9C7D}" type="presOf" srcId="{7DA6626E-6F83-E743-9A6C-BF0FEC9BEBFA}" destId="{CA4CFDEC-A340-8B47-A0A7-58E7DB1FF1EA}" srcOrd="0" destOrd="0" presId="urn:microsoft.com/office/officeart/2008/layout/HorizontalMultiLevelHierarchy"/>
    <dgm:cxn modelId="{0A1DDF65-419A-4E42-AB2C-4556360F1E21}" srcId="{99179112-48BD-224F-9015-D256DD2623F8}" destId="{885E6513-64D0-4908-850B-7AF4203D1D78}" srcOrd="2" destOrd="0" parTransId="{18EE64D8-6B16-40A2-853C-BB2263802070}" sibTransId="{CF74A4C5-BDF6-4BE5-A428-A0D5DB482CBC}"/>
    <dgm:cxn modelId="{6111F367-82FD-4D99-89B9-85C607522BDA}" type="presOf" srcId="{A7565EE2-B58D-4918-81B6-2FCB9D9FB8C2}" destId="{3508C5F2-AE4C-4B78-B148-FDA2E3733AA3}" srcOrd="0" destOrd="0" presId="urn:microsoft.com/office/officeart/2008/layout/HorizontalMultiLevelHierarchy"/>
    <dgm:cxn modelId="{E61A5170-5DD1-4845-8FEC-28A208C2C663}" type="presOf" srcId="{242FBD5E-C1B1-704E-A330-BAF317BD616B}" destId="{BA84A3C5-E8D0-7846-8BC7-BF6586A25575}" srcOrd="0" destOrd="0" presId="urn:microsoft.com/office/officeart/2008/layout/HorizontalMultiLevelHierarchy"/>
    <dgm:cxn modelId="{15BB6972-A897-D340-BC8E-528AAAFDA737}" type="presOf" srcId="{B9FD576C-5C62-1A4D-ABE6-ADD5DA059773}" destId="{35E839E8-D2F3-224C-9F4E-4DE0D5BED118}" srcOrd="1" destOrd="0" presId="urn:microsoft.com/office/officeart/2008/layout/HorizontalMultiLevelHierarchy"/>
    <dgm:cxn modelId="{7F3D2A81-2760-4AB2-9522-F0F77D724D4C}" type="presOf" srcId="{18EE64D8-6B16-40A2-853C-BB2263802070}" destId="{D14613E6-C3BF-44F0-8209-42F45C3D0656}" srcOrd="1" destOrd="0" presId="urn:microsoft.com/office/officeart/2008/layout/HorizontalMultiLevelHierarchy"/>
    <dgm:cxn modelId="{35A1368A-7A25-CC4C-B591-DE7BD59AEF45}" type="presOf" srcId="{8CDC9FB9-630E-7742-8DFB-2109D9AFAFBD}" destId="{48B610DE-4C8C-1E42-8ED0-8FD3C3972180}" srcOrd="0" destOrd="0" presId="urn:microsoft.com/office/officeart/2008/layout/HorizontalMultiLevelHierarchy"/>
    <dgm:cxn modelId="{B7867F93-33B6-B74D-BD05-280E92A7B289}" srcId="{290C392D-D949-4745-8680-3D8E0C77F91B}" destId="{560D59DC-A72D-9543-91A6-331E8C47EEDE}" srcOrd="3" destOrd="0" parTransId="{B9FD576C-5C62-1A4D-ABE6-ADD5DA059773}" sibTransId="{93F6A08D-3609-0341-8837-83FC08543359}"/>
    <dgm:cxn modelId="{A2FD7396-D8D5-6144-AE01-10BC5F400FB1}" type="presOf" srcId="{7DA6626E-6F83-E743-9A6C-BF0FEC9BEBFA}" destId="{F0A1D38B-0F07-1645-BDB4-FBACD7001873}" srcOrd="1" destOrd="0" presId="urn:microsoft.com/office/officeart/2008/layout/HorizontalMultiLevelHierarchy"/>
    <dgm:cxn modelId="{F8C0E699-9399-9643-B621-3CB3538A9239}" type="presOf" srcId="{99179112-48BD-224F-9015-D256DD2623F8}" destId="{D1B15D49-B232-2741-873F-59928436791C}" srcOrd="0" destOrd="0" presId="urn:microsoft.com/office/officeart/2008/layout/HorizontalMultiLevelHierarchy"/>
    <dgm:cxn modelId="{AE424F9A-0FB9-074F-99F2-C8AA968E8AD3}" type="presOf" srcId="{8CDC9FB9-630E-7742-8DFB-2109D9AFAFBD}" destId="{5E607BB0-86E1-6442-A407-10EB0C8DE343}" srcOrd="1" destOrd="0" presId="urn:microsoft.com/office/officeart/2008/layout/HorizontalMultiLevelHierarchy"/>
    <dgm:cxn modelId="{A53B4F9C-21D3-484E-8173-54C4747E984E}" type="presOf" srcId="{ABE7E684-AC99-7046-BB2C-79C53A1FF9F5}" destId="{1CD3340A-450A-9A4D-8712-85261D76D461}" srcOrd="0" destOrd="0" presId="urn:microsoft.com/office/officeart/2008/layout/HorizontalMultiLevelHierarchy"/>
    <dgm:cxn modelId="{CBCF4BAB-8708-48B3-A8BB-DDD1CB72EE32}" type="presOf" srcId="{55D722AA-7ECE-45B4-92B3-DB53D6CB4D84}" destId="{9E011A58-60A0-4B1B-B5AF-46EC1241FFAA}" srcOrd="1" destOrd="0" presId="urn:microsoft.com/office/officeart/2008/layout/HorizontalMultiLevelHierarchy"/>
    <dgm:cxn modelId="{164A6EB7-6E37-8443-9DB3-0767E3F1C877}" type="presOf" srcId="{35CD9A28-B562-0948-9174-591193C78E59}" destId="{74050061-C242-CE40-B52B-042C0AF93AD6}" srcOrd="0" destOrd="0" presId="urn:microsoft.com/office/officeart/2008/layout/HorizontalMultiLevelHierarchy"/>
    <dgm:cxn modelId="{023424BB-3178-4C34-A198-54A67E4E3079}" type="presOf" srcId="{18EE64D8-6B16-40A2-853C-BB2263802070}" destId="{999A5B53-58B6-4B49-B499-C98D4FEBEF8F}" srcOrd="0" destOrd="0" presId="urn:microsoft.com/office/officeart/2008/layout/HorizontalMultiLevelHierarchy"/>
    <dgm:cxn modelId="{F44EDCC5-D1B4-2044-9735-AFB752C198D9}" type="presOf" srcId="{163A0F9C-4BBB-A549-8C87-4E25BDFC5EF3}" destId="{671A4326-9CF3-CF43-B95A-581D63153F7B}" srcOrd="0" destOrd="0" presId="urn:microsoft.com/office/officeart/2008/layout/HorizontalMultiLevelHierarchy"/>
    <dgm:cxn modelId="{393A74C7-9B51-9B49-B25A-EF067F7DD633}" type="presOf" srcId="{C4B9AE97-6882-ED49-BDC5-9458C0E5A36E}" destId="{29749157-C0D4-414A-8CE7-DCB40976E151}" srcOrd="0" destOrd="0" presId="urn:microsoft.com/office/officeart/2008/layout/HorizontalMultiLevelHierarchy"/>
    <dgm:cxn modelId="{9BFEC4C9-16F5-1241-B761-15396F00AFD1}" srcId="{290C392D-D949-4745-8680-3D8E0C77F91B}" destId="{70E8512E-854F-644A-BBA6-2691D22118D1}" srcOrd="2" destOrd="0" parTransId="{7DA6626E-6F83-E743-9A6C-BF0FEC9BEBFA}" sibTransId="{5807A953-DD57-794C-8D4C-E11EE738FFFD}"/>
    <dgm:cxn modelId="{D74EEACA-2E98-FC47-BD85-8E4E3C11065A}" type="presOf" srcId="{70E8512E-854F-644A-BBA6-2691D22118D1}" destId="{E2E8D560-4764-F543-9170-39686AF38227}" srcOrd="0" destOrd="0" presId="urn:microsoft.com/office/officeart/2008/layout/HorizontalMultiLevelHierarchy"/>
    <dgm:cxn modelId="{475BE8D2-4855-D143-892D-1149FF22EA78}" srcId="{ABE7E684-AC99-7046-BB2C-79C53A1FF9F5}" destId="{8B81514B-73DE-5E44-B81F-366D5495B0C0}" srcOrd="0" destOrd="0" parTransId="{EEF4178F-BC52-D440-9E74-A4C0951B99F1}" sibTransId="{4385AC31-0E09-7444-93BD-B1950DC949FF}"/>
    <dgm:cxn modelId="{BBA9B1D8-090D-3648-947B-25B22197863B}" type="presOf" srcId="{290C392D-D949-4745-8680-3D8E0C77F91B}" destId="{DC250585-A08F-8E45-A016-450EE4E6FE0B}" srcOrd="0" destOrd="0" presId="urn:microsoft.com/office/officeart/2008/layout/HorizontalMultiLevelHierarchy"/>
    <dgm:cxn modelId="{0325FDDE-1D4C-174A-85B7-9C779C9C7DD4}" srcId="{8B81514B-73DE-5E44-B81F-366D5495B0C0}" destId="{99179112-48BD-224F-9015-D256DD2623F8}" srcOrd="1" destOrd="0" parTransId="{FA90FF10-420B-9C41-BEF1-75526744EE3C}" sibTransId="{75778CE1-A87A-054C-A9EF-D92E564053E1}"/>
    <dgm:cxn modelId="{9F0314E3-80A4-5A40-9C48-1985FD8E9AF8}" type="presOf" srcId="{FA90FF10-420B-9C41-BEF1-75526744EE3C}" destId="{559C54D0-6412-6143-948F-CB3C134DC2F1}" srcOrd="0" destOrd="0" presId="urn:microsoft.com/office/officeart/2008/layout/HorizontalMultiLevelHierarchy"/>
    <dgm:cxn modelId="{B40519F9-2202-ED4B-9223-070CAB78FBF0}" type="presOf" srcId="{163A0F9C-4BBB-A549-8C87-4E25BDFC5EF3}" destId="{A130F512-4C86-AF44-A19D-CCDF6EF43D80}" srcOrd="1" destOrd="0" presId="urn:microsoft.com/office/officeart/2008/layout/HorizontalMultiLevelHierarchy"/>
    <dgm:cxn modelId="{526ACC5B-7894-1340-8995-FCCA48614162}" type="presParOf" srcId="{1CD3340A-450A-9A4D-8712-85261D76D461}" destId="{66234F36-D403-B242-8A11-C90BC3190AA1}" srcOrd="0" destOrd="0" presId="urn:microsoft.com/office/officeart/2008/layout/HorizontalMultiLevelHierarchy"/>
    <dgm:cxn modelId="{D39B9157-3FE5-A446-AD2C-4F355F8BC24E}" type="presParOf" srcId="{66234F36-D403-B242-8A11-C90BC3190AA1}" destId="{E2176B48-EB60-8B48-8F2C-0D340775EC4C}" srcOrd="0" destOrd="0" presId="urn:microsoft.com/office/officeart/2008/layout/HorizontalMultiLevelHierarchy"/>
    <dgm:cxn modelId="{394E717D-D48C-8D4E-BFDB-687A9E7D67F5}" type="presParOf" srcId="{66234F36-D403-B242-8A11-C90BC3190AA1}" destId="{E0D7C5AD-49F5-9445-87A7-EB740E6E518B}" srcOrd="1" destOrd="0" presId="urn:microsoft.com/office/officeart/2008/layout/HorizontalMultiLevelHierarchy"/>
    <dgm:cxn modelId="{07142F88-8327-B546-9D90-9AC999D5E636}" type="presParOf" srcId="{E0D7C5AD-49F5-9445-87A7-EB740E6E518B}" destId="{48B610DE-4C8C-1E42-8ED0-8FD3C3972180}" srcOrd="0" destOrd="0" presId="urn:microsoft.com/office/officeart/2008/layout/HorizontalMultiLevelHierarchy"/>
    <dgm:cxn modelId="{DE3BBCA0-F1E3-284F-ABD3-ED86507E2C17}" type="presParOf" srcId="{48B610DE-4C8C-1E42-8ED0-8FD3C3972180}" destId="{5E607BB0-86E1-6442-A407-10EB0C8DE343}" srcOrd="0" destOrd="0" presId="urn:microsoft.com/office/officeart/2008/layout/HorizontalMultiLevelHierarchy"/>
    <dgm:cxn modelId="{E80A844F-5EFE-D74B-A32F-65A5A095C107}" type="presParOf" srcId="{E0D7C5AD-49F5-9445-87A7-EB740E6E518B}" destId="{D1DAEBDE-5288-AB4A-B20D-79CB5AFBEA39}" srcOrd="1" destOrd="0" presId="urn:microsoft.com/office/officeart/2008/layout/HorizontalMultiLevelHierarchy"/>
    <dgm:cxn modelId="{73D0F45C-ABE1-3744-A24A-F881DB8D8931}" type="presParOf" srcId="{D1DAEBDE-5288-AB4A-B20D-79CB5AFBEA39}" destId="{DC250585-A08F-8E45-A016-450EE4E6FE0B}" srcOrd="0" destOrd="0" presId="urn:microsoft.com/office/officeart/2008/layout/HorizontalMultiLevelHierarchy"/>
    <dgm:cxn modelId="{BF0E71DF-4EDA-E442-888D-3F10FA6EC7C6}" type="presParOf" srcId="{D1DAEBDE-5288-AB4A-B20D-79CB5AFBEA39}" destId="{87BFB0BD-B3AC-D240-B54D-FB4992A8BF22}" srcOrd="1" destOrd="0" presId="urn:microsoft.com/office/officeart/2008/layout/HorizontalMultiLevelHierarchy"/>
    <dgm:cxn modelId="{C8F1BD97-034C-0E41-A592-60C7B2C97BCC}" type="presParOf" srcId="{87BFB0BD-B3AC-D240-B54D-FB4992A8BF22}" destId="{FC92EDC8-5834-194B-9A8B-1C2240A26226}" srcOrd="0" destOrd="0" presId="urn:microsoft.com/office/officeart/2008/layout/HorizontalMultiLevelHierarchy"/>
    <dgm:cxn modelId="{79E2FB5A-AFAF-DC4C-838D-C2C13BA14191}" type="presParOf" srcId="{FC92EDC8-5834-194B-9A8B-1C2240A26226}" destId="{7023C9AB-73F3-A94C-BAAA-89131C1E51EB}" srcOrd="0" destOrd="0" presId="urn:microsoft.com/office/officeart/2008/layout/HorizontalMultiLevelHierarchy"/>
    <dgm:cxn modelId="{38F6A79C-A261-1248-85C5-7552B2B5EC8D}" type="presParOf" srcId="{87BFB0BD-B3AC-D240-B54D-FB4992A8BF22}" destId="{767009DC-3C1E-A14E-A265-83CE8DA1E9B8}" srcOrd="1" destOrd="0" presId="urn:microsoft.com/office/officeart/2008/layout/HorizontalMultiLevelHierarchy"/>
    <dgm:cxn modelId="{5BF8A60C-0FF5-B64B-8FF9-530D378F9BFC}" type="presParOf" srcId="{767009DC-3C1E-A14E-A265-83CE8DA1E9B8}" destId="{74050061-C242-CE40-B52B-042C0AF93AD6}" srcOrd="0" destOrd="0" presId="urn:microsoft.com/office/officeart/2008/layout/HorizontalMultiLevelHierarchy"/>
    <dgm:cxn modelId="{B30C8918-3F0E-DE45-ADF5-5A97C2B94DB2}" type="presParOf" srcId="{767009DC-3C1E-A14E-A265-83CE8DA1E9B8}" destId="{FE4C0AEF-7695-8D4B-9B06-65B22578BE8E}" srcOrd="1" destOrd="0" presId="urn:microsoft.com/office/officeart/2008/layout/HorizontalMultiLevelHierarchy"/>
    <dgm:cxn modelId="{7A4BE7B0-5DB5-404F-B5A5-EBBA94ECAF56}" type="presParOf" srcId="{87BFB0BD-B3AC-D240-B54D-FB4992A8BF22}" destId="{54246575-22A6-4628-8A90-E3DB8E095C4B}" srcOrd="2" destOrd="0" presId="urn:microsoft.com/office/officeart/2008/layout/HorizontalMultiLevelHierarchy"/>
    <dgm:cxn modelId="{355C9352-D592-4B23-98EE-4EFBED623652}" type="presParOf" srcId="{54246575-22A6-4628-8A90-E3DB8E095C4B}" destId="{9E011A58-60A0-4B1B-B5AF-46EC1241FFAA}" srcOrd="0" destOrd="0" presId="urn:microsoft.com/office/officeart/2008/layout/HorizontalMultiLevelHierarchy"/>
    <dgm:cxn modelId="{37DEE8DF-396A-47C3-B2CB-F629BFBAC2F0}" type="presParOf" srcId="{87BFB0BD-B3AC-D240-B54D-FB4992A8BF22}" destId="{6398E542-12BC-4E3F-9D42-00F4A37135EB}" srcOrd="3" destOrd="0" presId="urn:microsoft.com/office/officeart/2008/layout/HorizontalMultiLevelHierarchy"/>
    <dgm:cxn modelId="{60131D7C-0C62-486F-A906-0F7531EF46E3}" type="presParOf" srcId="{6398E542-12BC-4E3F-9D42-00F4A37135EB}" destId="{3508C5F2-AE4C-4B78-B148-FDA2E3733AA3}" srcOrd="0" destOrd="0" presId="urn:microsoft.com/office/officeart/2008/layout/HorizontalMultiLevelHierarchy"/>
    <dgm:cxn modelId="{7DEBA56A-BA00-420C-BA4E-9547E35350FF}" type="presParOf" srcId="{6398E542-12BC-4E3F-9D42-00F4A37135EB}" destId="{9741B3BD-C89A-4F02-90A3-2DB8E5BB9253}" srcOrd="1" destOrd="0" presId="urn:microsoft.com/office/officeart/2008/layout/HorizontalMultiLevelHierarchy"/>
    <dgm:cxn modelId="{9BE2FCF4-F67F-0A4D-904E-4FEA36E81AC9}" type="presParOf" srcId="{87BFB0BD-B3AC-D240-B54D-FB4992A8BF22}" destId="{CA4CFDEC-A340-8B47-A0A7-58E7DB1FF1EA}" srcOrd="4" destOrd="0" presId="urn:microsoft.com/office/officeart/2008/layout/HorizontalMultiLevelHierarchy"/>
    <dgm:cxn modelId="{CF283657-465C-9044-A27F-5D5887AD6533}" type="presParOf" srcId="{CA4CFDEC-A340-8B47-A0A7-58E7DB1FF1EA}" destId="{F0A1D38B-0F07-1645-BDB4-FBACD7001873}" srcOrd="0" destOrd="0" presId="urn:microsoft.com/office/officeart/2008/layout/HorizontalMultiLevelHierarchy"/>
    <dgm:cxn modelId="{E66C0468-5EAB-C64C-90AF-50C5416FC72A}" type="presParOf" srcId="{87BFB0BD-B3AC-D240-B54D-FB4992A8BF22}" destId="{86C27831-433E-3C46-A8E7-ECE283120809}" srcOrd="5" destOrd="0" presId="urn:microsoft.com/office/officeart/2008/layout/HorizontalMultiLevelHierarchy"/>
    <dgm:cxn modelId="{99848ED3-E790-BF49-9AE3-DF0F9D665A70}" type="presParOf" srcId="{86C27831-433E-3C46-A8E7-ECE283120809}" destId="{E2E8D560-4764-F543-9170-39686AF38227}" srcOrd="0" destOrd="0" presId="urn:microsoft.com/office/officeart/2008/layout/HorizontalMultiLevelHierarchy"/>
    <dgm:cxn modelId="{A4BA618A-8035-4C48-A02E-59E0A6373B33}" type="presParOf" srcId="{86C27831-433E-3C46-A8E7-ECE283120809}" destId="{414B0777-882B-1847-A31B-9B86BF629B19}" srcOrd="1" destOrd="0" presId="urn:microsoft.com/office/officeart/2008/layout/HorizontalMultiLevelHierarchy"/>
    <dgm:cxn modelId="{57C8175B-E475-6146-AA47-642AB202D66D}" type="presParOf" srcId="{87BFB0BD-B3AC-D240-B54D-FB4992A8BF22}" destId="{398F0638-B8DD-9F41-AA3D-7C7366D79120}" srcOrd="6" destOrd="0" presId="urn:microsoft.com/office/officeart/2008/layout/HorizontalMultiLevelHierarchy"/>
    <dgm:cxn modelId="{7D37B1DD-7CA8-D94A-BA95-517DD0136AC8}" type="presParOf" srcId="{398F0638-B8DD-9F41-AA3D-7C7366D79120}" destId="{35E839E8-D2F3-224C-9F4E-4DE0D5BED118}" srcOrd="0" destOrd="0" presId="urn:microsoft.com/office/officeart/2008/layout/HorizontalMultiLevelHierarchy"/>
    <dgm:cxn modelId="{679795C2-3E5E-F741-85AD-0E5F2F618E2B}" type="presParOf" srcId="{87BFB0BD-B3AC-D240-B54D-FB4992A8BF22}" destId="{BD7B5292-F19C-9640-BE5B-A654E2B995B0}" srcOrd="7" destOrd="0" presId="urn:microsoft.com/office/officeart/2008/layout/HorizontalMultiLevelHierarchy"/>
    <dgm:cxn modelId="{88967416-8C08-6249-BED7-EA0F069C50B1}" type="presParOf" srcId="{BD7B5292-F19C-9640-BE5B-A654E2B995B0}" destId="{16F73519-B462-0241-8B78-2E3B1983E7AC}" srcOrd="0" destOrd="0" presId="urn:microsoft.com/office/officeart/2008/layout/HorizontalMultiLevelHierarchy"/>
    <dgm:cxn modelId="{17CA299D-C3B7-9948-8211-29E1E09BA64D}" type="presParOf" srcId="{BD7B5292-F19C-9640-BE5B-A654E2B995B0}" destId="{07BFFD41-4E4A-AF44-BFCD-E6075FF3E640}" srcOrd="1" destOrd="0" presId="urn:microsoft.com/office/officeart/2008/layout/HorizontalMultiLevelHierarchy"/>
    <dgm:cxn modelId="{47A1544A-04A7-874E-989A-E3F5A108A6DA}" type="presParOf" srcId="{E0D7C5AD-49F5-9445-87A7-EB740E6E518B}" destId="{559C54D0-6412-6143-948F-CB3C134DC2F1}" srcOrd="2" destOrd="0" presId="urn:microsoft.com/office/officeart/2008/layout/HorizontalMultiLevelHierarchy"/>
    <dgm:cxn modelId="{D8BCC5D0-21B1-704B-9E06-F239A1DBBCDB}" type="presParOf" srcId="{559C54D0-6412-6143-948F-CB3C134DC2F1}" destId="{46D2E95C-C10A-B64D-82CC-8655801CA550}" srcOrd="0" destOrd="0" presId="urn:microsoft.com/office/officeart/2008/layout/HorizontalMultiLevelHierarchy"/>
    <dgm:cxn modelId="{D6021459-F0A6-AE47-9AEF-6C490EC83881}" type="presParOf" srcId="{E0D7C5AD-49F5-9445-87A7-EB740E6E518B}" destId="{B1F0EAA1-3B71-FB49-8404-4255B4D5CA08}" srcOrd="3" destOrd="0" presId="urn:microsoft.com/office/officeart/2008/layout/HorizontalMultiLevelHierarchy"/>
    <dgm:cxn modelId="{D2DE4445-8ACB-7447-9DAB-FEE1E020B1E5}" type="presParOf" srcId="{B1F0EAA1-3B71-FB49-8404-4255B4D5CA08}" destId="{D1B15D49-B232-2741-873F-59928436791C}" srcOrd="0" destOrd="0" presId="urn:microsoft.com/office/officeart/2008/layout/HorizontalMultiLevelHierarchy"/>
    <dgm:cxn modelId="{F0E6A77E-E266-DE47-9104-9821D7948028}" type="presParOf" srcId="{B1F0EAA1-3B71-FB49-8404-4255B4D5CA08}" destId="{BE0BBF74-FD11-8D4D-8EEC-11D68DE9CCEC}" srcOrd="1" destOrd="0" presId="urn:microsoft.com/office/officeart/2008/layout/HorizontalMultiLevelHierarchy"/>
    <dgm:cxn modelId="{CB1A64C4-BC00-664D-90DD-421A7ADB54AB}" type="presParOf" srcId="{BE0BBF74-FD11-8D4D-8EEC-11D68DE9CCEC}" destId="{671A4326-9CF3-CF43-B95A-581D63153F7B}" srcOrd="0" destOrd="0" presId="urn:microsoft.com/office/officeart/2008/layout/HorizontalMultiLevelHierarchy"/>
    <dgm:cxn modelId="{F946B573-169C-D94C-BEE5-EF6E41F9382B}" type="presParOf" srcId="{671A4326-9CF3-CF43-B95A-581D63153F7B}" destId="{A130F512-4C86-AF44-A19D-CCDF6EF43D80}" srcOrd="0" destOrd="0" presId="urn:microsoft.com/office/officeart/2008/layout/HorizontalMultiLevelHierarchy"/>
    <dgm:cxn modelId="{3649EFD2-A174-9849-859C-FEE326B13299}" type="presParOf" srcId="{BE0BBF74-FD11-8D4D-8EEC-11D68DE9CCEC}" destId="{65234885-1285-374F-A541-A1716B6C5CA6}" srcOrd="1" destOrd="0" presId="urn:microsoft.com/office/officeart/2008/layout/HorizontalMultiLevelHierarchy"/>
    <dgm:cxn modelId="{16FD61F2-B687-114D-8BB1-094DB86DBB5A}" type="presParOf" srcId="{65234885-1285-374F-A541-A1716B6C5CA6}" destId="{EAE77323-06D9-4E44-B955-D872568B0A6C}" srcOrd="0" destOrd="0" presId="urn:microsoft.com/office/officeart/2008/layout/HorizontalMultiLevelHierarchy"/>
    <dgm:cxn modelId="{2A1382AE-DB5E-AC47-B529-C55AAD500761}" type="presParOf" srcId="{65234885-1285-374F-A541-A1716B6C5CA6}" destId="{585BA310-3A1D-0E48-99D8-11F47C590B7F}" srcOrd="1" destOrd="0" presId="urn:microsoft.com/office/officeart/2008/layout/HorizontalMultiLevelHierarchy"/>
    <dgm:cxn modelId="{397210CF-55E0-2848-873F-ECD1785C2C72}" type="presParOf" srcId="{BE0BBF74-FD11-8D4D-8EEC-11D68DE9CCEC}" destId="{BA84A3C5-E8D0-7846-8BC7-BF6586A25575}" srcOrd="2" destOrd="0" presId="urn:microsoft.com/office/officeart/2008/layout/HorizontalMultiLevelHierarchy"/>
    <dgm:cxn modelId="{5ADE0979-6C8C-2341-BE0A-8BC67BA91043}" type="presParOf" srcId="{BA84A3C5-E8D0-7846-8BC7-BF6586A25575}" destId="{E6400DB4-F790-D44F-B770-2514C1346B95}" srcOrd="0" destOrd="0" presId="urn:microsoft.com/office/officeart/2008/layout/HorizontalMultiLevelHierarchy"/>
    <dgm:cxn modelId="{B64D4D37-C873-2146-922D-238232D1952E}" type="presParOf" srcId="{BE0BBF74-FD11-8D4D-8EEC-11D68DE9CCEC}" destId="{9AFC1C4F-94AD-704B-AB09-9F2D5AC4D0D6}" srcOrd="3" destOrd="0" presId="urn:microsoft.com/office/officeart/2008/layout/HorizontalMultiLevelHierarchy"/>
    <dgm:cxn modelId="{D734DC82-AD9E-7E4E-B450-81705862BDE4}" type="presParOf" srcId="{9AFC1C4F-94AD-704B-AB09-9F2D5AC4D0D6}" destId="{29749157-C0D4-414A-8CE7-DCB40976E151}" srcOrd="0" destOrd="0" presId="urn:microsoft.com/office/officeart/2008/layout/HorizontalMultiLevelHierarchy"/>
    <dgm:cxn modelId="{38FD57F2-C484-6149-92B3-B26B985A5955}" type="presParOf" srcId="{9AFC1C4F-94AD-704B-AB09-9F2D5AC4D0D6}" destId="{68D536BD-4CDE-FE41-BCA1-3E2E2D519B6A}" srcOrd="1" destOrd="0" presId="urn:microsoft.com/office/officeart/2008/layout/HorizontalMultiLevelHierarchy"/>
    <dgm:cxn modelId="{A536FCCF-D636-4095-8ED1-99C20DCA2D28}" type="presParOf" srcId="{BE0BBF74-FD11-8D4D-8EEC-11D68DE9CCEC}" destId="{999A5B53-58B6-4B49-B499-C98D4FEBEF8F}" srcOrd="4" destOrd="0" presId="urn:microsoft.com/office/officeart/2008/layout/HorizontalMultiLevelHierarchy"/>
    <dgm:cxn modelId="{3484022E-CFF8-45AE-A01B-BE0C2B738AC9}" type="presParOf" srcId="{999A5B53-58B6-4B49-B499-C98D4FEBEF8F}" destId="{D14613E6-C3BF-44F0-8209-42F45C3D0656}" srcOrd="0" destOrd="0" presId="urn:microsoft.com/office/officeart/2008/layout/HorizontalMultiLevelHierarchy"/>
    <dgm:cxn modelId="{061C2B3D-3DDA-4F63-9560-CE573F61DCA2}" type="presParOf" srcId="{BE0BBF74-FD11-8D4D-8EEC-11D68DE9CCEC}" destId="{064F67C1-80BA-4D81-84E4-3EBBFAC05335}" srcOrd="5" destOrd="0" presId="urn:microsoft.com/office/officeart/2008/layout/HorizontalMultiLevelHierarchy"/>
    <dgm:cxn modelId="{4928BBF6-B9A8-4618-BEE5-B2C997292F0F}" type="presParOf" srcId="{064F67C1-80BA-4D81-84E4-3EBBFAC05335}" destId="{DDFD878A-DE04-4506-92BF-6345CBD58ED6}" srcOrd="0" destOrd="0" presId="urn:microsoft.com/office/officeart/2008/layout/HorizontalMultiLevelHierarchy"/>
    <dgm:cxn modelId="{69D75BD3-0652-4038-BCB5-9D84F1C13072}" type="presParOf" srcId="{064F67C1-80BA-4D81-84E4-3EBBFAC05335}" destId="{6B736E7B-68FE-4078-B3B5-D81E103CDE17}" srcOrd="1" destOrd="0" presId="urn:microsoft.com/office/officeart/2008/layout/HorizontalMultiLevelHierarchy"/>
  </dgm:cxnLst>
  <dgm:bg>
    <a:effectLst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BE7E684-AC99-7046-BB2C-79C53A1FF9F5}" type="doc">
      <dgm:prSet loTypeId="urn:microsoft.com/office/officeart/2008/layout/HorizontalMultiLevelHierarchy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B81514B-73DE-5E44-B81F-366D5495B0C0}">
      <dgm:prSet phldrT="[Text]" custT="1"/>
      <dgm:spPr>
        <a:solidFill>
          <a:srgbClr val="439863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600">
              <a:solidFill>
                <a:schemeClr val="bg1"/>
              </a:solidFill>
              <a:latin typeface="TT Interphases Pro Trl Rg" panose="020B0103050000020004" pitchFamily="34" charset="0"/>
            </a:rPr>
            <a:t>Utility</a:t>
          </a:r>
        </a:p>
      </dgm:t>
    </dgm:pt>
    <dgm:pt modelId="{EEF4178F-BC52-D440-9E74-A4C0951B99F1}" type="parTrans" cxnId="{475BE8D2-4855-D143-892D-1149FF22EA78}">
      <dgm:prSet/>
      <dgm:spPr/>
      <dgm:t>
        <a:bodyPr/>
        <a:lstStyle/>
        <a:p>
          <a:endParaRPr lang="en-US"/>
        </a:p>
      </dgm:t>
    </dgm:pt>
    <dgm:pt modelId="{4385AC31-0E09-7444-93BD-B1950DC949FF}" type="sibTrans" cxnId="{475BE8D2-4855-D143-892D-1149FF22EA78}">
      <dgm:prSet/>
      <dgm:spPr/>
      <dgm:t>
        <a:bodyPr/>
        <a:lstStyle/>
        <a:p>
          <a:endParaRPr lang="en-US"/>
        </a:p>
      </dgm:t>
    </dgm:pt>
    <dgm:pt modelId="{99179112-48BD-224F-9015-D256DD2623F8}" type="asst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>
              <a:solidFill>
                <a:schemeClr val="bg1"/>
              </a:solidFill>
              <a:latin typeface="TT Interphases Pro Trl Rg" panose="020B0103050000020004" pitchFamily="34" charset="0"/>
            </a:rPr>
            <a:t>Interpretability</a:t>
          </a:r>
        </a:p>
      </dgm:t>
    </dgm:pt>
    <dgm:pt modelId="{FA90FF10-420B-9C41-BEF1-75526744EE3C}" type="parTrans" cxnId="{0325FDDE-1D4C-174A-85B7-9C779C9C7DD4}">
      <dgm:prSet/>
      <dgm:spPr>
        <a:solidFill>
          <a:srgbClr val="7D7D7D"/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endParaRPr lang="en-US">
            <a:latin typeface="TT Interphases Pro Trl Rg" panose="020B0103050000020004" pitchFamily="34" charset="0"/>
          </a:endParaRPr>
        </a:p>
      </dgm:t>
    </dgm:pt>
    <dgm:pt modelId="{75778CE1-A87A-054C-A9EF-D92E564053E1}" type="sibTrans" cxnId="{0325FDDE-1D4C-174A-85B7-9C779C9C7DD4}">
      <dgm:prSet/>
      <dgm:spPr/>
      <dgm:t>
        <a:bodyPr/>
        <a:lstStyle/>
        <a:p>
          <a:endParaRPr lang="en-US"/>
        </a:p>
      </dgm:t>
    </dgm:pt>
    <dgm:pt modelId="{A124BD94-38BE-FC4B-9CD8-213023D7D229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>
              <a:latin typeface="TT Interphases Pro Trl Rg" panose="020B0103050000020004" pitchFamily="34" charset="0"/>
            </a:rPr>
            <a:t>Conciseness</a:t>
          </a:r>
        </a:p>
      </dgm:t>
    </dgm:pt>
    <dgm:pt modelId="{163A0F9C-4BBB-A549-8C87-4E25BDFC5EF3}" type="parTrans" cxnId="{B681F553-E93B-9C47-AD4B-FF30C6D5259A}">
      <dgm:prSet/>
      <dgm:spPr>
        <a:solidFill>
          <a:srgbClr val="7D7D7D"/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endParaRPr lang="en-US">
            <a:latin typeface="TT Interphases Pro Trl Rg" panose="020B0103050000020004" pitchFamily="34" charset="0"/>
          </a:endParaRPr>
        </a:p>
      </dgm:t>
    </dgm:pt>
    <dgm:pt modelId="{99C84DDA-B3D3-D14A-9E35-50178E95DCCD}" type="sibTrans" cxnId="{B681F553-E93B-9C47-AD4B-FF30C6D5259A}">
      <dgm:prSet/>
      <dgm:spPr/>
      <dgm:t>
        <a:bodyPr/>
        <a:lstStyle/>
        <a:p>
          <a:endParaRPr lang="en-US"/>
        </a:p>
      </dgm:t>
    </dgm:pt>
    <dgm:pt modelId="{C4B9AE97-6882-ED49-BDC5-9458C0E5A36E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>
              <a:latin typeface="TT Interphases Pro Trl Rg" panose="020B0103050000020004" pitchFamily="34" charset="0"/>
            </a:rPr>
            <a:t>Semantic Validity</a:t>
          </a:r>
        </a:p>
      </dgm:t>
    </dgm:pt>
    <dgm:pt modelId="{242FBD5E-C1B1-704E-A330-BAF317BD616B}" type="parTrans" cxnId="{94E9EE0E-7338-754F-8F9A-024EABC608C8}">
      <dgm:prSet/>
      <dgm:spPr>
        <a:solidFill>
          <a:schemeClr val="bg1">
            <a:lumMod val="65000"/>
          </a:schemeClr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endParaRPr lang="en-US">
            <a:latin typeface="TT Interphases Pro Trl Rg" panose="020B0103050000020004" pitchFamily="34" charset="0"/>
          </a:endParaRPr>
        </a:p>
      </dgm:t>
    </dgm:pt>
    <dgm:pt modelId="{A5A6C0C3-4C83-D844-85C9-36E7F85A53F0}" type="sibTrans" cxnId="{94E9EE0E-7338-754F-8F9A-024EABC608C8}">
      <dgm:prSet/>
      <dgm:spPr/>
      <dgm:t>
        <a:bodyPr/>
        <a:lstStyle/>
        <a:p>
          <a:endParaRPr lang="en-US"/>
        </a:p>
      </dgm:t>
    </dgm:pt>
    <dgm:pt modelId="{290C392D-D949-4745-8680-3D8E0C77F91B}" type="asst">
      <dgm:prSet phldrT="[Text]"/>
      <dgm:spPr>
        <a:solidFill>
          <a:srgbClr val="439863"/>
        </a:solidFill>
      </dgm:spPr>
      <dgm:t>
        <a:bodyPr/>
        <a:lstStyle/>
        <a:p>
          <a:r>
            <a:rPr lang="en-US">
              <a:latin typeface="TT Interphases Pro Trl Rg" panose="020B0103050000020004" pitchFamily="34" charset="0"/>
            </a:rPr>
            <a:t>Insightfulness</a:t>
          </a:r>
        </a:p>
      </dgm:t>
    </dgm:pt>
    <dgm:pt modelId="{8CDC9FB9-630E-7742-8DFB-2109D9AFAFBD}" type="parTrans" cxnId="{EA7FD515-DFEC-6749-8BA1-DD9BD9FAAF61}">
      <dgm:prSet/>
      <dgm:spPr>
        <a:solidFill>
          <a:schemeClr val="bg1">
            <a:lumMod val="65000"/>
          </a:schemeClr>
        </a:solidFill>
        <a:ln>
          <a:solidFill>
            <a:srgbClr val="439863"/>
          </a:solidFill>
        </a:ln>
      </dgm:spPr>
      <dgm:t>
        <a:bodyPr/>
        <a:lstStyle/>
        <a:p>
          <a:endParaRPr lang="en-US">
            <a:latin typeface="TT Interphases Pro Trl Rg" panose="020B0103050000020004" pitchFamily="34" charset="0"/>
          </a:endParaRPr>
        </a:p>
      </dgm:t>
    </dgm:pt>
    <dgm:pt modelId="{8AA06BBE-405C-4148-B41A-AC4DD8FA5BEB}" type="sibTrans" cxnId="{EA7FD515-DFEC-6749-8BA1-DD9BD9FAAF61}">
      <dgm:prSet/>
      <dgm:spPr/>
      <dgm:t>
        <a:bodyPr/>
        <a:lstStyle/>
        <a:p>
          <a:endParaRPr lang="en-US"/>
        </a:p>
      </dgm:t>
    </dgm:pt>
    <dgm:pt modelId="{35CD9A28-B562-0948-9174-591193C78E59}" type="asst">
      <dgm:prSet phldrT="[Text]"/>
      <dgm:spPr>
        <a:solidFill>
          <a:schemeClr val="bg1">
            <a:lumMod val="65000"/>
          </a:schemeClr>
        </a:solidFill>
        <a:effectLst>
          <a:softEdge rad="0"/>
        </a:effectLst>
      </dgm:spPr>
      <dgm:t>
        <a:bodyPr/>
        <a:lstStyle/>
        <a:p>
          <a:r>
            <a:rPr lang="en-US">
              <a:latin typeface="TT Interphases Pro Trl Rg" panose="020B0103050000020004" pitchFamily="34" charset="0"/>
            </a:rPr>
            <a:t>Attribute Significance</a:t>
          </a:r>
        </a:p>
      </dgm:t>
    </dgm:pt>
    <dgm:pt modelId="{B8185CE1-94CA-8646-84EB-0412435D1650}" type="parTrans" cxnId="{CE859259-576D-624E-BBEB-7577AF17C535}">
      <dgm:prSet/>
      <dgm:spPr>
        <a:solidFill>
          <a:srgbClr val="7D7D7D"/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endParaRPr lang="en-US">
            <a:latin typeface="TT Interphases Pro Trl Rg" panose="020B0103050000020004" pitchFamily="34" charset="0"/>
          </a:endParaRPr>
        </a:p>
      </dgm:t>
    </dgm:pt>
    <dgm:pt modelId="{B9DBF4FE-2EBE-0140-B737-BFC3577A5CDC}" type="sibTrans" cxnId="{CE859259-576D-624E-BBEB-7577AF17C535}">
      <dgm:prSet/>
      <dgm:spPr/>
      <dgm:t>
        <a:bodyPr/>
        <a:lstStyle/>
        <a:p>
          <a:endParaRPr lang="en-US"/>
        </a:p>
      </dgm:t>
    </dgm:pt>
    <dgm:pt modelId="{70E8512E-854F-644A-BBA6-2691D22118D1}" type="asst">
      <dgm:prSet phldrT="[Text]"/>
      <dgm:spPr>
        <a:solidFill>
          <a:srgbClr val="A6A6A6"/>
        </a:solidFill>
      </dgm:spPr>
      <dgm:t>
        <a:bodyPr/>
        <a:lstStyle/>
        <a:p>
          <a:r>
            <a:rPr lang="en-US">
              <a:latin typeface="TT Interphases Pro Trl Rg" panose="020B0103050000020004" pitchFamily="34" charset="0"/>
            </a:rPr>
            <a:t>Trend</a:t>
          </a:r>
        </a:p>
      </dgm:t>
    </dgm:pt>
    <dgm:pt modelId="{7DA6626E-6F83-E743-9A6C-BF0FEC9BEBFA}" type="parTrans" cxnId="{9BFEC4C9-16F5-1241-B761-15396F00AFD1}">
      <dgm:prSet/>
      <dgm:spPr>
        <a:solidFill>
          <a:schemeClr val="bg1">
            <a:lumMod val="65000"/>
          </a:schemeClr>
        </a:solidFill>
        <a:ln>
          <a:solidFill>
            <a:srgbClr val="A6A6A6"/>
          </a:solidFill>
        </a:ln>
      </dgm:spPr>
      <dgm:t>
        <a:bodyPr/>
        <a:lstStyle/>
        <a:p>
          <a:endParaRPr lang="en-US">
            <a:latin typeface="TT Interphases Pro Trl Rg" panose="020B0103050000020004" pitchFamily="34" charset="0"/>
          </a:endParaRPr>
        </a:p>
      </dgm:t>
    </dgm:pt>
    <dgm:pt modelId="{5807A953-DD57-794C-8D4C-E11EE738FFFD}" type="sibTrans" cxnId="{9BFEC4C9-16F5-1241-B761-15396F00AFD1}">
      <dgm:prSet/>
      <dgm:spPr/>
      <dgm:t>
        <a:bodyPr/>
        <a:lstStyle/>
        <a:p>
          <a:endParaRPr lang="en-US"/>
        </a:p>
      </dgm:t>
    </dgm:pt>
    <dgm:pt modelId="{885E6513-64D0-4908-850B-7AF4203D1D78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>
              <a:latin typeface="TT Interphases Pro Trl Rg" panose="020B0103050000020004" pitchFamily="34" charset="0"/>
            </a:rPr>
            <a:t>Density</a:t>
          </a:r>
        </a:p>
      </dgm:t>
    </dgm:pt>
    <dgm:pt modelId="{18EE64D8-6B16-40A2-853C-BB2263802070}" type="parTrans" cxnId="{0A1DDF65-419A-4E42-AB2C-4556360F1E21}">
      <dgm:prSet/>
      <dgm:spPr>
        <a:ln>
          <a:solidFill>
            <a:srgbClr val="A6A6A6"/>
          </a:solidFill>
        </a:ln>
      </dgm:spPr>
      <dgm:t>
        <a:bodyPr/>
        <a:lstStyle/>
        <a:p>
          <a:endParaRPr lang="en-US"/>
        </a:p>
      </dgm:t>
    </dgm:pt>
    <dgm:pt modelId="{CF74A4C5-BDF6-4BE5-A428-A0D5DB482CBC}" type="sibTrans" cxnId="{0A1DDF65-419A-4E42-AB2C-4556360F1E21}">
      <dgm:prSet/>
      <dgm:spPr/>
      <dgm:t>
        <a:bodyPr/>
        <a:lstStyle/>
        <a:p>
          <a:endParaRPr lang="en-US"/>
        </a:p>
      </dgm:t>
    </dgm:pt>
    <dgm:pt modelId="{A7565EE2-B58D-4918-81B6-2FCB9D9FB8C2}" type="asst">
      <dgm:prSet phldrT="[Text]"/>
      <dgm:spPr>
        <a:solidFill>
          <a:schemeClr val="bg1">
            <a:lumMod val="65000"/>
          </a:schemeClr>
        </a:solidFill>
        <a:effectLst>
          <a:softEdge rad="0"/>
        </a:effectLst>
      </dgm:spPr>
      <dgm:t>
        <a:bodyPr/>
        <a:lstStyle/>
        <a:p>
          <a:r>
            <a:rPr lang="en-US">
              <a:latin typeface="TT Interphases Pro Trl Rg" panose="020B0103050000020004" pitchFamily="34" charset="0"/>
            </a:rPr>
            <a:t>Informativeness</a:t>
          </a:r>
        </a:p>
      </dgm:t>
    </dgm:pt>
    <dgm:pt modelId="{55D722AA-7ECE-45B4-92B3-DB53D6CB4D84}" type="parTrans" cxnId="{819DEE04-F121-4208-8FAD-85061A11EACF}">
      <dgm:prSet/>
      <dgm:spPr>
        <a:ln>
          <a:solidFill>
            <a:srgbClr val="A6A6A6"/>
          </a:solidFill>
        </a:ln>
      </dgm:spPr>
      <dgm:t>
        <a:bodyPr/>
        <a:lstStyle/>
        <a:p>
          <a:endParaRPr lang="en-US"/>
        </a:p>
      </dgm:t>
    </dgm:pt>
    <dgm:pt modelId="{6E53A1AA-5B70-473D-8DD8-27DA06104A7E}" type="sibTrans" cxnId="{819DEE04-F121-4208-8FAD-85061A11EACF}">
      <dgm:prSet/>
      <dgm:spPr/>
      <dgm:t>
        <a:bodyPr/>
        <a:lstStyle/>
        <a:p>
          <a:endParaRPr lang="en-US"/>
        </a:p>
      </dgm:t>
    </dgm:pt>
    <dgm:pt modelId="{560D59DC-A72D-9543-91A6-331E8C47EEDE}" type="asst">
      <dgm:prSet phldrT="[Text]"/>
      <dgm:spPr>
        <a:solidFill>
          <a:srgbClr val="439863"/>
        </a:solidFill>
      </dgm:spPr>
      <dgm:t>
        <a:bodyPr/>
        <a:lstStyle/>
        <a:p>
          <a:r>
            <a:rPr lang="en-US">
              <a:latin typeface="TT Interphases Pro Trl Rg" panose="020B0103050000020004" pitchFamily="34" charset="0"/>
            </a:rPr>
            <a:t>Surprisingness</a:t>
          </a:r>
        </a:p>
      </dgm:t>
    </dgm:pt>
    <dgm:pt modelId="{B9FD576C-5C62-1A4D-ABE6-ADD5DA059773}" type="parTrans" cxnId="{B7867F93-33B6-B74D-BD05-280E92A7B289}">
      <dgm:prSet/>
      <dgm:spPr>
        <a:ln>
          <a:solidFill>
            <a:srgbClr val="439863"/>
          </a:solidFill>
        </a:ln>
      </dgm:spPr>
      <dgm:t>
        <a:bodyPr/>
        <a:lstStyle/>
        <a:p>
          <a:endParaRPr lang="en-US"/>
        </a:p>
      </dgm:t>
    </dgm:pt>
    <dgm:pt modelId="{93F6A08D-3609-0341-8837-83FC08543359}" type="sibTrans" cxnId="{B7867F93-33B6-B74D-BD05-280E92A7B289}">
      <dgm:prSet/>
      <dgm:spPr/>
      <dgm:t>
        <a:bodyPr/>
        <a:lstStyle/>
        <a:p>
          <a:endParaRPr lang="en-US"/>
        </a:p>
      </dgm:t>
    </dgm:pt>
    <dgm:pt modelId="{1CD3340A-450A-9A4D-8712-85261D76D461}" type="pres">
      <dgm:prSet presAssocID="{ABE7E684-AC99-7046-BB2C-79C53A1FF9F5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6234F36-D403-B242-8A11-C90BC3190AA1}" type="pres">
      <dgm:prSet presAssocID="{8B81514B-73DE-5E44-B81F-366D5495B0C0}" presName="root1" presStyleCnt="0"/>
      <dgm:spPr/>
    </dgm:pt>
    <dgm:pt modelId="{E2176B48-EB60-8B48-8F2C-0D340775EC4C}" type="pres">
      <dgm:prSet presAssocID="{8B81514B-73DE-5E44-B81F-366D5495B0C0}" presName="LevelOneTextNode" presStyleLbl="node0" presStyleIdx="0" presStyleCnt="1" custAng="5400000" custLinFactX="-100000" custLinFactNeighborX="-147544">
        <dgm:presLayoutVars>
          <dgm:chPref val="3"/>
        </dgm:presLayoutVars>
      </dgm:prSet>
      <dgm:spPr>
        <a:prstGeom prst="roundRect">
          <a:avLst/>
        </a:prstGeom>
      </dgm:spPr>
    </dgm:pt>
    <dgm:pt modelId="{E0D7C5AD-49F5-9445-87A7-EB740E6E518B}" type="pres">
      <dgm:prSet presAssocID="{8B81514B-73DE-5E44-B81F-366D5495B0C0}" presName="level2hierChild" presStyleCnt="0"/>
      <dgm:spPr/>
    </dgm:pt>
    <dgm:pt modelId="{48B610DE-4C8C-1E42-8ED0-8FD3C3972180}" type="pres">
      <dgm:prSet presAssocID="{8CDC9FB9-630E-7742-8DFB-2109D9AFAFBD}" presName="conn2-1" presStyleLbl="parChTrans1D2" presStyleIdx="0" presStyleCnt="2"/>
      <dgm:spPr/>
    </dgm:pt>
    <dgm:pt modelId="{5E607BB0-86E1-6442-A407-10EB0C8DE343}" type="pres">
      <dgm:prSet presAssocID="{8CDC9FB9-630E-7742-8DFB-2109D9AFAFBD}" presName="connTx" presStyleLbl="parChTrans1D2" presStyleIdx="0" presStyleCnt="2"/>
      <dgm:spPr/>
    </dgm:pt>
    <dgm:pt modelId="{D1DAEBDE-5288-AB4A-B20D-79CB5AFBEA39}" type="pres">
      <dgm:prSet presAssocID="{290C392D-D949-4745-8680-3D8E0C77F91B}" presName="root2" presStyleCnt="0"/>
      <dgm:spPr/>
    </dgm:pt>
    <dgm:pt modelId="{DC250585-A08F-8E45-A016-450EE4E6FE0B}" type="pres">
      <dgm:prSet presAssocID="{290C392D-D949-4745-8680-3D8E0C77F91B}" presName="LevelTwoTextNode" presStyleLbl="asst1" presStyleIdx="0" presStyleCnt="6">
        <dgm:presLayoutVars>
          <dgm:chPref val="3"/>
        </dgm:presLayoutVars>
      </dgm:prSet>
      <dgm:spPr>
        <a:prstGeom prst="roundRect">
          <a:avLst/>
        </a:prstGeom>
      </dgm:spPr>
    </dgm:pt>
    <dgm:pt modelId="{87BFB0BD-B3AC-D240-B54D-FB4992A8BF22}" type="pres">
      <dgm:prSet presAssocID="{290C392D-D949-4745-8680-3D8E0C77F91B}" presName="level3hierChild" presStyleCnt="0"/>
      <dgm:spPr/>
    </dgm:pt>
    <dgm:pt modelId="{FC92EDC8-5834-194B-9A8B-1C2240A26226}" type="pres">
      <dgm:prSet presAssocID="{B8185CE1-94CA-8646-84EB-0412435D1650}" presName="conn2-1" presStyleLbl="parChTrans1D3" presStyleIdx="0" presStyleCnt="7"/>
      <dgm:spPr/>
    </dgm:pt>
    <dgm:pt modelId="{7023C9AB-73F3-A94C-BAAA-89131C1E51EB}" type="pres">
      <dgm:prSet presAssocID="{B8185CE1-94CA-8646-84EB-0412435D1650}" presName="connTx" presStyleLbl="parChTrans1D3" presStyleIdx="0" presStyleCnt="7"/>
      <dgm:spPr/>
    </dgm:pt>
    <dgm:pt modelId="{767009DC-3C1E-A14E-A265-83CE8DA1E9B8}" type="pres">
      <dgm:prSet presAssocID="{35CD9A28-B562-0948-9174-591193C78E59}" presName="root2" presStyleCnt="0"/>
      <dgm:spPr/>
    </dgm:pt>
    <dgm:pt modelId="{74050061-C242-CE40-B52B-042C0AF93AD6}" type="pres">
      <dgm:prSet presAssocID="{35CD9A28-B562-0948-9174-591193C78E59}" presName="LevelTwoTextNode" presStyleLbl="asst1" presStyleIdx="1" presStyleCnt="6">
        <dgm:presLayoutVars>
          <dgm:chPref val="3"/>
        </dgm:presLayoutVars>
      </dgm:prSet>
      <dgm:spPr>
        <a:prstGeom prst="roundRect">
          <a:avLst/>
        </a:prstGeom>
      </dgm:spPr>
    </dgm:pt>
    <dgm:pt modelId="{FE4C0AEF-7695-8D4B-9B06-65B22578BE8E}" type="pres">
      <dgm:prSet presAssocID="{35CD9A28-B562-0948-9174-591193C78E59}" presName="level3hierChild" presStyleCnt="0"/>
      <dgm:spPr/>
    </dgm:pt>
    <dgm:pt modelId="{54246575-22A6-4628-8A90-E3DB8E095C4B}" type="pres">
      <dgm:prSet presAssocID="{55D722AA-7ECE-45B4-92B3-DB53D6CB4D84}" presName="conn2-1" presStyleLbl="parChTrans1D3" presStyleIdx="1" presStyleCnt="7"/>
      <dgm:spPr/>
    </dgm:pt>
    <dgm:pt modelId="{9E011A58-60A0-4B1B-B5AF-46EC1241FFAA}" type="pres">
      <dgm:prSet presAssocID="{55D722AA-7ECE-45B4-92B3-DB53D6CB4D84}" presName="connTx" presStyleLbl="parChTrans1D3" presStyleIdx="1" presStyleCnt="7"/>
      <dgm:spPr/>
    </dgm:pt>
    <dgm:pt modelId="{6398E542-12BC-4E3F-9D42-00F4A37135EB}" type="pres">
      <dgm:prSet presAssocID="{A7565EE2-B58D-4918-81B6-2FCB9D9FB8C2}" presName="root2" presStyleCnt="0"/>
      <dgm:spPr/>
    </dgm:pt>
    <dgm:pt modelId="{3508C5F2-AE4C-4B78-B148-FDA2E3733AA3}" type="pres">
      <dgm:prSet presAssocID="{A7565EE2-B58D-4918-81B6-2FCB9D9FB8C2}" presName="LevelTwoTextNode" presStyleLbl="asst1" presStyleIdx="2" presStyleCnt="6">
        <dgm:presLayoutVars>
          <dgm:chPref val="3"/>
        </dgm:presLayoutVars>
      </dgm:prSet>
      <dgm:spPr>
        <a:prstGeom prst="roundRect">
          <a:avLst/>
        </a:prstGeom>
      </dgm:spPr>
    </dgm:pt>
    <dgm:pt modelId="{9741B3BD-C89A-4F02-90A3-2DB8E5BB9253}" type="pres">
      <dgm:prSet presAssocID="{A7565EE2-B58D-4918-81B6-2FCB9D9FB8C2}" presName="level3hierChild" presStyleCnt="0"/>
      <dgm:spPr/>
    </dgm:pt>
    <dgm:pt modelId="{CA4CFDEC-A340-8B47-A0A7-58E7DB1FF1EA}" type="pres">
      <dgm:prSet presAssocID="{7DA6626E-6F83-E743-9A6C-BF0FEC9BEBFA}" presName="conn2-1" presStyleLbl="parChTrans1D3" presStyleIdx="2" presStyleCnt="7"/>
      <dgm:spPr/>
    </dgm:pt>
    <dgm:pt modelId="{F0A1D38B-0F07-1645-BDB4-FBACD7001873}" type="pres">
      <dgm:prSet presAssocID="{7DA6626E-6F83-E743-9A6C-BF0FEC9BEBFA}" presName="connTx" presStyleLbl="parChTrans1D3" presStyleIdx="2" presStyleCnt="7"/>
      <dgm:spPr/>
    </dgm:pt>
    <dgm:pt modelId="{86C27831-433E-3C46-A8E7-ECE283120809}" type="pres">
      <dgm:prSet presAssocID="{70E8512E-854F-644A-BBA6-2691D22118D1}" presName="root2" presStyleCnt="0"/>
      <dgm:spPr/>
    </dgm:pt>
    <dgm:pt modelId="{E2E8D560-4764-F543-9170-39686AF38227}" type="pres">
      <dgm:prSet presAssocID="{70E8512E-854F-644A-BBA6-2691D22118D1}" presName="LevelTwoTextNode" presStyleLbl="asst1" presStyleIdx="3" presStyleCnt="6">
        <dgm:presLayoutVars>
          <dgm:chPref val="3"/>
        </dgm:presLayoutVars>
      </dgm:prSet>
      <dgm:spPr>
        <a:prstGeom prst="roundRect">
          <a:avLst/>
        </a:prstGeom>
      </dgm:spPr>
    </dgm:pt>
    <dgm:pt modelId="{414B0777-882B-1847-A31B-9B86BF629B19}" type="pres">
      <dgm:prSet presAssocID="{70E8512E-854F-644A-BBA6-2691D22118D1}" presName="level3hierChild" presStyleCnt="0"/>
      <dgm:spPr/>
    </dgm:pt>
    <dgm:pt modelId="{398F0638-B8DD-9F41-AA3D-7C7366D79120}" type="pres">
      <dgm:prSet presAssocID="{B9FD576C-5C62-1A4D-ABE6-ADD5DA059773}" presName="conn2-1" presStyleLbl="parChTrans1D3" presStyleIdx="3" presStyleCnt="7"/>
      <dgm:spPr/>
    </dgm:pt>
    <dgm:pt modelId="{35E839E8-D2F3-224C-9F4E-4DE0D5BED118}" type="pres">
      <dgm:prSet presAssocID="{B9FD576C-5C62-1A4D-ABE6-ADD5DA059773}" presName="connTx" presStyleLbl="parChTrans1D3" presStyleIdx="3" presStyleCnt="7"/>
      <dgm:spPr/>
    </dgm:pt>
    <dgm:pt modelId="{BD7B5292-F19C-9640-BE5B-A654E2B995B0}" type="pres">
      <dgm:prSet presAssocID="{560D59DC-A72D-9543-91A6-331E8C47EEDE}" presName="root2" presStyleCnt="0"/>
      <dgm:spPr/>
    </dgm:pt>
    <dgm:pt modelId="{16F73519-B462-0241-8B78-2E3B1983E7AC}" type="pres">
      <dgm:prSet presAssocID="{560D59DC-A72D-9543-91A6-331E8C47EEDE}" presName="LevelTwoTextNode" presStyleLbl="asst1" presStyleIdx="4" presStyleCnt="6">
        <dgm:presLayoutVars>
          <dgm:chPref val="3"/>
        </dgm:presLayoutVars>
      </dgm:prSet>
      <dgm:spPr>
        <a:prstGeom prst="roundRect">
          <a:avLst/>
        </a:prstGeom>
      </dgm:spPr>
    </dgm:pt>
    <dgm:pt modelId="{07BFFD41-4E4A-AF44-BFCD-E6075FF3E640}" type="pres">
      <dgm:prSet presAssocID="{560D59DC-A72D-9543-91A6-331E8C47EEDE}" presName="level3hierChild" presStyleCnt="0"/>
      <dgm:spPr/>
    </dgm:pt>
    <dgm:pt modelId="{559C54D0-6412-6143-948F-CB3C134DC2F1}" type="pres">
      <dgm:prSet presAssocID="{FA90FF10-420B-9C41-BEF1-75526744EE3C}" presName="conn2-1" presStyleLbl="parChTrans1D2" presStyleIdx="1" presStyleCnt="2"/>
      <dgm:spPr/>
    </dgm:pt>
    <dgm:pt modelId="{46D2E95C-C10A-B64D-82CC-8655801CA550}" type="pres">
      <dgm:prSet presAssocID="{FA90FF10-420B-9C41-BEF1-75526744EE3C}" presName="connTx" presStyleLbl="parChTrans1D2" presStyleIdx="1" presStyleCnt="2"/>
      <dgm:spPr/>
    </dgm:pt>
    <dgm:pt modelId="{B1F0EAA1-3B71-FB49-8404-4255B4D5CA08}" type="pres">
      <dgm:prSet presAssocID="{99179112-48BD-224F-9015-D256DD2623F8}" presName="root2" presStyleCnt="0"/>
      <dgm:spPr/>
    </dgm:pt>
    <dgm:pt modelId="{D1B15D49-B232-2741-873F-59928436791C}" type="pres">
      <dgm:prSet presAssocID="{99179112-48BD-224F-9015-D256DD2623F8}" presName="LevelTwoTextNode" presStyleLbl="asst1" presStyleIdx="5" presStyleCnt="6">
        <dgm:presLayoutVars>
          <dgm:chPref val="3"/>
        </dgm:presLayoutVars>
      </dgm:prSet>
      <dgm:spPr>
        <a:prstGeom prst="roundRect">
          <a:avLst/>
        </a:prstGeom>
      </dgm:spPr>
    </dgm:pt>
    <dgm:pt modelId="{BE0BBF74-FD11-8D4D-8EEC-11D68DE9CCEC}" type="pres">
      <dgm:prSet presAssocID="{99179112-48BD-224F-9015-D256DD2623F8}" presName="level3hierChild" presStyleCnt="0"/>
      <dgm:spPr/>
    </dgm:pt>
    <dgm:pt modelId="{671A4326-9CF3-CF43-B95A-581D63153F7B}" type="pres">
      <dgm:prSet presAssocID="{163A0F9C-4BBB-A549-8C87-4E25BDFC5EF3}" presName="conn2-1" presStyleLbl="parChTrans1D3" presStyleIdx="4" presStyleCnt="7"/>
      <dgm:spPr/>
    </dgm:pt>
    <dgm:pt modelId="{A130F512-4C86-AF44-A19D-CCDF6EF43D80}" type="pres">
      <dgm:prSet presAssocID="{163A0F9C-4BBB-A549-8C87-4E25BDFC5EF3}" presName="connTx" presStyleLbl="parChTrans1D3" presStyleIdx="4" presStyleCnt="7"/>
      <dgm:spPr/>
    </dgm:pt>
    <dgm:pt modelId="{65234885-1285-374F-A541-A1716B6C5CA6}" type="pres">
      <dgm:prSet presAssocID="{A124BD94-38BE-FC4B-9CD8-213023D7D229}" presName="root2" presStyleCnt="0"/>
      <dgm:spPr/>
    </dgm:pt>
    <dgm:pt modelId="{EAE77323-06D9-4E44-B955-D872568B0A6C}" type="pres">
      <dgm:prSet presAssocID="{A124BD94-38BE-FC4B-9CD8-213023D7D229}" presName="LevelTwoTextNode" presStyleLbl="node3" presStyleIdx="0" presStyleCnt="3">
        <dgm:presLayoutVars>
          <dgm:chPref val="3"/>
        </dgm:presLayoutVars>
      </dgm:prSet>
      <dgm:spPr>
        <a:prstGeom prst="roundRect">
          <a:avLst/>
        </a:prstGeom>
      </dgm:spPr>
    </dgm:pt>
    <dgm:pt modelId="{585BA310-3A1D-0E48-99D8-11F47C590B7F}" type="pres">
      <dgm:prSet presAssocID="{A124BD94-38BE-FC4B-9CD8-213023D7D229}" presName="level3hierChild" presStyleCnt="0"/>
      <dgm:spPr/>
    </dgm:pt>
    <dgm:pt modelId="{BA84A3C5-E8D0-7846-8BC7-BF6586A25575}" type="pres">
      <dgm:prSet presAssocID="{242FBD5E-C1B1-704E-A330-BAF317BD616B}" presName="conn2-1" presStyleLbl="parChTrans1D3" presStyleIdx="5" presStyleCnt="7"/>
      <dgm:spPr/>
    </dgm:pt>
    <dgm:pt modelId="{E6400DB4-F790-D44F-B770-2514C1346B95}" type="pres">
      <dgm:prSet presAssocID="{242FBD5E-C1B1-704E-A330-BAF317BD616B}" presName="connTx" presStyleLbl="parChTrans1D3" presStyleIdx="5" presStyleCnt="7"/>
      <dgm:spPr/>
    </dgm:pt>
    <dgm:pt modelId="{9AFC1C4F-94AD-704B-AB09-9F2D5AC4D0D6}" type="pres">
      <dgm:prSet presAssocID="{C4B9AE97-6882-ED49-BDC5-9458C0E5A36E}" presName="root2" presStyleCnt="0"/>
      <dgm:spPr/>
    </dgm:pt>
    <dgm:pt modelId="{29749157-C0D4-414A-8CE7-DCB40976E151}" type="pres">
      <dgm:prSet presAssocID="{C4B9AE97-6882-ED49-BDC5-9458C0E5A36E}" presName="LevelTwoTextNode" presStyleLbl="node3" presStyleIdx="1" presStyleCnt="3">
        <dgm:presLayoutVars>
          <dgm:chPref val="3"/>
        </dgm:presLayoutVars>
      </dgm:prSet>
      <dgm:spPr>
        <a:prstGeom prst="roundRect">
          <a:avLst/>
        </a:prstGeom>
      </dgm:spPr>
    </dgm:pt>
    <dgm:pt modelId="{68D536BD-4CDE-FE41-BCA1-3E2E2D519B6A}" type="pres">
      <dgm:prSet presAssocID="{C4B9AE97-6882-ED49-BDC5-9458C0E5A36E}" presName="level3hierChild" presStyleCnt="0"/>
      <dgm:spPr/>
    </dgm:pt>
    <dgm:pt modelId="{999A5B53-58B6-4B49-B499-C98D4FEBEF8F}" type="pres">
      <dgm:prSet presAssocID="{18EE64D8-6B16-40A2-853C-BB2263802070}" presName="conn2-1" presStyleLbl="parChTrans1D3" presStyleIdx="6" presStyleCnt="7"/>
      <dgm:spPr/>
    </dgm:pt>
    <dgm:pt modelId="{D14613E6-C3BF-44F0-8209-42F45C3D0656}" type="pres">
      <dgm:prSet presAssocID="{18EE64D8-6B16-40A2-853C-BB2263802070}" presName="connTx" presStyleLbl="parChTrans1D3" presStyleIdx="6" presStyleCnt="7"/>
      <dgm:spPr/>
    </dgm:pt>
    <dgm:pt modelId="{064F67C1-80BA-4D81-84E4-3EBBFAC05335}" type="pres">
      <dgm:prSet presAssocID="{885E6513-64D0-4908-850B-7AF4203D1D78}" presName="root2" presStyleCnt="0"/>
      <dgm:spPr/>
    </dgm:pt>
    <dgm:pt modelId="{DDFD878A-DE04-4506-92BF-6345CBD58ED6}" type="pres">
      <dgm:prSet presAssocID="{885E6513-64D0-4908-850B-7AF4203D1D78}" presName="LevelTwoTextNode" presStyleLbl="node3" presStyleIdx="2" presStyleCnt="3">
        <dgm:presLayoutVars>
          <dgm:chPref val="3"/>
        </dgm:presLayoutVars>
      </dgm:prSet>
      <dgm:spPr>
        <a:prstGeom prst="roundRect">
          <a:avLst/>
        </a:prstGeom>
      </dgm:spPr>
    </dgm:pt>
    <dgm:pt modelId="{6B736E7B-68FE-4078-B3B5-D81E103CDE17}" type="pres">
      <dgm:prSet presAssocID="{885E6513-64D0-4908-850B-7AF4203D1D78}" presName="level3hierChild" presStyleCnt="0"/>
      <dgm:spPr/>
    </dgm:pt>
  </dgm:ptLst>
  <dgm:cxnLst>
    <dgm:cxn modelId="{819DEE04-F121-4208-8FAD-85061A11EACF}" srcId="{290C392D-D949-4745-8680-3D8E0C77F91B}" destId="{A7565EE2-B58D-4918-81B6-2FCB9D9FB8C2}" srcOrd="1" destOrd="0" parTransId="{55D722AA-7ECE-45B4-92B3-DB53D6CB4D84}" sibTransId="{6E53A1AA-5B70-473D-8DD8-27DA06104A7E}"/>
    <dgm:cxn modelId="{D89C250D-3922-47D6-82E3-59C9B33D3DD8}" type="presOf" srcId="{885E6513-64D0-4908-850B-7AF4203D1D78}" destId="{DDFD878A-DE04-4506-92BF-6345CBD58ED6}" srcOrd="0" destOrd="0" presId="urn:microsoft.com/office/officeart/2008/layout/HorizontalMultiLevelHierarchy"/>
    <dgm:cxn modelId="{94E9EE0E-7338-754F-8F9A-024EABC608C8}" srcId="{99179112-48BD-224F-9015-D256DD2623F8}" destId="{C4B9AE97-6882-ED49-BDC5-9458C0E5A36E}" srcOrd="1" destOrd="0" parTransId="{242FBD5E-C1B1-704E-A330-BAF317BD616B}" sibTransId="{A5A6C0C3-4C83-D844-85C9-36E7F85A53F0}"/>
    <dgm:cxn modelId="{EA7FD515-DFEC-6749-8BA1-DD9BD9FAAF61}" srcId="{8B81514B-73DE-5E44-B81F-366D5495B0C0}" destId="{290C392D-D949-4745-8680-3D8E0C77F91B}" srcOrd="0" destOrd="0" parTransId="{8CDC9FB9-630E-7742-8DFB-2109D9AFAFBD}" sibTransId="{8AA06BBE-405C-4148-B41A-AC4DD8FA5BEB}"/>
    <dgm:cxn modelId="{3BE99119-98A6-CF4D-9AD3-B0FA07183120}" type="presOf" srcId="{B8185CE1-94CA-8646-84EB-0412435D1650}" destId="{FC92EDC8-5834-194B-9A8B-1C2240A26226}" srcOrd="0" destOrd="0" presId="urn:microsoft.com/office/officeart/2008/layout/HorizontalMultiLevelHierarchy"/>
    <dgm:cxn modelId="{8E19691E-097C-439A-B76C-355CF6BEAFED}" type="presOf" srcId="{55D722AA-7ECE-45B4-92B3-DB53D6CB4D84}" destId="{54246575-22A6-4628-8A90-E3DB8E095C4B}" srcOrd="0" destOrd="0" presId="urn:microsoft.com/office/officeart/2008/layout/HorizontalMultiLevelHierarchy"/>
    <dgm:cxn modelId="{A569051F-7E21-4448-A929-99A0D8C12A25}" type="presOf" srcId="{B8185CE1-94CA-8646-84EB-0412435D1650}" destId="{7023C9AB-73F3-A94C-BAAA-89131C1E51EB}" srcOrd="1" destOrd="0" presId="urn:microsoft.com/office/officeart/2008/layout/HorizontalMultiLevelHierarchy"/>
    <dgm:cxn modelId="{4A546526-9BD4-5443-BBD3-37A780D33062}" type="presOf" srcId="{FA90FF10-420B-9C41-BEF1-75526744EE3C}" destId="{46D2E95C-C10A-B64D-82CC-8655801CA550}" srcOrd="1" destOrd="0" presId="urn:microsoft.com/office/officeart/2008/layout/HorizontalMultiLevelHierarchy"/>
    <dgm:cxn modelId="{72C1BA2E-2719-B24D-8BA1-E211368FC3FA}" type="presOf" srcId="{560D59DC-A72D-9543-91A6-331E8C47EEDE}" destId="{16F73519-B462-0241-8B78-2E3B1983E7AC}" srcOrd="0" destOrd="0" presId="urn:microsoft.com/office/officeart/2008/layout/HorizontalMultiLevelHierarchy"/>
    <dgm:cxn modelId="{C23D3035-6194-D04E-9411-D23E7783BED4}" type="presOf" srcId="{8B81514B-73DE-5E44-B81F-366D5495B0C0}" destId="{E2176B48-EB60-8B48-8F2C-0D340775EC4C}" srcOrd="0" destOrd="0" presId="urn:microsoft.com/office/officeart/2008/layout/HorizontalMultiLevelHierarchy"/>
    <dgm:cxn modelId="{823F7C3B-6892-0047-88CB-22B4DAE8BA0F}" type="presOf" srcId="{A124BD94-38BE-FC4B-9CD8-213023D7D229}" destId="{EAE77323-06D9-4E44-B955-D872568B0A6C}" srcOrd="0" destOrd="0" presId="urn:microsoft.com/office/officeart/2008/layout/HorizontalMultiLevelHierarchy"/>
    <dgm:cxn modelId="{CA9ADD50-4541-6B47-8819-1BB2011DF173}" type="presOf" srcId="{B9FD576C-5C62-1A4D-ABE6-ADD5DA059773}" destId="{398F0638-B8DD-9F41-AA3D-7C7366D79120}" srcOrd="0" destOrd="0" presId="urn:microsoft.com/office/officeart/2008/layout/HorizontalMultiLevelHierarchy"/>
    <dgm:cxn modelId="{B681F553-E93B-9C47-AD4B-FF30C6D5259A}" srcId="{99179112-48BD-224F-9015-D256DD2623F8}" destId="{A124BD94-38BE-FC4B-9CD8-213023D7D229}" srcOrd="0" destOrd="0" parTransId="{163A0F9C-4BBB-A549-8C87-4E25BDFC5EF3}" sibTransId="{99C84DDA-B3D3-D14A-9E35-50178E95DCCD}"/>
    <dgm:cxn modelId="{CE859259-576D-624E-BBEB-7577AF17C535}" srcId="{290C392D-D949-4745-8680-3D8E0C77F91B}" destId="{35CD9A28-B562-0948-9174-591193C78E59}" srcOrd="0" destOrd="0" parTransId="{B8185CE1-94CA-8646-84EB-0412435D1650}" sibTransId="{B9DBF4FE-2EBE-0140-B737-BFC3577A5CDC}"/>
    <dgm:cxn modelId="{CDB2DC59-3EF2-E14E-827A-490D79041B40}" type="presOf" srcId="{242FBD5E-C1B1-704E-A330-BAF317BD616B}" destId="{E6400DB4-F790-D44F-B770-2514C1346B95}" srcOrd="1" destOrd="0" presId="urn:microsoft.com/office/officeart/2008/layout/HorizontalMultiLevelHierarchy"/>
    <dgm:cxn modelId="{370E855D-6FE8-AC42-96DC-63B9836A9C7D}" type="presOf" srcId="{7DA6626E-6F83-E743-9A6C-BF0FEC9BEBFA}" destId="{CA4CFDEC-A340-8B47-A0A7-58E7DB1FF1EA}" srcOrd="0" destOrd="0" presId="urn:microsoft.com/office/officeart/2008/layout/HorizontalMultiLevelHierarchy"/>
    <dgm:cxn modelId="{0A1DDF65-419A-4E42-AB2C-4556360F1E21}" srcId="{99179112-48BD-224F-9015-D256DD2623F8}" destId="{885E6513-64D0-4908-850B-7AF4203D1D78}" srcOrd="2" destOrd="0" parTransId="{18EE64D8-6B16-40A2-853C-BB2263802070}" sibTransId="{CF74A4C5-BDF6-4BE5-A428-A0D5DB482CBC}"/>
    <dgm:cxn modelId="{6111F367-82FD-4D99-89B9-85C607522BDA}" type="presOf" srcId="{A7565EE2-B58D-4918-81B6-2FCB9D9FB8C2}" destId="{3508C5F2-AE4C-4B78-B148-FDA2E3733AA3}" srcOrd="0" destOrd="0" presId="urn:microsoft.com/office/officeart/2008/layout/HorizontalMultiLevelHierarchy"/>
    <dgm:cxn modelId="{E61A5170-5DD1-4845-8FEC-28A208C2C663}" type="presOf" srcId="{242FBD5E-C1B1-704E-A330-BAF317BD616B}" destId="{BA84A3C5-E8D0-7846-8BC7-BF6586A25575}" srcOrd="0" destOrd="0" presId="urn:microsoft.com/office/officeart/2008/layout/HorizontalMultiLevelHierarchy"/>
    <dgm:cxn modelId="{15BB6972-A897-D340-BC8E-528AAAFDA737}" type="presOf" srcId="{B9FD576C-5C62-1A4D-ABE6-ADD5DA059773}" destId="{35E839E8-D2F3-224C-9F4E-4DE0D5BED118}" srcOrd="1" destOrd="0" presId="urn:microsoft.com/office/officeart/2008/layout/HorizontalMultiLevelHierarchy"/>
    <dgm:cxn modelId="{7F3D2A81-2760-4AB2-9522-F0F77D724D4C}" type="presOf" srcId="{18EE64D8-6B16-40A2-853C-BB2263802070}" destId="{D14613E6-C3BF-44F0-8209-42F45C3D0656}" srcOrd="1" destOrd="0" presId="urn:microsoft.com/office/officeart/2008/layout/HorizontalMultiLevelHierarchy"/>
    <dgm:cxn modelId="{35A1368A-7A25-CC4C-B591-DE7BD59AEF45}" type="presOf" srcId="{8CDC9FB9-630E-7742-8DFB-2109D9AFAFBD}" destId="{48B610DE-4C8C-1E42-8ED0-8FD3C3972180}" srcOrd="0" destOrd="0" presId="urn:microsoft.com/office/officeart/2008/layout/HorizontalMultiLevelHierarchy"/>
    <dgm:cxn modelId="{B7867F93-33B6-B74D-BD05-280E92A7B289}" srcId="{290C392D-D949-4745-8680-3D8E0C77F91B}" destId="{560D59DC-A72D-9543-91A6-331E8C47EEDE}" srcOrd="3" destOrd="0" parTransId="{B9FD576C-5C62-1A4D-ABE6-ADD5DA059773}" sibTransId="{93F6A08D-3609-0341-8837-83FC08543359}"/>
    <dgm:cxn modelId="{A2FD7396-D8D5-6144-AE01-10BC5F400FB1}" type="presOf" srcId="{7DA6626E-6F83-E743-9A6C-BF0FEC9BEBFA}" destId="{F0A1D38B-0F07-1645-BDB4-FBACD7001873}" srcOrd="1" destOrd="0" presId="urn:microsoft.com/office/officeart/2008/layout/HorizontalMultiLevelHierarchy"/>
    <dgm:cxn modelId="{F8C0E699-9399-9643-B621-3CB3538A9239}" type="presOf" srcId="{99179112-48BD-224F-9015-D256DD2623F8}" destId="{D1B15D49-B232-2741-873F-59928436791C}" srcOrd="0" destOrd="0" presId="urn:microsoft.com/office/officeart/2008/layout/HorizontalMultiLevelHierarchy"/>
    <dgm:cxn modelId="{AE424F9A-0FB9-074F-99F2-C8AA968E8AD3}" type="presOf" srcId="{8CDC9FB9-630E-7742-8DFB-2109D9AFAFBD}" destId="{5E607BB0-86E1-6442-A407-10EB0C8DE343}" srcOrd="1" destOrd="0" presId="urn:microsoft.com/office/officeart/2008/layout/HorizontalMultiLevelHierarchy"/>
    <dgm:cxn modelId="{A53B4F9C-21D3-484E-8173-54C4747E984E}" type="presOf" srcId="{ABE7E684-AC99-7046-BB2C-79C53A1FF9F5}" destId="{1CD3340A-450A-9A4D-8712-85261D76D461}" srcOrd="0" destOrd="0" presId="urn:microsoft.com/office/officeart/2008/layout/HorizontalMultiLevelHierarchy"/>
    <dgm:cxn modelId="{CBCF4BAB-8708-48B3-A8BB-DDD1CB72EE32}" type="presOf" srcId="{55D722AA-7ECE-45B4-92B3-DB53D6CB4D84}" destId="{9E011A58-60A0-4B1B-B5AF-46EC1241FFAA}" srcOrd="1" destOrd="0" presId="urn:microsoft.com/office/officeart/2008/layout/HorizontalMultiLevelHierarchy"/>
    <dgm:cxn modelId="{164A6EB7-6E37-8443-9DB3-0767E3F1C877}" type="presOf" srcId="{35CD9A28-B562-0948-9174-591193C78E59}" destId="{74050061-C242-CE40-B52B-042C0AF93AD6}" srcOrd="0" destOrd="0" presId="urn:microsoft.com/office/officeart/2008/layout/HorizontalMultiLevelHierarchy"/>
    <dgm:cxn modelId="{023424BB-3178-4C34-A198-54A67E4E3079}" type="presOf" srcId="{18EE64D8-6B16-40A2-853C-BB2263802070}" destId="{999A5B53-58B6-4B49-B499-C98D4FEBEF8F}" srcOrd="0" destOrd="0" presId="urn:microsoft.com/office/officeart/2008/layout/HorizontalMultiLevelHierarchy"/>
    <dgm:cxn modelId="{F44EDCC5-D1B4-2044-9735-AFB752C198D9}" type="presOf" srcId="{163A0F9C-4BBB-A549-8C87-4E25BDFC5EF3}" destId="{671A4326-9CF3-CF43-B95A-581D63153F7B}" srcOrd="0" destOrd="0" presId="urn:microsoft.com/office/officeart/2008/layout/HorizontalMultiLevelHierarchy"/>
    <dgm:cxn modelId="{393A74C7-9B51-9B49-B25A-EF067F7DD633}" type="presOf" srcId="{C4B9AE97-6882-ED49-BDC5-9458C0E5A36E}" destId="{29749157-C0D4-414A-8CE7-DCB40976E151}" srcOrd="0" destOrd="0" presId="urn:microsoft.com/office/officeart/2008/layout/HorizontalMultiLevelHierarchy"/>
    <dgm:cxn modelId="{9BFEC4C9-16F5-1241-B761-15396F00AFD1}" srcId="{290C392D-D949-4745-8680-3D8E0C77F91B}" destId="{70E8512E-854F-644A-BBA6-2691D22118D1}" srcOrd="2" destOrd="0" parTransId="{7DA6626E-6F83-E743-9A6C-BF0FEC9BEBFA}" sibTransId="{5807A953-DD57-794C-8D4C-E11EE738FFFD}"/>
    <dgm:cxn modelId="{D74EEACA-2E98-FC47-BD85-8E4E3C11065A}" type="presOf" srcId="{70E8512E-854F-644A-BBA6-2691D22118D1}" destId="{E2E8D560-4764-F543-9170-39686AF38227}" srcOrd="0" destOrd="0" presId="urn:microsoft.com/office/officeart/2008/layout/HorizontalMultiLevelHierarchy"/>
    <dgm:cxn modelId="{475BE8D2-4855-D143-892D-1149FF22EA78}" srcId="{ABE7E684-AC99-7046-BB2C-79C53A1FF9F5}" destId="{8B81514B-73DE-5E44-B81F-366D5495B0C0}" srcOrd="0" destOrd="0" parTransId="{EEF4178F-BC52-D440-9E74-A4C0951B99F1}" sibTransId="{4385AC31-0E09-7444-93BD-B1950DC949FF}"/>
    <dgm:cxn modelId="{BBA9B1D8-090D-3648-947B-25B22197863B}" type="presOf" srcId="{290C392D-D949-4745-8680-3D8E0C77F91B}" destId="{DC250585-A08F-8E45-A016-450EE4E6FE0B}" srcOrd="0" destOrd="0" presId="urn:microsoft.com/office/officeart/2008/layout/HorizontalMultiLevelHierarchy"/>
    <dgm:cxn modelId="{0325FDDE-1D4C-174A-85B7-9C779C9C7DD4}" srcId="{8B81514B-73DE-5E44-B81F-366D5495B0C0}" destId="{99179112-48BD-224F-9015-D256DD2623F8}" srcOrd="1" destOrd="0" parTransId="{FA90FF10-420B-9C41-BEF1-75526744EE3C}" sibTransId="{75778CE1-A87A-054C-A9EF-D92E564053E1}"/>
    <dgm:cxn modelId="{9F0314E3-80A4-5A40-9C48-1985FD8E9AF8}" type="presOf" srcId="{FA90FF10-420B-9C41-BEF1-75526744EE3C}" destId="{559C54D0-6412-6143-948F-CB3C134DC2F1}" srcOrd="0" destOrd="0" presId="urn:microsoft.com/office/officeart/2008/layout/HorizontalMultiLevelHierarchy"/>
    <dgm:cxn modelId="{B40519F9-2202-ED4B-9223-070CAB78FBF0}" type="presOf" srcId="{163A0F9C-4BBB-A549-8C87-4E25BDFC5EF3}" destId="{A130F512-4C86-AF44-A19D-CCDF6EF43D80}" srcOrd="1" destOrd="0" presId="urn:microsoft.com/office/officeart/2008/layout/HorizontalMultiLevelHierarchy"/>
    <dgm:cxn modelId="{526ACC5B-7894-1340-8995-FCCA48614162}" type="presParOf" srcId="{1CD3340A-450A-9A4D-8712-85261D76D461}" destId="{66234F36-D403-B242-8A11-C90BC3190AA1}" srcOrd="0" destOrd="0" presId="urn:microsoft.com/office/officeart/2008/layout/HorizontalMultiLevelHierarchy"/>
    <dgm:cxn modelId="{D39B9157-3FE5-A446-AD2C-4F355F8BC24E}" type="presParOf" srcId="{66234F36-D403-B242-8A11-C90BC3190AA1}" destId="{E2176B48-EB60-8B48-8F2C-0D340775EC4C}" srcOrd="0" destOrd="0" presId="urn:microsoft.com/office/officeart/2008/layout/HorizontalMultiLevelHierarchy"/>
    <dgm:cxn modelId="{394E717D-D48C-8D4E-BFDB-687A9E7D67F5}" type="presParOf" srcId="{66234F36-D403-B242-8A11-C90BC3190AA1}" destId="{E0D7C5AD-49F5-9445-87A7-EB740E6E518B}" srcOrd="1" destOrd="0" presId="urn:microsoft.com/office/officeart/2008/layout/HorizontalMultiLevelHierarchy"/>
    <dgm:cxn modelId="{07142F88-8327-B546-9D90-9AC999D5E636}" type="presParOf" srcId="{E0D7C5AD-49F5-9445-87A7-EB740E6E518B}" destId="{48B610DE-4C8C-1E42-8ED0-8FD3C3972180}" srcOrd="0" destOrd="0" presId="urn:microsoft.com/office/officeart/2008/layout/HorizontalMultiLevelHierarchy"/>
    <dgm:cxn modelId="{DE3BBCA0-F1E3-284F-ABD3-ED86507E2C17}" type="presParOf" srcId="{48B610DE-4C8C-1E42-8ED0-8FD3C3972180}" destId="{5E607BB0-86E1-6442-A407-10EB0C8DE343}" srcOrd="0" destOrd="0" presId="urn:microsoft.com/office/officeart/2008/layout/HorizontalMultiLevelHierarchy"/>
    <dgm:cxn modelId="{E80A844F-5EFE-D74B-A32F-65A5A095C107}" type="presParOf" srcId="{E0D7C5AD-49F5-9445-87A7-EB740E6E518B}" destId="{D1DAEBDE-5288-AB4A-B20D-79CB5AFBEA39}" srcOrd="1" destOrd="0" presId="urn:microsoft.com/office/officeart/2008/layout/HorizontalMultiLevelHierarchy"/>
    <dgm:cxn modelId="{73D0F45C-ABE1-3744-A24A-F881DB8D8931}" type="presParOf" srcId="{D1DAEBDE-5288-AB4A-B20D-79CB5AFBEA39}" destId="{DC250585-A08F-8E45-A016-450EE4E6FE0B}" srcOrd="0" destOrd="0" presId="urn:microsoft.com/office/officeart/2008/layout/HorizontalMultiLevelHierarchy"/>
    <dgm:cxn modelId="{BF0E71DF-4EDA-E442-888D-3F10FA6EC7C6}" type="presParOf" srcId="{D1DAEBDE-5288-AB4A-B20D-79CB5AFBEA39}" destId="{87BFB0BD-B3AC-D240-B54D-FB4992A8BF22}" srcOrd="1" destOrd="0" presId="urn:microsoft.com/office/officeart/2008/layout/HorizontalMultiLevelHierarchy"/>
    <dgm:cxn modelId="{C8F1BD97-034C-0E41-A592-60C7B2C97BCC}" type="presParOf" srcId="{87BFB0BD-B3AC-D240-B54D-FB4992A8BF22}" destId="{FC92EDC8-5834-194B-9A8B-1C2240A26226}" srcOrd="0" destOrd="0" presId="urn:microsoft.com/office/officeart/2008/layout/HorizontalMultiLevelHierarchy"/>
    <dgm:cxn modelId="{79E2FB5A-AFAF-DC4C-838D-C2C13BA14191}" type="presParOf" srcId="{FC92EDC8-5834-194B-9A8B-1C2240A26226}" destId="{7023C9AB-73F3-A94C-BAAA-89131C1E51EB}" srcOrd="0" destOrd="0" presId="urn:microsoft.com/office/officeart/2008/layout/HorizontalMultiLevelHierarchy"/>
    <dgm:cxn modelId="{38F6A79C-A261-1248-85C5-7552B2B5EC8D}" type="presParOf" srcId="{87BFB0BD-B3AC-D240-B54D-FB4992A8BF22}" destId="{767009DC-3C1E-A14E-A265-83CE8DA1E9B8}" srcOrd="1" destOrd="0" presId="urn:microsoft.com/office/officeart/2008/layout/HorizontalMultiLevelHierarchy"/>
    <dgm:cxn modelId="{5BF8A60C-0FF5-B64B-8FF9-530D378F9BFC}" type="presParOf" srcId="{767009DC-3C1E-A14E-A265-83CE8DA1E9B8}" destId="{74050061-C242-CE40-B52B-042C0AF93AD6}" srcOrd="0" destOrd="0" presId="urn:microsoft.com/office/officeart/2008/layout/HorizontalMultiLevelHierarchy"/>
    <dgm:cxn modelId="{B30C8918-3F0E-DE45-ADF5-5A97C2B94DB2}" type="presParOf" srcId="{767009DC-3C1E-A14E-A265-83CE8DA1E9B8}" destId="{FE4C0AEF-7695-8D4B-9B06-65B22578BE8E}" srcOrd="1" destOrd="0" presId="urn:microsoft.com/office/officeart/2008/layout/HorizontalMultiLevelHierarchy"/>
    <dgm:cxn modelId="{7A4BE7B0-5DB5-404F-B5A5-EBBA94ECAF56}" type="presParOf" srcId="{87BFB0BD-B3AC-D240-B54D-FB4992A8BF22}" destId="{54246575-22A6-4628-8A90-E3DB8E095C4B}" srcOrd="2" destOrd="0" presId="urn:microsoft.com/office/officeart/2008/layout/HorizontalMultiLevelHierarchy"/>
    <dgm:cxn modelId="{355C9352-D592-4B23-98EE-4EFBED623652}" type="presParOf" srcId="{54246575-22A6-4628-8A90-E3DB8E095C4B}" destId="{9E011A58-60A0-4B1B-B5AF-46EC1241FFAA}" srcOrd="0" destOrd="0" presId="urn:microsoft.com/office/officeart/2008/layout/HorizontalMultiLevelHierarchy"/>
    <dgm:cxn modelId="{37DEE8DF-396A-47C3-B2CB-F629BFBAC2F0}" type="presParOf" srcId="{87BFB0BD-B3AC-D240-B54D-FB4992A8BF22}" destId="{6398E542-12BC-4E3F-9D42-00F4A37135EB}" srcOrd="3" destOrd="0" presId="urn:microsoft.com/office/officeart/2008/layout/HorizontalMultiLevelHierarchy"/>
    <dgm:cxn modelId="{60131D7C-0C62-486F-A906-0F7531EF46E3}" type="presParOf" srcId="{6398E542-12BC-4E3F-9D42-00F4A37135EB}" destId="{3508C5F2-AE4C-4B78-B148-FDA2E3733AA3}" srcOrd="0" destOrd="0" presId="urn:microsoft.com/office/officeart/2008/layout/HorizontalMultiLevelHierarchy"/>
    <dgm:cxn modelId="{7DEBA56A-BA00-420C-BA4E-9547E35350FF}" type="presParOf" srcId="{6398E542-12BC-4E3F-9D42-00F4A37135EB}" destId="{9741B3BD-C89A-4F02-90A3-2DB8E5BB9253}" srcOrd="1" destOrd="0" presId="urn:microsoft.com/office/officeart/2008/layout/HorizontalMultiLevelHierarchy"/>
    <dgm:cxn modelId="{9BE2FCF4-F67F-0A4D-904E-4FEA36E81AC9}" type="presParOf" srcId="{87BFB0BD-B3AC-D240-B54D-FB4992A8BF22}" destId="{CA4CFDEC-A340-8B47-A0A7-58E7DB1FF1EA}" srcOrd="4" destOrd="0" presId="urn:microsoft.com/office/officeart/2008/layout/HorizontalMultiLevelHierarchy"/>
    <dgm:cxn modelId="{CF283657-465C-9044-A27F-5D5887AD6533}" type="presParOf" srcId="{CA4CFDEC-A340-8B47-A0A7-58E7DB1FF1EA}" destId="{F0A1D38B-0F07-1645-BDB4-FBACD7001873}" srcOrd="0" destOrd="0" presId="urn:microsoft.com/office/officeart/2008/layout/HorizontalMultiLevelHierarchy"/>
    <dgm:cxn modelId="{E66C0468-5EAB-C64C-90AF-50C5416FC72A}" type="presParOf" srcId="{87BFB0BD-B3AC-D240-B54D-FB4992A8BF22}" destId="{86C27831-433E-3C46-A8E7-ECE283120809}" srcOrd="5" destOrd="0" presId="urn:microsoft.com/office/officeart/2008/layout/HorizontalMultiLevelHierarchy"/>
    <dgm:cxn modelId="{99848ED3-E790-BF49-9AE3-DF0F9D665A70}" type="presParOf" srcId="{86C27831-433E-3C46-A8E7-ECE283120809}" destId="{E2E8D560-4764-F543-9170-39686AF38227}" srcOrd="0" destOrd="0" presId="urn:microsoft.com/office/officeart/2008/layout/HorizontalMultiLevelHierarchy"/>
    <dgm:cxn modelId="{A4BA618A-8035-4C48-A02E-59E0A6373B33}" type="presParOf" srcId="{86C27831-433E-3C46-A8E7-ECE283120809}" destId="{414B0777-882B-1847-A31B-9B86BF629B19}" srcOrd="1" destOrd="0" presId="urn:microsoft.com/office/officeart/2008/layout/HorizontalMultiLevelHierarchy"/>
    <dgm:cxn modelId="{57C8175B-E475-6146-AA47-642AB202D66D}" type="presParOf" srcId="{87BFB0BD-B3AC-D240-B54D-FB4992A8BF22}" destId="{398F0638-B8DD-9F41-AA3D-7C7366D79120}" srcOrd="6" destOrd="0" presId="urn:microsoft.com/office/officeart/2008/layout/HorizontalMultiLevelHierarchy"/>
    <dgm:cxn modelId="{7D37B1DD-7CA8-D94A-BA95-517DD0136AC8}" type="presParOf" srcId="{398F0638-B8DD-9F41-AA3D-7C7366D79120}" destId="{35E839E8-D2F3-224C-9F4E-4DE0D5BED118}" srcOrd="0" destOrd="0" presId="urn:microsoft.com/office/officeart/2008/layout/HorizontalMultiLevelHierarchy"/>
    <dgm:cxn modelId="{679795C2-3E5E-F741-85AD-0E5F2F618E2B}" type="presParOf" srcId="{87BFB0BD-B3AC-D240-B54D-FB4992A8BF22}" destId="{BD7B5292-F19C-9640-BE5B-A654E2B995B0}" srcOrd="7" destOrd="0" presId="urn:microsoft.com/office/officeart/2008/layout/HorizontalMultiLevelHierarchy"/>
    <dgm:cxn modelId="{88967416-8C08-6249-BED7-EA0F069C50B1}" type="presParOf" srcId="{BD7B5292-F19C-9640-BE5B-A654E2B995B0}" destId="{16F73519-B462-0241-8B78-2E3B1983E7AC}" srcOrd="0" destOrd="0" presId="urn:microsoft.com/office/officeart/2008/layout/HorizontalMultiLevelHierarchy"/>
    <dgm:cxn modelId="{17CA299D-C3B7-9948-8211-29E1E09BA64D}" type="presParOf" srcId="{BD7B5292-F19C-9640-BE5B-A654E2B995B0}" destId="{07BFFD41-4E4A-AF44-BFCD-E6075FF3E640}" srcOrd="1" destOrd="0" presId="urn:microsoft.com/office/officeart/2008/layout/HorizontalMultiLevelHierarchy"/>
    <dgm:cxn modelId="{47A1544A-04A7-874E-989A-E3F5A108A6DA}" type="presParOf" srcId="{E0D7C5AD-49F5-9445-87A7-EB740E6E518B}" destId="{559C54D0-6412-6143-948F-CB3C134DC2F1}" srcOrd="2" destOrd="0" presId="urn:microsoft.com/office/officeart/2008/layout/HorizontalMultiLevelHierarchy"/>
    <dgm:cxn modelId="{D8BCC5D0-21B1-704B-9E06-F239A1DBBCDB}" type="presParOf" srcId="{559C54D0-6412-6143-948F-CB3C134DC2F1}" destId="{46D2E95C-C10A-B64D-82CC-8655801CA550}" srcOrd="0" destOrd="0" presId="urn:microsoft.com/office/officeart/2008/layout/HorizontalMultiLevelHierarchy"/>
    <dgm:cxn modelId="{D6021459-F0A6-AE47-9AEF-6C490EC83881}" type="presParOf" srcId="{E0D7C5AD-49F5-9445-87A7-EB740E6E518B}" destId="{B1F0EAA1-3B71-FB49-8404-4255B4D5CA08}" srcOrd="3" destOrd="0" presId="urn:microsoft.com/office/officeart/2008/layout/HorizontalMultiLevelHierarchy"/>
    <dgm:cxn modelId="{D2DE4445-8ACB-7447-9DAB-FEE1E020B1E5}" type="presParOf" srcId="{B1F0EAA1-3B71-FB49-8404-4255B4D5CA08}" destId="{D1B15D49-B232-2741-873F-59928436791C}" srcOrd="0" destOrd="0" presId="urn:microsoft.com/office/officeart/2008/layout/HorizontalMultiLevelHierarchy"/>
    <dgm:cxn modelId="{F0E6A77E-E266-DE47-9104-9821D7948028}" type="presParOf" srcId="{B1F0EAA1-3B71-FB49-8404-4255B4D5CA08}" destId="{BE0BBF74-FD11-8D4D-8EEC-11D68DE9CCEC}" srcOrd="1" destOrd="0" presId="urn:microsoft.com/office/officeart/2008/layout/HorizontalMultiLevelHierarchy"/>
    <dgm:cxn modelId="{CB1A64C4-BC00-664D-90DD-421A7ADB54AB}" type="presParOf" srcId="{BE0BBF74-FD11-8D4D-8EEC-11D68DE9CCEC}" destId="{671A4326-9CF3-CF43-B95A-581D63153F7B}" srcOrd="0" destOrd="0" presId="urn:microsoft.com/office/officeart/2008/layout/HorizontalMultiLevelHierarchy"/>
    <dgm:cxn modelId="{F946B573-169C-D94C-BEE5-EF6E41F9382B}" type="presParOf" srcId="{671A4326-9CF3-CF43-B95A-581D63153F7B}" destId="{A130F512-4C86-AF44-A19D-CCDF6EF43D80}" srcOrd="0" destOrd="0" presId="urn:microsoft.com/office/officeart/2008/layout/HorizontalMultiLevelHierarchy"/>
    <dgm:cxn modelId="{3649EFD2-A174-9849-859C-FEE326B13299}" type="presParOf" srcId="{BE0BBF74-FD11-8D4D-8EEC-11D68DE9CCEC}" destId="{65234885-1285-374F-A541-A1716B6C5CA6}" srcOrd="1" destOrd="0" presId="urn:microsoft.com/office/officeart/2008/layout/HorizontalMultiLevelHierarchy"/>
    <dgm:cxn modelId="{16FD61F2-B687-114D-8BB1-094DB86DBB5A}" type="presParOf" srcId="{65234885-1285-374F-A541-A1716B6C5CA6}" destId="{EAE77323-06D9-4E44-B955-D872568B0A6C}" srcOrd="0" destOrd="0" presId="urn:microsoft.com/office/officeart/2008/layout/HorizontalMultiLevelHierarchy"/>
    <dgm:cxn modelId="{2A1382AE-DB5E-AC47-B529-C55AAD500761}" type="presParOf" srcId="{65234885-1285-374F-A541-A1716B6C5CA6}" destId="{585BA310-3A1D-0E48-99D8-11F47C590B7F}" srcOrd="1" destOrd="0" presId="urn:microsoft.com/office/officeart/2008/layout/HorizontalMultiLevelHierarchy"/>
    <dgm:cxn modelId="{397210CF-55E0-2848-873F-ECD1785C2C72}" type="presParOf" srcId="{BE0BBF74-FD11-8D4D-8EEC-11D68DE9CCEC}" destId="{BA84A3C5-E8D0-7846-8BC7-BF6586A25575}" srcOrd="2" destOrd="0" presId="urn:microsoft.com/office/officeart/2008/layout/HorizontalMultiLevelHierarchy"/>
    <dgm:cxn modelId="{5ADE0979-6C8C-2341-BE0A-8BC67BA91043}" type="presParOf" srcId="{BA84A3C5-E8D0-7846-8BC7-BF6586A25575}" destId="{E6400DB4-F790-D44F-B770-2514C1346B95}" srcOrd="0" destOrd="0" presId="urn:microsoft.com/office/officeart/2008/layout/HorizontalMultiLevelHierarchy"/>
    <dgm:cxn modelId="{B64D4D37-C873-2146-922D-238232D1952E}" type="presParOf" srcId="{BE0BBF74-FD11-8D4D-8EEC-11D68DE9CCEC}" destId="{9AFC1C4F-94AD-704B-AB09-9F2D5AC4D0D6}" srcOrd="3" destOrd="0" presId="urn:microsoft.com/office/officeart/2008/layout/HorizontalMultiLevelHierarchy"/>
    <dgm:cxn modelId="{D734DC82-AD9E-7E4E-B450-81705862BDE4}" type="presParOf" srcId="{9AFC1C4F-94AD-704B-AB09-9F2D5AC4D0D6}" destId="{29749157-C0D4-414A-8CE7-DCB40976E151}" srcOrd="0" destOrd="0" presId="urn:microsoft.com/office/officeart/2008/layout/HorizontalMultiLevelHierarchy"/>
    <dgm:cxn modelId="{38FD57F2-C484-6149-92B3-B26B985A5955}" type="presParOf" srcId="{9AFC1C4F-94AD-704B-AB09-9F2D5AC4D0D6}" destId="{68D536BD-4CDE-FE41-BCA1-3E2E2D519B6A}" srcOrd="1" destOrd="0" presId="urn:microsoft.com/office/officeart/2008/layout/HorizontalMultiLevelHierarchy"/>
    <dgm:cxn modelId="{A536FCCF-D636-4095-8ED1-99C20DCA2D28}" type="presParOf" srcId="{BE0BBF74-FD11-8D4D-8EEC-11D68DE9CCEC}" destId="{999A5B53-58B6-4B49-B499-C98D4FEBEF8F}" srcOrd="4" destOrd="0" presId="urn:microsoft.com/office/officeart/2008/layout/HorizontalMultiLevelHierarchy"/>
    <dgm:cxn modelId="{3484022E-CFF8-45AE-A01B-BE0C2B738AC9}" type="presParOf" srcId="{999A5B53-58B6-4B49-B499-C98D4FEBEF8F}" destId="{D14613E6-C3BF-44F0-8209-42F45C3D0656}" srcOrd="0" destOrd="0" presId="urn:microsoft.com/office/officeart/2008/layout/HorizontalMultiLevelHierarchy"/>
    <dgm:cxn modelId="{061C2B3D-3DDA-4F63-9560-CE573F61DCA2}" type="presParOf" srcId="{BE0BBF74-FD11-8D4D-8EEC-11D68DE9CCEC}" destId="{064F67C1-80BA-4D81-84E4-3EBBFAC05335}" srcOrd="5" destOrd="0" presId="urn:microsoft.com/office/officeart/2008/layout/HorizontalMultiLevelHierarchy"/>
    <dgm:cxn modelId="{4928BBF6-B9A8-4618-BEE5-B2C997292F0F}" type="presParOf" srcId="{064F67C1-80BA-4D81-84E4-3EBBFAC05335}" destId="{DDFD878A-DE04-4506-92BF-6345CBD58ED6}" srcOrd="0" destOrd="0" presId="urn:microsoft.com/office/officeart/2008/layout/HorizontalMultiLevelHierarchy"/>
    <dgm:cxn modelId="{69D75BD3-0652-4038-BCB5-9D84F1C13072}" type="presParOf" srcId="{064F67C1-80BA-4D81-84E4-3EBBFAC05335}" destId="{6B736E7B-68FE-4078-B3B5-D81E103CDE17}" srcOrd="1" destOrd="0" presId="urn:microsoft.com/office/officeart/2008/layout/HorizontalMultiLevelHierarchy"/>
  </dgm:cxnLst>
  <dgm:bg>
    <a:effectLst/>
  </dgm:bg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BE7E684-AC99-7046-BB2C-79C53A1FF9F5}" type="doc">
      <dgm:prSet loTypeId="urn:microsoft.com/office/officeart/2008/layout/HorizontalMultiLevelHierarchy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B81514B-73DE-5E44-B81F-366D5495B0C0}">
      <dgm:prSet phldrT="[Text]" custT="1"/>
      <dgm:spPr>
        <a:solidFill>
          <a:srgbClr val="439863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600">
              <a:solidFill>
                <a:schemeClr val="bg1"/>
              </a:solidFill>
              <a:latin typeface="TT Interphases Pro Trl Rg" panose="020B0103050000020004" pitchFamily="34" charset="0"/>
            </a:rPr>
            <a:t>Utility</a:t>
          </a:r>
        </a:p>
      </dgm:t>
    </dgm:pt>
    <dgm:pt modelId="{EEF4178F-BC52-D440-9E74-A4C0951B99F1}" type="parTrans" cxnId="{475BE8D2-4855-D143-892D-1149FF22EA78}">
      <dgm:prSet/>
      <dgm:spPr/>
      <dgm:t>
        <a:bodyPr/>
        <a:lstStyle/>
        <a:p>
          <a:endParaRPr lang="en-US"/>
        </a:p>
      </dgm:t>
    </dgm:pt>
    <dgm:pt modelId="{4385AC31-0E09-7444-93BD-B1950DC949FF}" type="sibTrans" cxnId="{475BE8D2-4855-D143-892D-1149FF22EA78}">
      <dgm:prSet/>
      <dgm:spPr/>
      <dgm:t>
        <a:bodyPr/>
        <a:lstStyle/>
        <a:p>
          <a:endParaRPr lang="en-US"/>
        </a:p>
      </dgm:t>
    </dgm:pt>
    <dgm:pt modelId="{99179112-48BD-224F-9015-D256DD2623F8}" type="asst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>
              <a:solidFill>
                <a:schemeClr val="bg1"/>
              </a:solidFill>
              <a:latin typeface="TT Interphases Pro Trl Rg" panose="020B0103050000020004" pitchFamily="34" charset="0"/>
            </a:rPr>
            <a:t>Interpretability</a:t>
          </a:r>
        </a:p>
      </dgm:t>
    </dgm:pt>
    <dgm:pt modelId="{FA90FF10-420B-9C41-BEF1-75526744EE3C}" type="parTrans" cxnId="{0325FDDE-1D4C-174A-85B7-9C779C9C7DD4}">
      <dgm:prSet/>
      <dgm:spPr>
        <a:solidFill>
          <a:srgbClr val="7D7D7D"/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endParaRPr lang="en-US">
            <a:latin typeface="TT Interphases Pro Trl Rg" panose="020B0103050000020004" pitchFamily="34" charset="0"/>
          </a:endParaRPr>
        </a:p>
      </dgm:t>
    </dgm:pt>
    <dgm:pt modelId="{75778CE1-A87A-054C-A9EF-D92E564053E1}" type="sibTrans" cxnId="{0325FDDE-1D4C-174A-85B7-9C779C9C7DD4}">
      <dgm:prSet/>
      <dgm:spPr/>
      <dgm:t>
        <a:bodyPr/>
        <a:lstStyle/>
        <a:p>
          <a:endParaRPr lang="en-US"/>
        </a:p>
      </dgm:t>
    </dgm:pt>
    <dgm:pt modelId="{A124BD94-38BE-FC4B-9CD8-213023D7D229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>
              <a:latin typeface="TT Interphases Pro Trl Rg" panose="020B0103050000020004" pitchFamily="34" charset="0"/>
            </a:rPr>
            <a:t>Conciseness</a:t>
          </a:r>
        </a:p>
      </dgm:t>
    </dgm:pt>
    <dgm:pt modelId="{163A0F9C-4BBB-A549-8C87-4E25BDFC5EF3}" type="parTrans" cxnId="{B681F553-E93B-9C47-AD4B-FF30C6D5259A}">
      <dgm:prSet/>
      <dgm:spPr>
        <a:solidFill>
          <a:srgbClr val="7D7D7D"/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endParaRPr lang="en-US">
            <a:latin typeface="TT Interphases Pro Trl Rg" panose="020B0103050000020004" pitchFamily="34" charset="0"/>
          </a:endParaRPr>
        </a:p>
      </dgm:t>
    </dgm:pt>
    <dgm:pt modelId="{99C84DDA-B3D3-D14A-9E35-50178E95DCCD}" type="sibTrans" cxnId="{B681F553-E93B-9C47-AD4B-FF30C6D5259A}">
      <dgm:prSet/>
      <dgm:spPr/>
      <dgm:t>
        <a:bodyPr/>
        <a:lstStyle/>
        <a:p>
          <a:endParaRPr lang="en-US"/>
        </a:p>
      </dgm:t>
    </dgm:pt>
    <dgm:pt modelId="{C4B9AE97-6882-ED49-BDC5-9458C0E5A36E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>
              <a:latin typeface="TT Interphases Pro Trl Rg" panose="020B0103050000020004" pitchFamily="34" charset="0"/>
            </a:rPr>
            <a:t>Semantic Validity</a:t>
          </a:r>
        </a:p>
      </dgm:t>
    </dgm:pt>
    <dgm:pt modelId="{242FBD5E-C1B1-704E-A330-BAF317BD616B}" type="parTrans" cxnId="{94E9EE0E-7338-754F-8F9A-024EABC608C8}">
      <dgm:prSet/>
      <dgm:spPr>
        <a:solidFill>
          <a:schemeClr val="bg1">
            <a:lumMod val="65000"/>
          </a:schemeClr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endParaRPr lang="en-US">
            <a:latin typeface="TT Interphases Pro Trl Rg" panose="020B0103050000020004" pitchFamily="34" charset="0"/>
          </a:endParaRPr>
        </a:p>
      </dgm:t>
    </dgm:pt>
    <dgm:pt modelId="{A5A6C0C3-4C83-D844-85C9-36E7F85A53F0}" type="sibTrans" cxnId="{94E9EE0E-7338-754F-8F9A-024EABC608C8}">
      <dgm:prSet/>
      <dgm:spPr/>
      <dgm:t>
        <a:bodyPr/>
        <a:lstStyle/>
        <a:p>
          <a:endParaRPr lang="en-US"/>
        </a:p>
      </dgm:t>
    </dgm:pt>
    <dgm:pt modelId="{290C392D-D949-4745-8680-3D8E0C77F91B}" type="asst">
      <dgm:prSet phldrT="[Text]"/>
      <dgm:spPr>
        <a:solidFill>
          <a:srgbClr val="439863"/>
        </a:solidFill>
      </dgm:spPr>
      <dgm:t>
        <a:bodyPr/>
        <a:lstStyle/>
        <a:p>
          <a:r>
            <a:rPr lang="en-US">
              <a:latin typeface="TT Interphases Pro Trl Rg" panose="020B0103050000020004" pitchFamily="34" charset="0"/>
            </a:rPr>
            <a:t>Insightfulness</a:t>
          </a:r>
        </a:p>
      </dgm:t>
    </dgm:pt>
    <dgm:pt modelId="{8CDC9FB9-630E-7742-8DFB-2109D9AFAFBD}" type="parTrans" cxnId="{EA7FD515-DFEC-6749-8BA1-DD9BD9FAAF61}">
      <dgm:prSet/>
      <dgm:spPr>
        <a:solidFill>
          <a:schemeClr val="bg1">
            <a:lumMod val="65000"/>
          </a:schemeClr>
        </a:solidFill>
        <a:ln>
          <a:solidFill>
            <a:srgbClr val="439863"/>
          </a:solidFill>
        </a:ln>
      </dgm:spPr>
      <dgm:t>
        <a:bodyPr/>
        <a:lstStyle/>
        <a:p>
          <a:endParaRPr lang="en-US">
            <a:latin typeface="TT Interphases Pro Trl Rg" panose="020B0103050000020004" pitchFamily="34" charset="0"/>
          </a:endParaRPr>
        </a:p>
      </dgm:t>
    </dgm:pt>
    <dgm:pt modelId="{8AA06BBE-405C-4148-B41A-AC4DD8FA5BEB}" type="sibTrans" cxnId="{EA7FD515-DFEC-6749-8BA1-DD9BD9FAAF61}">
      <dgm:prSet/>
      <dgm:spPr/>
      <dgm:t>
        <a:bodyPr/>
        <a:lstStyle/>
        <a:p>
          <a:endParaRPr lang="en-US"/>
        </a:p>
      </dgm:t>
    </dgm:pt>
    <dgm:pt modelId="{35CD9A28-B562-0948-9174-591193C78E59}" type="asst">
      <dgm:prSet phldrT="[Text]"/>
      <dgm:spPr>
        <a:solidFill>
          <a:schemeClr val="bg1">
            <a:lumMod val="65000"/>
          </a:schemeClr>
        </a:solidFill>
        <a:effectLst>
          <a:softEdge rad="0"/>
        </a:effectLst>
      </dgm:spPr>
      <dgm:t>
        <a:bodyPr/>
        <a:lstStyle/>
        <a:p>
          <a:r>
            <a:rPr lang="en-US">
              <a:latin typeface="TT Interphases Pro Trl Rg" panose="020B0103050000020004" pitchFamily="34" charset="0"/>
            </a:rPr>
            <a:t>Attribute Significance</a:t>
          </a:r>
        </a:p>
      </dgm:t>
    </dgm:pt>
    <dgm:pt modelId="{B8185CE1-94CA-8646-84EB-0412435D1650}" type="parTrans" cxnId="{CE859259-576D-624E-BBEB-7577AF17C535}">
      <dgm:prSet/>
      <dgm:spPr>
        <a:solidFill>
          <a:srgbClr val="7D7D7D"/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endParaRPr lang="en-US">
            <a:latin typeface="TT Interphases Pro Trl Rg" panose="020B0103050000020004" pitchFamily="34" charset="0"/>
          </a:endParaRPr>
        </a:p>
      </dgm:t>
    </dgm:pt>
    <dgm:pt modelId="{B9DBF4FE-2EBE-0140-B737-BFC3577A5CDC}" type="sibTrans" cxnId="{CE859259-576D-624E-BBEB-7577AF17C535}">
      <dgm:prSet/>
      <dgm:spPr/>
      <dgm:t>
        <a:bodyPr/>
        <a:lstStyle/>
        <a:p>
          <a:endParaRPr lang="en-US"/>
        </a:p>
      </dgm:t>
    </dgm:pt>
    <dgm:pt modelId="{70E8512E-854F-644A-BBA6-2691D22118D1}" type="asst">
      <dgm:prSet phldrT="[Text]"/>
      <dgm:spPr>
        <a:solidFill>
          <a:srgbClr val="A6A6A6"/>
        </a:solidFill>
      </dgm:spPr>
      <dgm:t>
        <a:bodyPr/>
        <a:lstStyle/>
        <a:p>
          <a:r>
            <a:rPr lang="en-US">
              <a:latin typeface="TT Interphases Pro Trl Rg" panose="020B0103050000020004" pitchFamily="34" charset="0"/>
            </a:rPr>
            <a:t>Trend</a:t>
          </a:r>
        </a:p>
      </dgm:t>
    </dgm:pt>
    <dgm:pt modelId="{7DA6626E-6F83-E743-9A6C-BF0FEC9BEBFA}" type="parTrans" cxnId="{9BFEC4C9-16F5-1241-B761-15396F00AFD1}">
      <dgm:prSet/>
      <dgm:spPr>
        <a:solidFill>
          <a:schemeClr val="bg1">
            <a:lumMod val="65000"/>
          </a:schemeClr>
        </a:solidFill>
        <a:ln>
          <a:solidFill>
            <a:srgbClr val="A6A6A6"/>
          </a:solidFill>
        </a:ln>
      </dgm:spPr>
      <dgm:t>
        <a:bodyPr/>
        <a:lstStyle/>
        <a:p>
          <a:endParaRPr lang="en-US">
            <a:latin typeface="TT Interphases Pro Trl Rg" panose="020B0103050000020004" pitchFamily="34" charset="0"/>
          </a:endParaRPr>
        </a:p>
      </dgm:t>
    </dgm:pt>
    <dgm:pt modelId="{5807A953-DD57-794C-8D4C-E11EE738FFFD}" type="sibTrans" cxnId="{9BFEC4C9-16F5-1241-B761-15396F00AFD1}">
      <dgm:prSet/>
      <dgm:spPr/>
      <dgm:t>
        <a:bodyPr/>
        <a:lstStyle/>
        <a:p>
          <a:endParaRPr lang="en-US"/>
        </a:p>
      </dgm:t>
    </dgm:pt>
    <dgm:pt modelId="{885E6513-64D0-4908-850B-7AF4203D1D78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>
              <a:latin typeface="TT Interphases Pro Trl Rg" panose="020B0103050000020004" pitchFamily="34" charset="0"/>
            </a:rPr>
            <a:t>Density</a:t>
          </a:r>
        </a:p>
      </dgm:t>
    </dgm:pt>
    <dgm:pt modelId="{18EE64D8-6B16-40A2-853C-BB2263802070}" type="parTrans" cxnId="{0A1DDF65-419A-4E42-AB2C-4556360F1E21}">
      <dgm:prSet/>
      <dgm:spPr>
        <a:ln>
          <a:solidFill>
            <a:srgbClr val="A6A6A6"/>
          </a:solidFill>
        </a:ln>
      </dgm:spPr>
      <dgm:t>
        <a:bodyPr/>
        <a:lstStyle/>
        <a:p>
          <a:endParaRPr lang="en-US"/>
        </a:p>
      </dgm:t>
    </dgm:pt>
    <dgm:pt modelId="{CF74A4C5-BDF6-4BE5-A428-A0D5DB482CBC}" type="sibTrans" cxnId="{0A1DDF65-419A-4E42-AB2C-4556360F1E21}">
      <dgm:prSet/>
      <dgm:spPr/>
      <dgm:t>
        <a:bodyPr/>
        <a:lstStyle/>
        <a:p>
          <a:endParaRPr lang="en-US"/>
        </a:p>
      </dgm:t>
    </dgm:pt>
    <dgm:pt modelId="{A7565EE2-B58D-4918-81B6-2FCB9D9FB8C2}" type="asst">
      <dgm:prSet phldrT="[Text]"/>
      <dgm:spPr>
        <a:solidFill>
          <a:schemeClr val="bg1">
            <a:lumMod val="65000"/>
          </a:schemeClr>
        </a:solidFill>
        <a:effectLst>
          <a:softEdge rad="0"/>
        </a:effectLst>
      </dgm:spPr>
      <dgm:t>
        <a:bodyPr/>
        <a:lstStyle/>
        <a:p>
          <a:r>
            <a:rPr lang="en-US">
              <a:latin typeface="TT Interphases Pro Trl Rg" panose="020B0103050000020004" pitchFamily="34" charset="0"/>
            </a:rPr>
            <a:t>Informativeness</a:t>
          </a:r>
        </a:p>
      </dgm:t>
    </dgm:pt>
    <dgm:pt modelId="{55D722AA-7ECE-45B4-92B3-DB53D6CB4D84}" type="parTrans" cxnId="{819DEE04-F121-4208-8FAD-85061A11EACF}">
      <dgm:prSet/>
      <dgm:spPr>
        <a:ln>
          <a:solidFill>
            <a:srgbClr val="A6A6A6"/>
          </a:solidFill>
        </a:ln>
      </dgm:spPr>
      <dgm:t>
        <a:bodyPr/>
        <a:lstStyle/>
        <a:p>
          <a:endParaRPr lang="en-US"/>
        </a:p>
      </dgm:t>
    </dgm:pt>
    <dgm:pt modelId="{6E53A1AA-5B70-473D-8DD8-27DA06104A7E}" type="sibTrans" cxnId="{819DEE04-F121-4208-8FAD-85061A11EACF}">
      <dgm:prSet/>
      <dgm:spPr/>
      <dgm:t>
        <a:bodyPr/>
        <a:lstStyle/>
        <a:p>
          <a:endParaRPr lang="en-US"/>
        </a:p>
      </dgm:t>
    </dgm:pt>
    <dgm:pt modelId="{560D59DC-A72D-9543-91A6-331E8C47EEDE}" type="asst">
      <dgm:prSet phldrT="[Text]"/>
      <dgm:spPr>
        <a:solidFill>
          <a:srgbClr val="439863"/>
        </a:solidFill>
      </dgm:spPr>
      <dgm:t>
        <a:bodyPr/>
        <a:lstStyle/>
        <a:p>
          <a:r>
            <a:rPr lang="en-US">
              <a:latin typeface="TT Interphases Pro Trl Rg" panose="020B0103050000020004" pitchFamily="34" charset="0"/>
            </a:rPr>
            <a:t>Surprisingness</a:t>
          </a:r>
        </a:p>
      </dgm:t>
    </dgm:pt>
    <dgm:pt modelId="{B9FD576C-5C62-1A4D-ABE6-ADD5DA059773}" type="parTrans" cxnId="{B7867F93-33B6-B74D-BD05-280E92A7B289}">
      <dgm:prSet/>
      <dgm:spPr>
        <a:ln>
          <a:solidFill>
            <a:srgbClr val="439863"/>
          </a:solidFill>
        </a:ln>
      </dgm:spPr>
      <dgm:t>
        <a:bodyPr/>
        <a:lstStyle/>
        <a:p>
          <a:endParaRPr lang="en-US"/>
        </a:p>
      </dgm:t>
    </dgm:pt>
    <dgm:pt modelId="{93F6A08D-3609-0341-8837-83FC08543359}" type="sibTrans" cxnId="{B7867F93-33B6-B74D-BD05-280E92A7B289}">
      <dgm:prSet/>
      <dgm:spPr/>
      <dgm:t>
        <a:bodyPr/>
        <a:lstStyle/>
        <a:p>
          <a:endParaRPr lang="en-US"/>
        </a:p>
      </dgm:t>
    </dgm:pt>
    <dgm:pt modelId="{1CD3340A-450A-9A4D-8712-85261D76D461}" type="pres">
      <dgm:prSet presAssocID="{ABE7E684-AC99-7046-BB2C-79C53A1FF9F5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6234F36-D403-B242-8A11-C90BC3190AA1}" type="pres">
      <dgm:prSet presAssocID="{8B81514B-73DE-5E44-B81F-366D5495B0C0}" presName="root1" presStyleCnt="0"/>
      <dgm:spPr/>
    </dgm:pt>
    <dgm:pt modelId="{E2176B48-EB60-8B48-8F2C-0D340775EC4C}" type="pres">
      <dgm:prSet presAssocID="{8B81514B-73DE-5E44-B81F-366D5495B0C0}" presName="LevelOneTextNode" presStyleLbl="node0" presStyleIdx="0" presStyleCnt="1" custAng="5400000" custLinFactX="-100000" custLinFactNeighborX="-147544">
        <dgm:presLayoutVars>
          <dgm:chPref val="3"/>
        </dgm:presLayoutVars>
      </dgm:prSet>
      <dgm:spPr>
        <a:prstGeom prst="roundRect">
          <a:avLst/>
        </a:prstGeom>
      </dgm:spPr>
    </dgm:pt>
    <dgm:pt modelId="{E0D7C5AD-49F5-9445-87A7-EB740E6E518B}" type="pres">
      <dgm:prSet presAssocID="{8B81514B-73DE-5E44-B81F-366D5495B0C0}" presName="level2hierChild" presStyleCnt="0"/>
      <dgm:spPr/>
    </dgm:pt>
    <dgm:pt modelId="{48B610DE-4C8C-1E42-8ED0-8FD3C3972180}" type="pres">
      <dgm:prSet presAssocID="{8CDC9FB9-630E-7742-8DFB-2109D9AFAFBD}" presName="conn2-1" presStyleLbl="parChTrans1D2" presStyleIdx="0" presStyleCnt="2"/>
      <dgm:spPr/>
    </dgm:pt>
    <dgm:pt modelId="{5E607BB0-86E1-6442-A407-10EB0C8DE343}" type="pres">
      <dgm:prSet presAssocID="{8CDC9FB9-630E-7742-8DFB-2109D9AFAFBD}" presName="connTx" presStyleLbl="parChTrans1D2" presStyleIdx="0" presStyleCnt="2"/>
      <dgm:spPr/>
    </dgm:pt>
    <dgm:pt modelId="{D1DAEBDE-5288-AB4A-B20D-79CB5AFBEA39}" type="pres">
      <dgm:prSet presAssocID="{290C392D-D949-4745-8680-3D8E0C77F91B}" presName="root2" presStyleCnt="0"/>
      <dgm:spPr/>
    </dgm:pt>
    <dgm:pt modelId="{DC250585-A08F-8E45-A016-450EE4E6FE0B}" type="pres">
      <dgm:prSet presAssocID="{290C392D-D949-4745-8680-3D8E0C77F91B}" presName="LevelTwoTextNode" presStyleLbl="asst1" presStyleIdx="0" presStyleCnt="6">
        <dgm:presLayoutVars>
          <dgm:chPref val="3"/>
        </dgm:presLayoutVars>
      </dgm:prSet>
      <dgm:spPr>
        <a:prstGeom prst="roundRect">
          <a:avLst/>
        </a:prstGeom>
      </dgm:spPr>
    </dgm:pt>
    <dgm:pt modelId="{87BFB0BD-B3AC-D240-B54D-FB4992A8BF22}" type="pres">
      <dgm:prSet presAssocID="{290C392D-D949-4745-8680-3D8E0C77F91B}" presName="level3hierChild" presStyleCnt="0"/>
      <dgm:spPr/>
    </dgm:pt>
    <dgm:pt modelId="{FC92EDC8-5834-194B-9A8B-1C2240A26226}" type="pres">
      <dgm:prSet presAssocID="{B8185CE1-94CA-8646-84EB-0412435D1650}" presName="conn2-1" presStyleLbl="parChTrans1D3" presStyleIdx="0" presStyleCnt="7"/>
      <dgm:spPr/>
    </dgm:pt>
    <dgm:pt modelId="{7023C9AB-73F3-A94C-BAAA-89131C1E51EB}" type="pres">
      <dgm:prSet presAssocID="{B8185CE1-94CA-8646-84EB-0412435D1650}" presName="connTx" presStyleLbl="parChTrans1D3" presStyleIdx="0" presStyleCnt="7"/>
      <dgm:spPr/>
    </dgm:pt>
    <dgm:pt modelId="{767009DC-3C1E-A14E-A265-83CE8DA1E9B8}" type="pres">
      <dgm:prSet presAssocID="{35CD9A28-B562-0948-9174-591193C78E59}" presName="root2" presStyleCnt="0"/>
      <dgm:spPr/>
    </dgm:pt>
    <dgm:pt modelId="{74050061-C242-CE40-B52B-042C0AF93AD6}" type="pres">
      <dgm:prSet presAssocID="{35CD9A28-B562-0948-9174-591193C78E59}" presName="LevelTwoTextNode" presStyleLbl="asst1" presStyleIdx="1" presStyleCnt="6">
        <dgm:presLayoutVars>
          <dgm:chPref val="3"/>
        </dgm:presLayoutVars>
      </dgm:prSet>
      <dgm:spPr>
        <a:prstGeom prst="roundRect">
          <a:avLst/>
        </a:prstGeom>
      </dgm:spPr>
    </dgm:pt>
    <dgm:pt modelId="{FE4C0AEF-7695-8D4B-9B06-65B22578BE8E}" type="pres">
      <dgm:prSet presAssocID="{35CD9A28-B562-0948-9174-591193C78E59}" presName="level3hierChild" presStyleCnt="0"/>
      <dgm:spPr/>
    </dgm:pt>
    <dgm:pt modelId="{54246575-22A6-4628-8A90-E3DB8E095C4B}" type="pres">
      <dgm:prSet presAssocID="{55D722AA-7ECE-45B4-92B3-DB53D6CB4D84}" presName="conn2-1" presStyleLbl="parChTrans1D3" presStyleIdx="1" presStyleCnt="7"/>
      <dgm:spPr/>
    </dgm:pt>
    <dgm:pt modelId="{9E011A58-60A0-4B1B-B5AF-46EC1241FFAA}" type="pres">
      <dgm:prSet presAssocID="{55D722AA-7ECE-45B4-92B3-DB53D6CB4D84}" presName="connTx" presStyleLbl="parChTrans1D3" presStyleIdx="1" presStyleCnt="7"/>
      <dgm:spPr/>
    </dgm:pt>
    <dgm:pt modelId="{6398E542-12BC-4E3F-9D42-00F4A37135EB}" type="pres">
      <dgm:prSet presAssocID="{A7565EE2-B58D-4918-81B6-2FCB9D9FB8C2}" presName="root2" presStyleCnt="0"/>
      <dgm:spPr/>
    </dgm:pt>
    <dgm:pt modelId="{3508C5F2-AE4C-4B78-B148-FDA2E3733AA3}" type="pres">
      <dgm:prSet presAssocID="{A7565EE2-B58D-4918-81B6-2FCB9D9FB8C2}" presName="LevelTwoTextNode" presStyleLbl="asst1" presStyleIdx="2" presStyleCnt="6">
        <dgm:presLayoutVars>
          <dgm:chPref val="3"/>
        </dgm:presLayoutVars>
      </dgm:prSet>
      <dgm:spPr>
        <a:prstGeom prst="roundRect">
          <a:avLst/>
        </a:prstGeom>
      </dgm:spPr>
    </dgm:pt>
    <dgm:pt modelId="{9741B3BD-C89A-4F02-90A3-2DB8E5BB9253}" type="pres">
      <dgm:prSet presAssocID="{A7565EE2-B58D-4918-81B6-2FCB9D9FB8C2}" presName="level3hierChild" presStyleCnt="0"/>
      <dgm:spPr/>
    </dgm:pt>
    <dgm:pt modelId="{CA4CFDEC-A340-8B47-A0A7-58E7DB1FF1EA}" type="pres">
      <dgm:prSet presAssocID="{7DA6626E-6F83-E743-9A6C-BF0FEC9BEBFA}" presName="conn2-1" presStyleLbl="parChTrans1D3" presStyleIdx="2" presStyleCnt="7"/>
      <dgm:spPr/>
    </dgm:pt>
    <dgm:pt modelId="{F0A1D38B-0F07-1645-BDB4-FBACD7001873}" type="pres">
      <dgm:prSet presAssocID="{7DA6626E-6F83-E743-9A6C-BF0FEC9BEBFA}" presName="connTx" presStyleLbl="parChTrans1D3" presStyleIdx="2" presStyleCnt="7"/>
      <dgm:spPr/>
    </dgm:pt>
    <dgm:pt modelId="{86C27831-433E-3C46-A8E7-ECE283120809}" type="pres">
      <dgm:prSet presAssocID="{70E8512E-854F-644A-BBA6-2691D22118D1}" presName="root2" presStyleCnt="0"/>
      <dgm:spPr/>
    </dgm:pt>
    <dgm:pt modelId="{E2E8D560-4764-F543-9170-39686AF38227}" type="pres">
      <dgm:prSet presAssocID="{70E8512E-854F-644A-BBA6-2691D22118D1}" presName="LevelTwoTextNode" presStyleLbl="asst1" presStyleIdx="3" presStyleCnt="6">
        <dgm:presLayoutVars>
          <dgm:chPref val="3"/>
        </dgm:presLayoutVars>
      </dgm:prSet>
      <dgm:spPr>
        <a:prstGeom prst="roundRect">
          <a:avLst/>
        </a:prstGeom>
      </dgm:spPr>
    </dgm:pt>
    <dgm:pt modelId="{414B0777-882B-1847-A31B-9B86BF629B19}" type="pres">
      <dgm:prSet presAssocID="{70E8512E-854F-644A-BBA6-2691D22118D1}" presName="level3hierChild" presStyleCnt="0"/>
      <dgm:spPr/>
    </dgm:pt>
    <dgm:pt modelId="{398F0638-B8DD-9F41-AA3D-7C7366D79120}" type="pres">
      <dgm:prSet presAssocID="{B9FD576C-5C62-1A4D-ABE6-ADD5DA059773}" presName="conn2-1" presStyleLbl="parChTrans1D3" presStyleIdx="3" presStyleCnt="7"/>
      <dgm:spPr/>
    </dgm:pt>
    <dgm:pt modelId="{35E839E8-D2F3-224C-9F4E-4DE0D5BED118}" type="pres">
      <dgm:prSet presAssocID="{B9FD576C-5C62-1A4D-ABE6-ADD5DA059773}" presName="connTx" presStyleLbl="parChTrans1D3" presStyleIdx="3" presStyleCnt="7"/>
      <dgm:spPr/>
    </dgm:pt>
    <dgm:pt modelId="{BD7B5292-F19C-9640-BE5B-A654E2B995B0}" type="pres">
      <dgm:prSet presAssocID="{560D59DC-A72D-9543-91A6-331E8C47EEDE}" presName="root2" presStyleCnt="0"/>
      <dgm:spPr/>
    </dgm:pt>
    <dgm:pt modelId="{16F73519-B462-0241-8B78-2E3B1983E7AC}" type="pres">
      <dgm:prSet presAssocID="{560D59DC-A72D-9543-91A6-331E8C47EEDE}" presName="LevelTwoTextNode" presStyleLbl="asst1" presStyleIdx="4" presStyleCnt="6">
        <dgm:presLayoutVars>
          <dgm:chPref val="3"/>
        </dgm:presLayoutVars>
      </dgm:prSet>
      <dgm:spPr>
        <a:prstGeom prst="roundRect">
          <a:avLst/>
        </a:prstGeom>
      </dgm:spPr>
    </dgm:pt>
    <dgm:pt modelId="{07BFFD41-4E4A-AF44-BFCD-E6075FF3E640}" type="pres">
      <dgm:prSet presAssocID="{560D59DC-A72D-9543-91A6-331E8C47EEDE}" presName="level3hierChild" presStyleCnt="0"/>
      <dgm:spPr/>
    </dgm:pt>
    <dgm:pt modelId="{559C54D0-6412-6143-948F-CB3C134DC2F1}" type="pres">
      <dgm:prSet presAssocID="{FA90FF10-420B-9C41-BEF1-75526744EE3C}" presName="conn2-1" presStyleLbl="parChTrans1D2" presStyleIdx="1" presStyleCnt="2"/>
      <dgm:spPr/>
    </dgm:pt>
    <dgm:pt modelId="{46D2E95C-C10A-B64D-82CC-8655801CA550}" type="pres">
      <dgm:prSet presAssocID="{FA90FF10-420B-9C41-BEF1-75526744EE3C}" presName="connTx" presStyleLbl="parChTrans1D2" presStyleIdx="1" presStyleCnt="2"/>
      <dgm:spPr/>
    </dgm:pt>
    <dgm:pt modelId="{B1F0EAA1-3B71-FB49-8404-4255B4D5CA08}" type="pres">
      <dgm:prSet presAssocID="{99179112-48BD-224F-9015-D256DD2623F8}" presName="root2" presStyleCnt="0"/>
      <dgm:spPr/>
    </dgm:pt>
    <dgm:pt modelId="{D1B15D49-B232-2741-873F-59928436791C}" type="pres">
      <dgm:prSet presAssocID="{99179112-48BD-224F-9015-D256DD2623F8}" presName="LevelTwoTextNode" presStyleLbl="asst1" presStyleIdx="5" presStyleCnt="6">
        <dgm:presLayoutVars>
          <dgm:chPref val="3"/>
        </dgm:presLayoutVars>
      </dgm:prSet>
      <dgm:spPr>
        <a:prstGeom prst="roundRect">
          <a:avLst/>
        </a:prstGeom>
      </dgm:spPr>
    </dgm:pt>
    <dgm:pt modelId="{BE0BBF74-FD11-8D4D-8EEC-11D68DE9CCEC}" type="pres">
      <dgm:prSet presAssocID="{99179112-48BD-224F-9015-D256DD2623F8}" presName="level3hierChild" presStyleCnt="0"/>
      <dgm:spPr/>
    </dgm:pt>
    <dgm:pt modelId="{671A4326-9CF3-CF43-B95A-581D63153F7B}" type="pres">
      <dgm:prSet presAssocID="{163A0F9C-4BBB-A549-8C87-4E25BDFC5EF3}" presName="conn2-1" presStyleLbl="parChTrans1D3" presStyleIdx="4" presStyleCnt="7"/>
      <dgm:spPr/>
    </dgm:pt>
    <dgm:pt modelId="{A130F512-4C86-AF44-A19D-CCDF6EF43D80}" type="pres">
      <dgm:prSet presAssocID="{163A0F9C-4BBB-A549-8C87-4E25BDFC5EF3}" presName="connTx" presStyleLbl="parChTrans1D3" presStyleIdx="4" presStyleCnt="7"/>
      <dgm:spPr/>
    </dgm:pt>
    <dgm:pt modelId="{65234885-1285-374F-A541-A1716B6C5CA6}" type="pres">
      <dgm:prSet presAssocID="{A124BD94-38BE-FC4B-9CD8-213023D7D229}" presName="root2" presStyleCnt="0"/>
      <dgm:spPr/>
    </dgm:pt>
    <dgm:pt modelId="{EAE77323-06D9-4E44-B955-D872568B0A6C}" type="pres">
      <dgm:prSet presAssocID="{A124BD94-38BE-FC4B-9CD8-213023D7D229}" presName="LevelTwoTextNode" presStyleLbl="node3" presStyleIdx="0" presStyleCnt="3">
        <dgm:presLayoutVars>
          <dgm:chPref val="3"/>
        </dgm:presLayoutVars>
      </dgm:prSet>
      <dgm:spPr>
        <a:prstGeom prst="roundRect">
          <a:avLst/>
        </a:prstGeom>
      </dgm:spPr>
    </dgm:pt>
    <dgm:pt modelId="{585BA310-3A1D-0E48-99D8-11F47C590B7F}" type="pres">
      <dgm:prSet presAssocID="{A124BD94-38BE-FC4B-9CD8-213023D7D229}" presName="level3hierChild" presStyleCnt="0"/>
      <dgm:spPr/>
    </dgm:pt>
    <dgm:pt modelId="{BA84A3C5-E8D0-7846-8BC7-BF6586A25575}" type="pres">
      <dgm:prSet presAssocID="{242FBD5E-C1B1-704E-A330-BAF317BD616B}" presName="conn2-1" presStyleLbl="parChTrans1D3" presStyleIdx="5" presStyleCnt="7"/>
      <dgm:spPr/>
    </dgm:pt>
    <dgm:pt modelId="{E6400DB4-F790-D44F-B770-2514C1346B95}" type="pres">
      <dgm:prSet presAssocID="{242FBD5E-C1B1-704E-A330-BAF317BD616B}" presName="connTx" presStyleLbl="parChTrans1D3" presStyleIdx="5" presStyleCnt="7"/>
      <dgm:spPr/>
    </dgm:pt>
    <dgm:pt modelId="{9AFC1C4F-94AD-704B-AB09-9F2D5AC4D0D6}" type="pres">
      <dgm:prSet presAssocID="{C4B9AE97-6882-ED49-BDC5-9458C0E5A36E}" presName="root2" presStyleCnt="0"/>
      <dgm:spPr/>
    </dgm:pt>
    <dgm:pt modelId="{29749157-C0D4-414A-8CE7-DCB40976E151}" type="pres">
      <dgm:prSet presAssocID="{C4B9AE97-6882-ED49-BDC5-9458C0E5A36E}" presName="LevelTwoTextNode" presStyleLbl="node3" presStyleIdx="1" presStyleCnt="3">
        <dgm:presLayoutVars>
          <dgm:chPref val="3"/>
        </dgm:presLayoutVars>
      </dgm:prSet>
      <dgm:spPr>
        <a:prstGeom prst="roundRect">
          <a:avLst/>
        </a:prstGeom>
      </dgm:spPr>
    </dgm:pt>
    <dgm:pt modelId="{68D536BD-4CDE-FE41-BCA1-3E2E2D519B6A}" type="pres">
      <dgm:prSet presAssocID="{C4B9AE97-6882-ED49-BDC5-9458C0E5A36E}" presName="level3hierChild" presStyleCnt="0"/>
      <dgm:spPr/>
    </dgm:pt>
    <dgm:pt modelId="{999A5B53-58B6-4B49-B499-C98D4FEBEF8F}" type="pres">
      <dgm:prSet presAssocID="{18EE64D8-6B16-40A2-853C-BB2263802070}" presName="conn2-1" presStyleLbl="parChTrans1D3" presStyleIdx="6" presStyleCnt="7"/>
      <dgm:spPr/>
    </dgm:pt>
    <dgm:pt modelId="{D14613E6-C3BF-44F0-8209-42F45C3D0656}" type="pres">
      <dgm:prSet presAssocID="{18EE64D8-6B16-40A2-853C-BB2263802070}" presName="connTx" presStyleLbl="parChTrans1D3" presStyleIdx="6" presStyleCnt="7"/>
      <dgm:spPr/>
    </dgm:pt>
    <dgm:pt modelId="{064F67C1-80BA-4D81-84E4-3EBBFAC05335}" type="pres">
      <dgm:prSet presAssocID="{885E6513-64D0-4908-850B-7AF4203D1D78}" presName="root2" presStyleCnt="0"/>
      <dgm:spPr/>
    </dgm:pt>
    <dgm:pt modelId="{DDFD878A-DE04-4506-92BF-6345CBD58ED6}" type="pres">
      <dgm:prSet presAssocID="{885E6513-64D0-4908-850B-7AF4203D1D78}" presName="LevelTwoTextNode" presStyleLbl="node3" presStyleIdx="2" presStyleCnt="3">
        <dgm:presLayoutVars>
          <dgm:chPref val="3"/>
        </dgm:presLayoutVars>
      </dgm:prSet>
      <dgm:spPr>
        <a:prstGeom prst="roundRect">
          <a:avLst/>
        </a:prstGeom>
      </dgm:spPr>
    </dgm:pt>
    <dgm:pt modelId="{6B736E7B-68FE-4078-B3B5-D81E103CDE17}" type="pres">
      <dgm:prSet presAssocID="{885E6513-64D0-4908-850B-7AF4203D1D78}" presName="level3hierChild" presStyleCnt="0"/>
      <dgm:spPr/>
    </dgm:pt>
  </dgm:ptLst>
  <dgm:cxnLst>
    <dgm:cxn modelId="{819DEE04-F121-4208-8FAD-85061A11EACF}" srcId="{290C392D-D949-4745-8680-3D8E0C77F91B}" destId="{A7565EE2-B58D-4918-81B6-2FCB9D9FB8C2}" srcOrd="1" destOrd="0" parTransId="{55D722AA-7ECE-45B4-92B3-DB53D6CB4D84}" sibTransId="{6E53A1AA-5B70-473D-8DD8-27DA06104A7E}"/>
    <dgm:cxn modelId="{D89C250D-3922-47D6-82E3-59C9B33D3DD8}" type="presOf" srcId="{885E6513-64D0-4908-850B-7AF4203D1D78}" destId="{DDFD878A-DE04-4506-92BF-6345CBD58ED6}" srcOrd="0" destOrd="0" presId="urn:microsoft.com/office/officeart/2008/layout/HorizontalMultiLevelHierarchy"/>
    <dgm:cxn modelId="{94E9EE0E-7338-754F-8F9A-024EABC608C8}" srcId="{99179112-48BD-224F-9015-D256DD2623F8}" destId="{C4B9AE97-6882-ED49-BDC5-9458C0E5A36E}" srcOrd="1" destOrd="0" parTransId="{242FBD5E-C1B1-704E-A330-BAF317BD616B}" sibTransId="{A5A6C0C3-4C83-D844-85C9-36E7F85A53F0}"/>
    <dgm:cxn modelId="{EA7FD515-DFEC-6749-8BA1-DD9BD9FAAF61}" srcId="{8B81514B-73DE-5E44-B81F-366D5495B0C0}" destId="{290C392D-D949-4745-8680-3D8E0C77F91B}" srcOrd="0" destOrd="0" parTransId="{8CDC9FB9-630E-7742-8DFB-2109D9AFAFBD}" sibTransId="{8AA06BBE-405C-4148-B41A-AC4DD8FA5BEB}"/>
    <dgm:cxn modelId="{3BE99119-98A6-CF4D-9AD3-B0FA07183120}" type="presOf" srcId="{B8185CE1-94CA-8646-84EB-0412435D1650}" destId="{FC92EDC8-5834-194B-9A8B-1C2240A26226}" srcOrd="0" destOrd="0" presId="urn:microsoft.com/office/officeart/2008/layout/HorizontalMultiLevelHierarchy"/>
    <dgm:cxn modelId="{8E19691E-097C-439A-B76C-355CF6BEAFED}" type="presOf" srcId="{55D722AA-7ECE-45B4-92B3-DB53D6CB4D84}" destId="{54246575-22A6-4628-8A90-E3DB8E095C4B}" srcOrd="0" destOrd="0" presId="urn:microsoft.com/office/officeart/2008/layout/HorizontalMultiLevelHierarchy"/>
    <dgm:cxn modelId="{A569051F-7E21-4448-A929-99A0D8C12A25}" type="presOf" srcId="{B8185CE1-94CA-8646-84EB-0412435D1650}" destId="{7023C9AB-73F3-A94C-BAAA-89131C1E51EB}" srcOrd="1" destOrd="0" presId="urn:microsoft.com/office/officeart/2008/layout/HorizontalMultiLevelHierarchy"/>
    <dgm:cxn modelId="{4A546526-9BD4-5443-BBD3-37A780D33062}" type="presOf" srcId="{FA90FF10-420B-9C41-BEF1-75526744EE3C}" destId="{46D2E95C-C10A-B64D-82CC-8655801CA550}" srcOrd="1" destOrd="0" presId="urn:microsoft.com/office/officeart/2008/layout/HorizontalMultiLevelHierarchy"/>
    <dgm:cxn modelId="{72C1BA2E-2719-B24D-8BA1-E211368FC3FA}" type="presOf" srcId="{560D59DC-A72D-9543-91A6-331E8C47EEDE}" destId="{16F73519-B462-0241-8B78-2E3B1983E7AC}" srcOrd="0" destOrd="0" presId="urn:microsoft.com/office/officeart/2008/layout/HorizontalMultiLevelHierarchy"/>
    <dgm:cxn modelId="{C23D3035-6194-D04E-9411-D23E7783BED4}" type="presOf" srcId="{8B81514B-73DE-5E44-B81F-366D5495B0C0}" destId="{E2176B48-EB60-8B48-8F2C-0D340775EC4C}" srcOrd="0" destOrd="0" presId="urn:microsoft.com/office/officeart/2008/layout/HorizontalMultiLevelHierarchy"/>
    <dgm:cxn modelId="{823F7C3B-6892-0047-88CB-22B4DAE8BA0F}" type="presOf" srcId="{A124BD94-38BE-FC4B-9CD8-213023D7D229}" destId="{EAE77323-06D9-4E44-B955-D872568B0A6C}" srcOrd="0" destOrd="0" presId="urn:microsoft.com/office/officeart/2008/layout/HorizontalMultiLevelHierarchy"/>
    <dgm:cxn modelId="{CA9ADD50-4541-6B47-8819-1BB2011DF173}" type="presOf" srcId="{B9FD576C-5C62-1A4D-ABE6-ADD5DA059773}" destId="{398F0638-B8DD-9F41-AA3D-7C7366D79120}" srcOrd="0" destOrd="0" presId="urn:microsoft.com/office/officeart/2008/layout/HorizontalMultiLevelHierarchy"/>
    <dgm:cxn modelId="{B681F553-E93B-9C47-AD4B-FF30C6D5259A}" srcId="{99179112-48BD-224F-9015-D256DD2623F8}" destId="{A124BD94-38BE-FC4B-9CD8-213023D7D229}" srcOrd="0" destOrd="0" parTransId="{163A0F9C-4BBB-A549-8C87-4E25BDFC5EF3}" sibTransId="{99C84DDA-B3D3-D14A-9E35-50178E95DCCD}"/>
    <dgm:cxn modelId="{CE859259-576D-624E-BBEB-7577AF17C535}" srcId="{290C392D-D949-4745-8680-3D8E0C77F91B}" destId="{35CD9A28-B562-0948-9174-591193C78E59}" srcOrd="0" destOrd="0" parTransId="{B8185CE1-94CA-8646-84EB-0412435D1650}" sibTransId="{B9DBF4FE-2EBE-0140-B737-BFC3577A5CDC}"/>
    <dgm:cxn modelId="{CDB2DC59-3EF2-E14E-827A-490D79041B40}" type="presOf" srcId="{242FBD5E-C1B1-704E-A330-BAF317BD616B}" destId="{E6400DB4-F790-D44F-B770-2514C1346B95}" srcOrd="1" destOrd="0" presId="urn:microsoft.com/office/officeart/2008/layout/HorizontalMultiLevelHierarchy"/>
    <dgm:cxn modelId="{370E855D-6FE8-AC42-96DC-63B9836A9C7D}" type="presOf" srcId="{7DA6626E-6F83-E743-9A6C-BF0FEC9BEBFA}" destId="{CA4CFDEC-A340-8B47-A0A7-58E7DB1FF1EA}" srcOrd="0" destOrd="0" presId="urn:microsoft.com/office/officeart/2008/layout/HorizontalMultiLevelHierarchy"/>
    <dgm:cxn modelId="{0A1DDF65-419A-4E42-AB2C-4556360F1E21}" srcId="{99179112-48BD-224F-9015-D256DD2623F8}" destId="{885E6513-64D0-4908-850B-7AF4203D1D78}" srcOrd="2" destOrd="0" parTransId="{18EE64D8-6B16-40A2-853C-BB2263802070}" sibTransId="{CF74A4C5-BDF6-4BE5-A428-A0D5DB482CBC}"/>
    <dgm:cxn modelId="{6111F367-82FD-4D99-89B9-85C607522BDA}" type="presOf" srcId="{A7565EE2-B58D-4918-81B6-2FCB9D9FB8C2}" destId="{3508C5F2-AE4C-4B78-B148-FDA2E3733AA3}" srcOrd="0" destOrd="0" presId="urn:microsoft.com/office/officeart/2008/layout/HorizontalMultiLevelHierarchy"/>
    <dgm:cxn modelId="{E61A5170-5DD1-4845-8FEC-28A208C2C663}" type="presOf" srcId="{242FBD5E-C1B1-704E-A330-BAF317BD616B}" destId="{BA84A3C5-E8D0-7846-8BC7-BF6586A25575}" srcOrd="0" destOrd="0" presId="urn:microsoft.com/office/officeart/2008/layout/HorizontalMultiLevelHierarchy"/>
    <dgm:cxn modelId="{15BB6972-A897-D340-BC8E-528AAAFDA737}" type="presOf" srcId="{B9FD576C-5C62-1A4D-ABE6-ADD5DA059773}" destId="{35E839E8-D2F3-224C-9F4E-4DE0D5BED118}" srcOrd="1" destOrd="0" presId="urn:microsoft.com/office/officeart/2008/layout/HorizontalMultiLevelHierarchy"/>
    <dgm:cxn modelId="{7F3D2A81-2760-4AB2-9522-F0F77D724D4C}" type="presOf" srcId="{18EE64D8-6B16-40A2-853C-BB2263802070}" destId="{D14613E6-C3BF-44F0-8209-42F45C3D0656}" srcOrd="1" destOrd="0" presId="urn:microsoft.com/office/officeart/2008/layout/HorizontalMultiLevelHierarchy"/>
    <dgm:cxn modelId="{35A1368A-7A25-CC4C-B591-DE7BD59AEF45}" type="presOf" srcId="{8CDC9FB9-630E-7742-8DFB-2109D9AFAFBD}" destId="{48B610DE-4C8C-1E42-8ED0-8FD3C3972180}" srcOrd="0" destOrd="0" presId="urn:microsoft.com/office/officeart/2008/layout/HorizontalMultiLevelHierarchy"/>
    <dgm:cxn modelId="{B7867F93-33B6-B74D-BD05-280E92A7B289}" srcId="{290C392D-D949-4745-8680-3D8E0C77F91B}" destId="{560D59DC-A72D-9543-91A6-331E8C47EEDE}" srcOrd="3" destOrd="0" parTransId="{B9FD576C-5C62-1A4D-ABE6-ADD5DA059773}" sibTransId="{93F6A08D-3609-0341-8837-83FC08543359}"/>
    <dgm:cxn modelId="{A2FD7396-D8D5-6144-AE01-10BC5F400FB1}" type="presOf" srcId="{7DA6626E-6F83-E743-9A6C-BF0FEC9BEBFA}" destId="{F0A1D38B-0F07-1645-BDB4-FBACD7001873}" srcOrd="1" destOrd="0" presId="urn:microsoft.com/office/officeart/2008/layout/HorizontalMultiLevelHierarchy"/>
    <dgm:cxn modelId="{F8C0E699-9399-9643-B621-3CB3538A9239}" type="presOf" srcId="{99179112-48BD-224F-9015-D256DD2623F8}" destId="{D1B15D49-B232-2741-873F-59928436791C}" srcOrd="0" destOrd="0" presId="urn:microsoft.com/office/officeart/2008/layout/HorizontalMultiLevelHierarchy"/>
    <dgm:cxn modelId="{AE424F9A-0FB9-074F-99F2-C8AA968E8AD3}" type="presOf" srcId="{8CDC9FB9-630E-7742-8DFB-2109D9AFAFBD}" destId="{5E607BB0-86E1-6442-A407-10EB0C8DE343}" srcOrd="1" destOrd="0" presId="urn:microsoft.com/office/officeart/2008/layout/HorizontalMultiLevelHierarchy"/>
    <dgm:cxn modelId="{A53B4F9C-21D3-484E-8173-54C4747E984E}" type="presOf" srcId="{ABE7E684-AC99-7046-BB2C-79C53A1FF9F5}" destId="{1CD3340A-450A-9A4D-8712-85261D76D461}" srcOrd="0" destOrd="0" presId="urn:microsoft.com/office/officeart/2008/layout/HorizontalMultiLevelHierarchy"/>
    <dgm:cxn modelId="{CBCF4BAB-8708-48B3-A8BB-DDD1CB72EE32}" type="presOf" srcId="{55D722AA-7ECE-45B4-92B3-DB53D6CB4D84}" destId="{9E011A58-60A0-4B1B-B5AF-46EC1241FFAA}" srcOrd="1" destOrd="0" presId="urn:microsoft.com/office/officeart/2008/layout/HorizontalMultiLevelHierarchy"/>
    <dgm:cxn modelId="{164A6EB7-6E37-8443-9DB3-0767E3F1C877}" type="presOf" srcId="{35CD9A28-B562-0948-9174-591193C78E59}" destId="{74050061-C242-CE40-B52B-042C0AF93AD6}" srcOrd="0" destOrd="0" presId="urn:microsoft.com/office/officeart/2008/layout/HorizontalMultiLevelHierarchy"/>
    <dgm:cxn modelId="{023424BB-3178-4C34-A198-54A67E4E3079}" type="presOf" srcId="{18EE64D8-6B16-40A2-853C-BB2263802070}" destId="{999A5B53-58B6-4B49-B499-C98D4FEBEF8F}" srcOrd="0" destOrd="0" presId="urn:microsoft.com/office/officeart/2008/layout/HorizontalMultiLevelHierarchy"/>
    <dgm:cxn modelId="{F44EDCC5-D1B4-2044-9735-AFB752C198D9}" type="presOf" srcId="{163A0F9C-4BBB-A549-8C87-4E25BDFC5EF3}" destId="{671A4326-9CF3-CF43-B95A-581D63153F7B}" srcOrd="0" destOrd="0" presId="urn:microsoft.com/office/officeart/2008/layout/HorizontalMultiLevelHierarchy"/>
    <dgm:cxn modelId="{393A74C7-9B51-9B49-B25A-EF067F7DD633}" type="presOf" srcId="{C4B9AE97-6882-ED49-BDC5-9458C0E5A36E}" destId="{29749157-C0D4-414A-8CE7-DCB40976E151}" srcOrd="0" destOrd="0" presId="urn:microsoft.com/office/officeart/2008/layout/HorizontalMultiLevelHierarchy"/>
    <dgm:cxn modelId="{9BFEC4C9-16F5-1241-B761-15396F00AFD1}" srcId="{290C392D-D949-4745-8680-3D8E0C77F91B}" destId="{70E8512E-854F-644A-BBA6-2691D22118D1}" srcOrd="2" destOrd="0" parTransId="{7DA6626E-6F83-E743-9A6C-BF0FEC9BEBFA}" sibTransId="{5807A953-DD57-794C-8D4C-E11EE738FFFD}"/>
    <dgm:cxn modelId="{D74EEACA-2E98-FC47-BD85-8E4E3C11065A}" type="presOf" srcId="{70E8512E-854F-644A-BBA6-2691D22118D1}" destId="{E2E8D560-4764-F543-9170-39686AF38227}" srcOrd="0" destOrd="0" presId="urn:microsoft.com/office/officeart/2008/layout/HorizontalMultiLevelHierarchy"/>
    <dgm:cxn modelId="{475BE8D2-4855-D143-892D-1149FF22EA78}" srcId="{ABE7E684-AC99-7046-BB2C-79C53A1FF9F5}" destId="{8B81514B-73DE-5E44-B81F-366D5495B0C0}" srcOrd="0" destOrd="0" parTransId="{EEF4178F-BC52-D440-9E74-A4C0951B99F1}" sibTransId="{4385AC31-0E09-7444-93BD-B1950DC949FF}"/>
    <dgm:cxn modelId="{BBA9B1D8-090D-3648-947B-25B22197863B}" type="presOf" srcId="{290C392D-D949-4745-8680-3D8E0C77F91B}" destId="{DC250585-A08F-8E45-A016-450EE4E6FE0B}" srcOrd="0" destOrd="0" presId="urn:microsoft.com/office/officeart/2008/layout/HorizontalMultiLevelHierarchy"/>
    <dgm:cxn modelId="{0325FDDE-1D4C-174A-85B7-9C779C9C7DD4}" srcId="{8B81514B-73DE-5E44-B81F-366D5495B0C0}" destId="{99179112-48BD-224F-9015-D256DD2623F8}" srcOrd="1" destOrd="0" parTransId="{FA90FF10-420B-9C41-BEF1-75526744EE3C}" sibTransId="{75778CE1-A87A-054C-A9EF-D92E564053E1}"/>
    <dgm:cxn modelId="{9F0314E3-80A4-5A40-9C48-1985FD8E9AF8}" type="presOf" srcId="{FA90FF10-420B-9C41-BEF1-75526744EE3C}" destId="{559C54D0-6412-6143-948F-CB3C134DC2F1}" srcOrd="0" destOrd="0" presId="urn:microsoft.com/office/officeart/2008/layout/HorizontalMultiLevelHierarchy"/>
    <dgm:cxn modelId="{B40519F9-2202-ED4B-9223-070CAB78FBF0}" type="presOf" srcId="{163A0F9C-4BBB-A549-8C87-4E25BDFC5EF3}" destId="{A130F512-4C86-AF44-A19D-CCDF6EF43D80}" srcOrd="1" destOrd="0" presId="urn:microsoft.com/office/officeart/2008/layout/HorizontalMultiLevelHierarchy"/>
    <dgm:cxn modelId="{526ACC5B-7894-1340-8995-FCCA48614162}" type="presParOf" srcId="{1CD3340A-450A-9A4D-8712-85261D76D461}" destId="{66234F36-D403-B242-8A11-C90BC3190AA1}" srcOrd="0" destOrd="0" presId="urn:microsoft.com/office/officeart/2008/layout/HorizontalMultiLevelHierarchy"/>
    <dgm:cxn modelId="{D39B9157-3FE5-A446-AD2C-4F355F8BC24E}" type="presParOf" srcId="{66234F36-D403-B242-8A11-C90BC3190AA1}" destId="{E2176B48-EB60-8B48-8F2C-0D340775EC4C}" srcOrd="0" destOrd="0" presId="urn:microsoft.com/office/officeart/2008/layout/HorizontalMultiLevelHierarchy"/>
    <dgm:cxn modelId="{394E717D-D48C-8D4E-BFDB-687A9E7D67F5}" type="presParOf" srcId="{66234F36-D403-B242-8A11-C90BC3190AA1}" destId="{E0D7C5AD-49F5-9445-87A7-EB740E6E518B}" srcOrd="1" destOrd="0" presId="urn:microsoft.com/office/officeart/2008/layout/HorizontalMultiLevelHierarchy"/>
    <dgm:cxn modelId="{07142F88-8327-B546-9D90-9AC999D5E636}" type="presParOf" srcId="{E0D7C5AD-49F5-9445-87A7-EB740E6E518B}" destId="{48B610DE-4C8C-1E42-8ED0-8FD3C3972180}" srcOrd="0" destOrd="0" presId="urn:microsoft.com/office/officeart/2008/layout/HorizontalMultiLevelHierarchy"/>
    <dgm:cxn modelId="{DE3BBCA0-F1E3-284F-ABD3-ED86507E2C17}" type="presParOf" srcId="{48B610DE-4C8C-1E42-8ED0-8FD3C3972180}" destId="{5E607BB0-86E1-6442-A407-10EB0C8DE343}" srcOrd="0" destOrd="0" presId="urn:microsoft.com/office/officeart/2008/layout/HorizontalMultiLevelHierarchy"/>
    <dgm:cxn modelId="{E80A844F-5EFE-D74B-A32F-65A5A095C107}" type="presParOf" srcId="{E0D7C5AD-49F5-9445-87A7-EB740E6E518B}" destId="{D1DAEBDE-5288-AB4A-B20D-79CB5AFBEA39}" srcOrd="1" destOrd="0" presId="urn:microsoft.com/office/officeart/2008/layout/HorizontalMultiLevelHierarchy"/>
    <dgm:cxn modelId="{73D0F45C-ABE1-3744-A24A-F881DB8D8931}" type="presParOf" srcId="{D1DAEBDE-5288-AB4A-B20D-79CB5AFBEA39}" destId="{DC250585-A08F-8E45-A016-450EE4E6FE0B}" srcOrd="0" destOrd="0" presId="urn:microsoft.com/office/officeart/2008/layout/HorizontalMultiLevelHierarchy"/>
    <dgm:cxn modelId="{BF0E71DF-4EDA-E442-888D-3F10FA6EC7C6}" type="presParOf" srcId="{D1DAEBDE-5288-AB4A-B20D-79CB5AFBEA39}" destId="{87BFB0BD-B3AC-D240-B54D-FB4992A8BF22}" srcOrd="1" destOrd="0" presId="urn:microsoft.com/office/officeart/2008/layout/HorizontalMultiLevelHierarchy"/>
    <dgm:cxn modelId="{C8F1BD97-034C-0E41-A592-60C7B2C97BCC}" type="presParOf" srcId="{87BFB0BD-B3AC-D240-B54D-FB4992A8BF22}" destId="{FC92EDC8-5834-194B-9A8B-1C2240A26226}" srcOrd="0" destOrd="0" presId="urn:microsoft.com/office/officeart/2008/layout/HorizontalMultiLevelHierarchy"/>
    <dgm:cxn modelId="{79E2FB5A-AFAF-DC4C-838D-C2C13BA14191}" type="presParOf" srcId="{FC92EDC8-5834-194B-9A8B-1C2240A26226}" destId="{7023C9AB-73F3-A94C-BAAA-89131C1E51EB}" srcOrd="0" destOrd="0" presId="urn:microsoft.com/office/officeart/2008/layout/HorizontalMultiLevelHierarchy"/>
    <dgm:cxn modelId="{38F6A79C-A261-1248-85C5-7552B2B5EC8D}" type="presParOf" srcId="{87BFB0BD-B3AC-D240-B54D-FB4992A8BF22}" destId="{767009DC-3C1E-A14E-A265-83CE8DA1E9B8}" srcOrd="1" destOrd="0" presId="urn:microsoft.com/office/officeart/2008/layout/HorizontalMultiLevelHierarchy"/>
    <dgm:cxn modelId="{5BF8A60C-0FF5-B64B-8FF9-530D378F9BFC}" type="presParOf" srcId="{767009DC-3C1E-A14E-A265-83CE8DA1E9B8}" destId="{74050061-C242-CE40-B52B-042C0AF93AD6}" srcOrd="0" destOrd="0" presId="urn:microsoft.com/office/officeart/2008/layout/HorizontalMultiLevelHierarchy"/>
    <dgm:cxn modelId="{B30C8918-3F0E-DE45-ADF5-5A97C2B94DB2}" type="presParOf" srcId="{767009DC-3C1E-A14E-A265-83CE8DA1E9B8}" destId="{FE4C0AEF-7695-8D4B-9B06-65B22578BE8E}" srcOrd="1" destOrd="0" presId="urn:microsoft.com/office/officeart/2008/layout/HorizontalMultiLevelHierarchy"/>
    <dgm:cxn modelId="{7A4BE7B0-5DB5-404F-B5A5-EBBA94ECAF56}" type="presParOf" srcId="{87BFB0BD-B3AC-D240-B54D-FB4992A8BF22}" destId="{54246575-22A6-4628-8A90-E3DB8E095C4B}" srcOrd="2" destOrd="0" presId="urn:microsoft.com/office/officeart/2008/layout/HorizontalMultiLevelHierarchy"/>
    <dgm:cxn modelId="{355C9352-D592-4B23-98EE-4EFBED623652}" type="presParOf" srcId="{54246575-22A6-4628-8A90-E3DB8E095C4B}" destId="{9E011A58-60A0-4B1B-B5AF-46EC1241FFAA}" srcOrd="0" destOrd="0" presId="urn:microsoft.com/office/officeart/2008/layout/HorizontalMultiLevelHierarchy"/>
    <dgm:cxn modelId="{37DEE8DF-396A-47C3-B2CB-F629BFBAC2F0}" type="presParOf" srcId="{87BFB0BD-B3AC-D240-B54D-FB4992A8BF22}" destId="{6398E542-12BC-4E3F-9D42-00F4A37135EB}" srcOrd="3" destOrd="0" presId="urn:microsoft.com/office/officeart/2008/layout/HorizontalMultiLevelHierarchy"/>
    <dgm:cxn modelId="{60131D7C-0C62-486F-A906-0F7531EF46E3}" type="presParOf" srcId="{6398E542-12BC-4E3F-9D42-00F4A37135EB}" destId="{3508C5F2-AE4C-4B78-B148-FDA2E3733AA3}" srcOrd="0" destOrd="0" presId="urn:microsoft.com/office/officeart/2008/layout/HorizontalMultiLevelHierarchy"/>
    <dgm:cxn modelId="{7DEBA56A-BA00-420C-BA4E-9547E35350FF}" type="presParOf" srcId="{6398E542-12BC-4E3F-9D42-00F4A37135EB}" destId="{9741B3BD-C89A-4F02-90A3-2DB8E5BB9253}" srcOrd="1" destOrd="0" presId="urn:microsoft.com/office/officeart/2008/layout/HorizontalMultiLevelHierarchy"/>
    <dgm:cxn modelId="{9BE2FCF4-F67F-0A4D-904E-4FEA36E81AC9}" type="presParOf" srcId="{87BFB0BD-B3AC-D240-B54D-FB4992A8BF22}" destId="{CA4CFDEC-A340-8B47-A0A7-58E7DB1FF1EA}" srcOrd="4" destOrd="0" presId="urn:microsoft.com/office/officeart/2008/layout/HorizontalMultiLevelHierarchy"/>
    <dgm:cxn modelId="{CF283657-465C-9044-A27F-5D5887AD6533}" type="presParOf" srcId="{CA4CFDEC-A340-8B47-A0A7-58E7DB1FF1EA}" destId="{F0A1D38B-0F07-1645-BDB4-FBACD7001873}" srcOrd="0" destOrd="0" presId="urn:microsoft.com/office/officeart/2008/layout/HorizontalMultiLevelHierarchy"/>
    <dgm:cxn modelId="{E66C0468-5EAB-C64C-90AF-50C5416FC72A}" type="presParOf" srcId="{87BFB0BD-B3AC-D240-B54D-FB4992A8BF22}" destId="{86C27831-433E-3C46-A8E7-ECE283120809}" srcOrd="5" destOrd="0" presId="urn:microsoft.com/office/officeart/2008/layout/HorizontalMultiLevelHierarchy"/>
    <dgm:cxn modelId="{99848ED3-E790-BF49-9AE3-DF0F9D665A70}" type="presParOf" srcId="{86C27831-433E-3C46-A8E7-ECE283120809}" destId="{E2E8D560-4764-F543-9170-39686AF38227}" srcOrd="0" destOrd="0" presId="urn:microsoft.com/office/officeart/2008/layout/HorizontalMultiLevelHierarchy"/>
    <dgm:cxn modelId="{A4BA618A-8035-4C48-A02E-59E0A6373B33}" type="presParOf" srcId="{86C27831-433E-3C46-A8E7-ECE283120809}" destId="{414B0777-882B-1847-A31B-9B86BF629B19}" srcOrd="1" destOrd="0" presId="urn:microsoft.com/office/officeart/2008/layout/HorizontalMultiLevelHierarchy"/>
    <dgm:cxn modelId="{57C8175B-E475-6146-AA47-642AB202D66D}" type="presParOf" srcId="{87BFB0BD-B3AC-D240-B54D-FB4992A8BF22}" destId="{398F0638-B8DD-9F41-AA3D-7C7366D79120}" srcOrd="6" destOrd="0" presId="urn:microsoft.com/office/officeart/2008/layout/HorizontalMultiLevelHierarchy"/>
    <dgm:cxn modelId="{7D37B1DD-7CA8-D94A-BA95-517DD0136AC8}" type="presParOf" srcId="{398F0638-B8DD-9F41-AA3D-7C7366D79120}" destId="{35E839E8-D2F3-224C-9F4E-4DE0D5BED118}" srcOrd="0" destOrd="0" presId="urn:microsoft.com/office/officeart/2008/layout/HorizontalMultiLevelHierarchy"/>
    <dgm:cxn modelId="{679795C2-3E5E-F741-85AD-0E5F2F618E2B}" type="presParOf" srcId="{87BFB0BD-B3AC-D240-B54D-FB4992A8BF22}" destId="{BD7B5292-F19C-9640-BE5B-A654E2B995B0}" srcOrd="7" destOrd="0" presId="urn:microsoft.com/office/officeart/2008/layout/HorizontalMultiLevelHierarchy"/>
    <dgm:cxn modelId="{88967416-8C08-6249-BED7-EA0F069C50B1}" type="presParOf" srcId="{BD7B5292-F19C-9640-BE5B-A654E2B995B0}" destId="{16F73519-B462-0241-8B78-2E3B1983E7AC}" srcOrd="0" destOrd="0" presId="urn:microsoft.com/office/officeart/2008/layout/HorizontalMultiLevelHierarchy"/>
    <dgm:cxn modelId="{17CA299D-C3B7-9948-8211-29E1E09BA64D}" type="presParOf" srcId="{BD7B5292-F19C-9640-BE5B-A654E2B995B0}" destId="{07BFFD41-4E4A-AF44-BFCD-E6075FF3E640}" srcOrd="1" destOrd="0" presId="urn:microsoft.com/office/officeart/2008/layout/HorizontalMultiLevelHierarchy"/>
    <dgm:cxn modelId="{47A1544A-04A7-874E-989A-E3F5A108A6DA}" type="presParOf" srcId="{E0D7C5AD-49F5-9445-87A7-EB740E6E518B}" destId="{559C54D0-6412-6143-948F-CB3C134DC2F1}" srcOrd="2" destOrd="0" presId="urn:microsoft.com/office/officeart/2008/layout/HorizontalMultiLevelHierarchy"/>
    <dgm:cxn modelId="{D8BCC5D0-21B1-704B-9E06-F239A1DBBCDB}" type="presParOf" srcId="{559C54D0-6412-6143-948F-CB3C134DC2F1}" destId="{46D2E95C-C10A-B64D-82CC-8655801CA550}" srcOrd="0" destOrd="0" presId="urn:microsoft.com/office/officeart/2008/layout/HorizontalMultiLevelHierarchy"/>
    <dgm:cxn modelId="{D6021459-F0A6-AE47-9AEF-6C490EC83881}" type="presParOf" srcId="{E0D7C5AD-49F5-9445-87A7-EB740E6E518B}" destId="{B1F0EAA1-3B71-FB49-8404-4255B4D5CA08}" srcOrd="3" destOrd="0" presId="urn:microsoft.com/office/officeart/2008/layout/HorizontalMultiLevelHierarchy"/>
    <dgm:cxn modelId="{D2DE4445-8ACB-7447-9DAB-FEE1E020B1E5}" type="presParOf" srcId="{B1F0EAA1-3B71-FB49-8404-4255B4D5CA08}" destId="{D1B15D49-B232-2741-873F-59928436791C}" srcOrd="0" destOrd="0" presId="urn:microsoft.com/office/officeart/2008/layout/HorizontalMultiLevelHierarchy"/>
    <dgm:cxn modelId="{F0E6A77E-E266-DE47-9104-9821D7948028}" type="presParOf" srcId="{B1F0EAA1-3B71-FB49-8404-4255B4D5CA08}" destId="{BE0BBF74-FD11-8D4D-8EEC-11D68DE9CCEC}" srcOrd="1" destOrd="0" presId="urn:microsoft.com/office/officeart/2008/layout/HorizontalMultiLevelHierarchy"/>
    <dgm:cxn modelId="{CB1A64C4-BC00-664D-90DD-421A7ADB54AB}" type="presParOf" srcId="{BE0BBF74-FD11-8D4D-8EEC-11D68DE9CCEC}" destId="{671A4326-9CF3-CF43-B95A-581D63153F7B}" srcOrd="0" destOrd="0" presId="urn:microsoft.com/office/officeart/2008/layout/HorizontalMultiLevelHierarchy"/>
    <dgm:cxn modelId="{F946B573-169C-D94C-BEE5-EF6E41F9382B}" type="presParOf" srcId="{671A4326-9CF3-CF43-B95A-581D63153F7B}" destId="{A130F512-4C86-AF44-A19D-CCDF6EF43D80}" srcOrd="0" destOrd="0" presId="urn:microsoft.com/office/officeart/2008/layout/HorizontalMultiLevelHierarchy"/>
    <dgm:cxn modelId="{3649EFD2-A174-9849-859C-FEE326B13299}" type="presParOf" srcId="{BE0BBF74-FD11-8D4D-8EEC-11D68DE9CCEC}" destId="{65234885-1285-374F-A541-A1716B6C5CA6}" srcOrd="1" destOrd="0" presId="urn:microsoft.com/office/officeart/2008/layout/HorizontalMultiLevelHierarchy"/>
    <dgm:cxn modelId="{16FD61F2-B687-114D-8BB1-094DB86DBB5A}" type="presParOf" srcId="{65234885-1285-374F-A541-A1716B6C5CA6}" destId="{EAE77323-06D9-4E44-B955-D872568B0A6C}" srcOrd="0" destOrd="0" presId="urn:microsoft.com/office/officeart/2008/layout/HorizontalMultiLevelHierarchy"/>
    <dgm:cxn modelId="{2A1382AE-DB5E-AC47-B529-C55AAD500761}" type="presParOf" srcId="{65234885-1285-374F-A541-A1716B6C5CA6}" destId="{585BA310-3A1D-0E48-99D8-11F47C590B7F}" srcOrd="1" destOrd="0" presId="urn:microsoft.com/office/officeart/2008/layout/HorizontalMultiLevelHierarchy"/>
    <dgm:cxn modelId="{397210CF-55E0-2848-873F-ECD1785C2C72}" type="presParOf" srcId="{BE0BBF74-FD11-8D4D-8EEC-11D68DE9CCEC}" destId="{BA84A3C5-E8D0-7846-8BC7-BF6586A25575}" srcOrd="2" destOrd="0" presId="urn:microsoft.com/office/officeart/2008/layout/HorizontalMultiLevelHierarchy"/>
    <dgm:cxn modelId="{5ADE0979-6C8C-2341-BE0A-8BC67BA91043}" type="presParOf" srcId="{BA84A3C5-E8D0-7846-8BC7-BF6586A25575}" destId="{E6400DB4-F790-D44F-B770-2514C1346B95}" srcOrd="0" destOrd="0" presId="urn:microsoft.com/office/officeart/2008/layout/HorizontalMultiLevelHierarchy"/>
    <dgm:cxn modelId="{B64D4D37-C873-2146-922D-238232D1952E}" type="presParOf" srcId="{BE0BBF74-FD11-8D4D-8EEC-11D68DE9CCEC}" destId="{9AFC1C4F-94AD-704B-AB09-9F2D5AC4D0D6}" srcOrd="3" destOrd="0" presId="urn:microsoft.com/office/officeart/2008/layout/HorizontalMultiLevelHierarchy"/>
    <dgm:cxn modelId="{D734DC82-AD9E-7E4E-B450-81705862BDE4}" type="presParOf" srcId="{9AFC1C4F-94AD-704B-AB09-9F2D5AC4D0D6}" destId="{29749157-C0D4-414A-8CE7-DCB40976E151}" srcOrd="0" destOrd="0" presId="urn:microsoft.com/office/officeart/2008/layout/HorizontalMultiLevelHierarchy"/>
    <dgm:cxn modelId="{38FD57F2-C484-6149-92B3-B26B985A5955}" type="presParOf" srcId="{9AFC1C4F-94AD-704B-AB09-9F2D5AC4D0D6}" destId="{68D536BD-4CDE-FE41-BCA1-3E2E2D519B6A}" srcOrd="1" destOrd="0" presId="urn:microsoft.com/office/officeart/2008/layout/HorizontalMultiLevelHierarchy"/>
    <dgm:cxn modelId="{A536FCCF-D636-4095-8ED1-99C20DCA2D28}" type="presParOf" srcId="{BE0BBF74-FD11-8D4D-8EEC-11D68DE9CCEC}" destId="{999A5B53-58B6-4B49-B499-C98D4FEBEF8F}" srcOrd="4" destOrd="0" presId="urn:microsoft.com/office/officeart/2008/layout/HorizontalMultiLevelHierarchy"/>
    <dgm:cxn modelId="{3484022E-CFF8-45AE-A01B-BE0C2B738AC9}" type="presParOf" srcId="{999A5B53-58B6-4B49-B499-C98D4FEBEF8F}" destId="{D14613E6-C3BF-44F0-8209-42F45C3D0656}" srcOrd="0" destOrd="0" presId="urn:microsoft.com/office/officeart/2008/layout/HorizontalMultiLevelHierarchy"/>
    <dgm:cxn modelId="{061C2B3D-3DDA-4F63-9560-CE573F61DCA2}" type="presParOf" srcId="{BE0BBF74-FD11-8D4D-8EEC-11D68DE9CCEC}" destId="{064F67C1-80BA-4D81-84E4-3EBBFAC05335}" srcOrd="5" destOrd="0" presId="urn:microsoft.com/office/officeart/2008/layout/HorizontalMultiLevelHierarchy"/>
    <dgm:cxn modelId="{4928BBF6-B9A8-4618-BEE5-B2C997292F0F}" type="presParOf" srcId="{064F67C1-80BA-4D81-84E4-3EBBFAC05335}" destId="{DDFD878A-DE04-4506-92BF-6345CBD58ED6}" srcOrd="0" destOrd="0" presId="urn:microsoft.com/office/officeart/2008/layout/HorizontalMultiLevelHierarchy"/>
    <dgm:cxn modelId="{69D75BD3-0652-4038-BCB5-9D84F1C13072}" type="presParOf" srcId="{064F67C1-80BA-4D81-84E4-3EBBFAC05335}" destId="{6B736E7B-68FE-4078-B3B5-D81E103CDE17}" srcOrd="1" destOrd="0" presId="urn:microsoft.com/office/officeart/2008/layout/HorizontalMultiLevelHierarchy"/>
  </dgm:cxnLst>
  <dgm:bg>
    <a:effectLst/>
  </dgm:bg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9A5B53-58B6-4B49-B499-C98D4FEBEF8F}">
      <dsp:nvSpPr>
        <dsp:cNvPr id="0" name=""/>
        <dsp:cNvSpPr/>
      </dsp:nvSpPr>
      <dsp:spPr>
        <a:xfrm>
          <a:off x="6080119" y="5276967"/>
          <a:ext cx="512814" cy="9771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6407" y="0"/>
              </a:lnTo>
              <a:lnTo>
                <a:pt x="256407" y="977162"/>
              </a:lnTo>
              <a:lnTo>
                <a:pt x="512814" y="977162"/>
              </a:lnTo>
            </a:path>
          </a:pathLst>
        </a:custGeom>
        <a:noFill/>
        <a:ln w="25400" cap="flat" cmpd="sng" algn="ctr">
          <a:solidFill>
            <a:srgbClr val="A6A6A6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308938" y="5737959"/>
        <a:ext cx="55177" cy="55177"/>
      </dsp:txXfrm>
    </dsp:sp>
    <dsp:sp modelId="{BA84A3C5-E8D0-7846-8BC7-BF6586A25575}">
      <dsp:nvSpPr>
        <dsp:cNvPr id="0" name=""/>
        <dsp:cNvSpPr/>
      </dsp:nvSpPr>
      <dsp:spPr>
        <a:xfrm>
          <a:off x="6080119" y="5231247"/>
          <a:ext cx="51281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2814" y="45720"/>
              </a:lnTo>
            </a:path>
          </a:pathLst>
        </a:custGeom>
        <a:noFill/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TT Interphases Pro Trl Rg" panose="020B0103050000020004" pitchFamily="34" charset="0"/>
          </a:endParaRPr>
        </a:p>
      </dsp:txBody>
      <dsp:txXfrm>
        <a:off x="6323706" y="5264146"/>
        <a:ext cx="25640" cy="25640"/>
      </dsp:txXfrm>
    </dsp:sp>
    <dsp:sp modelId="{671A4326-9CF3-CF43-B95A-581D63153F7B}">
      <dsp:nvSpPr>
        <dsp:cNvPr id="0" name=""/>
        <dsp:cNvSpPr/>
      </dsp:nvSpPr>
      <dsp:spPr>
        <a:xfrm>
          <a:off x="6080119" y="4299805"/>
          <a:ext cx="512814" cy="977162"/>
        </a:xfrm>
        <a:custGeom>
          <a:avLst/>
          <a:gdLst/>
          <a:ahLst/>
          <a:cxnLst/>
          <a:rect l="0" t="0" r="0" b="0"/>
          <a:pathLst>
            <a:path>
              <a:moveTo>
                <a:pt x="0" y="977162"/>
              </a:moveTo>
              <a:lnTo>
                <a:pt x="256407" y="977162"/>
              </a:lnTo>
              <a:lnTo>
                <a:pt x="256407" y="0"/>
              </a:lnTo>
              <a:lnTo>
                <a:pt x="512814" y="0"/>
              </a:lnTo>
            </a:path>
          </a:pathLst>
        </a:custGeom>
        <a:noFill/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TT Interphases Pro Trl Rg" panose="020B0103050000020004" pitchFamily="34" charset="0"/>
          </a:endParaRPr>
        </a:p>
      </dsp:txBody>
      <dsp:txXfrm>
        <a:off x="6308938" y="4760797"/>
        <a:ext cx="55177" cy="55177"/>
      </dsp:txXfrm>
    </dsp:sp>
    <dsp:sp modelId="{559C54D0-6412-6143-948F-CB3C134DC2F1}">
      <dsp:nvSpPr>
        <dsp:cNvPr id="0" name=""/>
        <dsp:cNvSpPr/>
      </dsp:nvSpPr>
      <dsp:spPr>
        <a:xfrm>
          <a:off x="2448048" y="3566933"/>
          <a:ext cx="1067998" cy="17100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33999" y="0"/>
              </a:lnTo>
              <a:lnTo>
                <a:pt x="533999" y="1710033"/>
              </a:lnTo>
              <a:lnTo>
                <a:pt x="1067998" y="1710033"/>
              </a:lnTo>
            </a:path>
          </a:pathLst>
        </a:custGeom>
        <a:noFill/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>
            <a:latin typeface="TT Interphases Pro Trl Rg" panose="020B0103050000020004" pitchFamily="34" charset="0"/>
          </a:endParaRPr>
        </a:p>
      </dsp:txBody>
      <dsp:txXfrm>
        <a:off x="2931643" y="4371546"/>
        <a:ext cx="100807" cy="100807"/>
      </dsp:txXfrm>
    </dsp:sp>
    <dsp:sp modelId="{398F0638-B8DD-9F41-AA3D-7C7366D79120}">
      <dsp:nvSpPr>
        <dsp:cNvPr id="0" name=""/>
        <dsp:cNvSpPr/>
      </dsp:nvSpPr>
      <dsp:spPr>
        <a:xfrm>
          <a:off x="6080119" y="1856899"/>
          <a:ext cx="512814" cy="14657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6407" y="0"/>
              </a:lnTo>
              <a:lnTo>
                <a:pt x="256407" y="1465743"/>
              </a:lnTo>
              <a:lnTo>
                <a:pt x="512814" y="1465743"/>
              </a:lnTo>
            </a:path>
          </a:pathLst>
        </a:custGeom>
        <a:noFill/>
        <a:ln w="25400" cap="flat" cmpd="sng" algn="ctr">
          <a:solidFill>
            <a:srgbClr val="A6A6A6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297705" y="2550949"/>
        <a:ext cx="77643" cy="77643"/>
      </dsp:txXfrm>
    </dsp:sp>
    <dsp:sp modelId="{CA4CFDEC-A340-8B47-A0A7-58E7DB1FF1EA}">
      <dsp:nvSpPr>
        <dsp:cNvPr id="0" name=""/>
        <dsp:cNvSpPr/>
      </dsp:nvSpPr>
      <dsp:spPr>
        <a:xfrm>
          <a:off x="6080119" y="1856899"/>
          <a:ext cx="512814" cy="4885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6407" y="0"/>
              </a:lnTo>
              <a:lnTo>
                <a:pt x="256407" y="488581"/>
              </a:lnTo>
              <a:lnTo>
                <a:pt x="512814" y="488581"/>
              </a:lnTo>
            </a:path>
          </a:pathLst>
        </a:custGeom>
        <a:noFill/>
        <a:ln w="25400" cap="flat" cmpd="sng" algn="ctr">
          <a:solidFill>
            <a:srgbClr val="439863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TT Interphases Pro Trl Rg" panose="020B0103050000020004" pitchFamily="34" charset="0"/>
          </a:endParaRPr>
        </a:p>
      </dsp:txBody>
      <dsp:txXfrm>
        <a:off x="6318819" y="2083482"/>
        <a:ext cx="35415" cy="35415"/>
      </dsp:txXfrm>
    </dsp:sp>
    <dsp:sp modelId="{54246575-22A6-4628-8A90-E3DB8E095C4B}">
      <dsp:nvSpPr>
        <dsp:cNvPr id="0" name=""/>
        <dsp:cNvSpPr/>
      </dsp:nvSpPr>
      <dsp:spPr>
        <a:xfrm>
          <a:off x="6080119" y="1368318"/>
          <a:ext cx="512814" cy="488581"/>
        </a:xfrm>
        <a:custGeom>
          <a:avLst/>
          <a:gdLst/>
          <a:ahLst/>
          <a:cxnLst/>
          <a:rect l="0" t="0" r="0" b="0"/>
          <a:pathLst>
            <a:path>
              <a:moveTo>
                <a:pt x="0" y="488581"/>
              </a:moveTo>
              <a:lnTo>
                <a:pt x="256407" y="488581"/>
              </a:lnTo>
              <a:lnTo>
                <a:pt x="256407" y="0"/>
              </a:lnTo>
              <a:lnTo>
                <a:pt x="512814" y="0"/>
              </a:lnTo>
            </a:path>
          </a:pathLst>
        </a:custGeom>
        <a:noFill/>
        <a:ln w="25400" cap="flat" cmpd="sng" algn="ctr">
          <a:solidFill>
            <a:srgbClr val="A6A6A6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318819" y="1594901"/>
        <a:ext cx="35415" cy="35415"/>
      </dsp:txXfrm>
    </dsp:sp>
    <dsp:sp modelId="{FC92EDC8-5834-194B-9A8B-1C2240A26226}">
      <dsp:nvSpPr>
        <dsp:cNvPr id="0" name=""/>
        <dsp:cNvSpPr/>
      </dsp:nvSpPr>
      <dsp:spPr>
        <a:xfrm>
          <a:off x="6080119" y="391156"/>
          <a:ext cx="512814" cy="1465743"/>
        </a:xfrm>
        <a:custGeom>
          <a:avLst/>
          <a:gdLst/>
          <a:ahLst/>
          <a:cxnLst/>
          <a:rect l="0" t="0" r="0" b="0"/>
          <a:pathLst>
            <a:path>
              <a:moveTo>
                <a:pt x="0" y="1465743"/>
              </a:moveTo>
              <a:lnTo>
                <a:pt x="256407" y="1465743"/>
              </a:lnTo>
              <a:lnTo>
                <a:pt x="256407" y="0"/>
              </a:lnTo>
              <a:lnTo>
                <a:pt x="512814" y="0"/>
              </a:lnTo>
            </a:path>
          </a:pathLst>
        </a:custGeom>
        <a:noFill/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TT Interphases Pro Trl Rg" panose="020B0103050000020004" pitchFamily="34" charset="0"/>
          </a:endParaRPr>
        </a:p>
      </dsp:txBody>
      <dsp:txXfrm>
        <a:off x="6297705" y="1085206"/>
        <a:ext cx="77643" cy="77643"/>
      </dsp:txXfrm>
    </dsp:sp>
    <dsp:sp modelId="{48B610DE-4C8C-1E42-8ED0-8FD3C3972180}">
      <dsp:nvSpPr>
        <dsp:cNvPr id="0" name=""/>
        <dsp:cNvSpPr/>
      </dsp:nvSpPr>
      <dsp:spPr>
        <a:xfrm>
          <a:off x="2448048" y="1856899"/>
          <a:ext cx="1067998" cy="1710033"/>
        </a:xfrm>
        <a:custGeom>
          <a:avLst/>
          <a:gdLst/>
          <a:ahLst/>
          <a:cxnLst/>
          <a:rect l="0" t="0" r="0" b="0"/>
          <a:pathLst>
            <a:path>
              <a:moveTo>
                <a:pt x="0" y="1710033"/>
              </a:moveTo>
              <a:lnTo>
                <a:pt x="533999" y="1710033"/>
              </a:lnTo>
              <a:lnTo>
                <a:pt x="533999" y="0"/>
              </a:lnTo>
              <a:lnTo>
                <a:pt x="1067998" y="0"/>
              </a:lnTo>
            </a:path>
          </a:pathLst>
        </a:custGeom>
        <a:noFill/>
        <a:ln w="25400" cap="flat" cmpd="sng" algn="ctr">
          <a:solidFill>
            <a:srgbClr val="439863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>
            <a:latin typeface="TT Interphases Pro Trl Rg" panose="020B0103050000020004" pitchFamily="34" charset="0"/>
          </a:endParaRPr>
        </a:p>
      </dsp:txBody>
      <dsp:txXfrm>
        <a:off x="2931643" y="2661513"/>
        <a:ext cx="100807" cy="100807"/>
      </dsp:txXfrm>
    </dsp:sp>
    <dsp:sp modelId="{E2176B48-EB60-8B48-8F2C-0D340775EC4C}">
      <dsp:nvSpPr>
        <dsp:cNvPr id="0" name=""/>
        <dsp:cNvSpPr/>
      </dsp:nvSpPr>
      <dsp:spPr>
        <a:xfrm>
          <a:off x="0" y="3176068"/>
          <a:ext cx="4114366" cy="781729"/>
        </a:xfrm>
        <a:prstGeom prst="roundRect">
          <a:avLst/>
        </a:prstGeom>
        <a:solidFill>
          <a:srgbClr val="43986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3200" kern="1200">
              <a:solidFill>
                <a:schemeClr val="bg1"/>
              </a:solidFill>
              <a:latin typeface="TT Interphases Pro Trl Rg" panose="020B0103050000020004" pitchFamily="34" charset="0"/>
            </a:rPr>
            <a:t>Utility</a:t>
          </a:r>
        </a:p>
      </dsp:txBody>
      <dsp:txXfrm>
        <a:off x="38161" y="3214229"/>
        <a:ext cx="4038044" cy="705407"/>
      </dsp:txXfrm>
    </dsp:sp>
    <dsp:sp modelId="{DC250585-A08F-8E45-A016-450EE4E6FE0B}">
      <dsp:nvSpPr>
        <dsp:cNvPr id="0" name=""/>
        <dsp:cNvSpPr/>
      </dsp:nvSpPr>
      <dsp:spPr>
        <a:xfrm>
          <a:off x="3516046" y="1466035"/>
          <a:ext cx="2564073" cy="781729"/>
        </a:xfrm>
        <a:prstGeom prst="roundRect">
          <a:avLst/>
        </a:prstGeom>
        <a:solidFill>
          <a:srgbClr val="43986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TT Interphases Pro Trl Rg" panose="020B0103050000020004" pitchFamily="34" charset="0"/>
            </a:rPr>
            <a:t>Insightfulness</a:t>
          </a:r>
        </a:p>
      </dsp:txBody>
      <dsp:txXfrm>
        <a:off x="3554207" y="1504196"/>
        <a:ext cx="2487751" cy="705407"/>
      </dsp:txXfrm>
    </dsp:sp>
    <dsp:sp modelId="{74050061-C242-CE40-B52B-042C0AF93AD6}">
      <dsp:nvSpPr>
        <dsp:cNvPr id="0" name=""/>
        <dsp:cNvSpPr/>
      </dsp:nvSpPr>
      <dsp:spPr>
        <a:xfrm>
          <a:off x="6592934" y="292"/>
          <a:ext cx="2564073" cy="781729"/>
        </a:xfrm>
        <a:prstGeom prst="roundRect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softEdge rad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TT Interphases Pro Trl Rg" panose="020B0103050000020004" pitchFamily="34" charset="0"/>
            </a:rPr>
            <a:t>Attribute Significance</a:t>
          </a:r>
        </a:p>
      </dsp:txBody>
      <dsp:txXfrm>
        <a:off x="6631095" y="38453"/>
        <a:ext cx="2487751" cy="705407"/>
      </dsp:txXfrm>
    </dsp:sp>
    <dsp:sp modelId="{3508C5F2-AE4C-4B78-B148-FDA2E3733AA3}">
      <dsp:nvSpPr>
        <dsp:cNvPr id="0" name=""/>
        <dsp:cNvSpPr/>
      </dsp:nvSpPr>
      <dsp:spPr>
        <a:xfrm>
          <a:off x="6592934" y="977454"/>
          <a:ext cx="2564073" cy="781729"/>
        </a:xfrm>
        <a:prstGeom prst="roundRect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softEdge rad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TT Interphases Pro Trl Rg" panose="020B0103050000020004" pitchFamily="34" charset="0"/>
            </a:rPr>
            <a:t>Informativeness</a:t>
          </a:r>
        </a:p>
      </dsp:txBody>
      <dsp:txXfrm>
        <a:off x="6631095" y="1015615"/>
        <a:ext cx="2487751" cy="705407"/>
      </dsp:txXfrm>
    </dsp:sp>
    <dsp:sp modelId="{E2E8D560-4764-F543-9170-39686AF38227}">
      <dsp:nvSpPr>
        <dsp:cNvPr id="0" name=""/>
        <dsp:cNvSpPr/>
      </dsp:nvSpPr>
      <dsp:spPr>
        <a:xfrm>
          <a:off x="6592934" y="1954616"/>
          <a:ext cx="2564073" cy="781729"/>
        </a:xfrm>
        <a:prstGeom prst="roundRect">
          <a:avLst/>
        </a:prstGeom>
        <a:solidFill>
          <a:srgbClr val="A6A6A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TT Interphases Pro Trl Rg" panose="020B0103050000020004" pitchFamily="34" charset="0"/>
            </a:rPr>
            <a:t>Trend</a:t>
          </a:r>
        </a:p>
      </dsp:txBody>
      <dsp:txXfrm>
        <a:off x="6631095" y="1992777"/>
        <a:ext cx="2487751" cy="705407"/>
      </dsp:txXfrm>
    </dsp:sp>
    <dsp:sp modelId="{16F73519-B462-0241-8B78-2E3B1983E7AC}">
      <dsp:nvSpPr>
        <dsp:cNvPr id="0" name=""/>
        <dsp:cNvSpPr/>
      </dsp:nvSpPr>
      <dsp:spPr>
        <a:xfrm>
          <a:off x="6592934" y="2931778"/>
          <a:ext cx="2564073" cy="781729"/>
        </a:xfrm>
        <a:prstGeom prst="roundRect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TT Interphases Pro Trl Rg" panose="020B0103050000020004" pitchFamily="34" charset="0"/>
            </a:rPr>
            <a:t>Outlier</a:t>
          </a:r>
        </a:p>
      </dsp:txBody>
      <dsp:txXfrm>
        <a:off x="6631095" y="2969939"/>
        <a:ext cx="2487751" cy="705407"/>
      </dsp:txXfrm>
    </dsp:sp>
    <dsp:sp modelId="{D1B15D49-B232-2741-873F-59928436791C}">
      <dsp:nvSpPr>
        <dsp:cNvPr id="0" name=""/>
        <dsp:cNvSpPr/>
      </dsp:nvSpPr>
      <dsp:spPr>
        <a:xfrm>
          <a:off x="3516046" y="4886102"/>
          <a:ext cx="2564073" cy="781729"/>
        </a:xfrm>
        <a:prstGeom prst="roundRect">
          <a:avLst/>
        </a:prstGeom>
        <a:solidFill>
          <a:srgbClr val="43986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solidFill>
                <a:schemeClr val="bg1"/>
              </a:solidFill>
              <a:latin typeface="TT Interphases Pro Trl Rg" panose="020B0103050000020004" pitchFamily="34" charset="0"/>
            </a:rPr>
            <a:t>Interpretability</a:t>
          </a:r>
        </a:p>
      </dsp:txBody>
      <dsp:txXfrm>
        <a:off x="3554207" y="4924263"/>
        <a:ext cx="2487751" cy="705407"/>
      </dsp:txXfrm>
    </dsp:sp>
    <dsp:sp modelId="{EAE77323-06D9-4E44-B955-D872568B0A6C}">
      <dsp:nvSpPr>
        <dsp:cNvPr id="0" name=""/>
        <dsp:cNvSpPr/>
      </dsp:nvSpPr>
      <dsp:spPr>
        <a:xfrm>
          <a:off x="6592934" y="3908940"/>
          <a:ext cx="2564073" cy="781729"/>
        </a:xfrm>
        <a:prstGeom prst="roundRect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>
            <a:latin typeface="TT Interphases Pro Trl Rg" panose="020B0103050000020004" pitchFamily="34" charset="0"/>
          </a:endParaRPr>
        </a:p>
      </dsp:txBody>
      <dsp:txXfrm>
        <a:off x="6631095" y="3947101"/>
        <a:ext cx="2487751" cy="705407"/>
      </dsp:txXfrm>
    </dsp:sp>
    <dsp:sp modelId="{29749157-C0D4-414A-8CE7-DCB40976E151}">
      <dsp:nvSpPr>
        <dsp:cNvPr id="0" name=""/>
        <dsp:cNvSpPr/>
      </dsp:nvSpPr>
      <dsp:spPr>
        <a:xfrm>
          <a:off x="6592934" y="4886102"/>
          <a:ext cx="2564073" cy="781729"/>
        </a:xfrm>
        <a:prstGeom prst="roundRect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>
            <a:latin typeface="TT Interphases Pro Trl Rg" panose="020B0103050000020004" pitchFamily="34" charset="0"/>
          </a:endParaRPr>
        </a:p>
      </dsp:txBody>
      <dsp:txXfrm>
        <a:off x="6631095" y="4924263"/>
        <a:ext cx="2487751" cy="705407"/>
      </dsp:txXfrm>
    </dsp:sp>
    <dsp:sp modelId="{DDFD878A-DE04-4506-92BF-6345CBD58ED6}">
      <dsp:nvSpPr>
        <dsp:cNvPr id="0" name=""/>
        <dsp:cNvSpPr/>
      </dsp:nvSpPr>
      <dsp:spPr>
        <a:xfrm>
          <a:off x="6592934" y="5863264"/>
          <a:ext cx="2564073" cy="781729"/>
        </a:xfrm>
        <a:prstGeom prst="roundRect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>
            <a:latin typeface="TT Interphases Pro Trl Rg" panose="020B0103050000020004" pitchFamily="34" charset="0"/>
          </a:endParaRPr>
        </a:p>
      </dsp:txBody>
      <dsp:txXfrm>
        <a:off x="6631095" y="5901425"/>
        <a:ext cx="2487751" cy="7054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9A5B53-58B6-4B49-B499-C98D4FEBEF8F}">
      <dsp:nvSpPr>
        <dsp:cNvPr id="0" name=""/>
        <dsp:cNvSpPr/>
      </dsp:nvSpPr>
      <dsp:spPr>
        <a:xfrm>
          <a:off x="6080119" y="5276967"/>
          <a:ext cx="512814" cy="9771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6407" y="0"/>
              </a:lnTo>
              <a:lnTo>
                <a:pt x="256407" y="977162"/>
              </a:lnTo>
              <a:lnTo>
                <a:pt x="512814" y="977162"/>
              </a:lnTo>
            </a:path>
          </a:pathLst>
        </a:custGeom>
        <a:noFill/>
        <a:ln w="25400" cap="flat" cmpd="sng" algn="ctr">
          <a:solidFill>
            <a:srgbClr val="A6A6A6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308938" y="5737959"/>
        <a:ext cx="55177" cy="55177"/>
      </dsp:txXfrm>
    </dsp:sp>
    <dsp:sp modelId="{BA84A3C5-E8D0-7846-8BC7-BF6586A25575}">
      <dsp:nvSpPr>
        <dsp:cNvPr id="0" name=""/>
        <dsp:cNvSpPr/>
      </dsp:nvSpPr>
      <dsp:spPr>
        <a:xfrm>
          <a:off x="6080119" y="5231247"/>
          <a:ext cx="51281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2814" y="45720"/>
              </a:lnTo>
            </a:path>
          </a:pathLst>
        </a:custGeom>
        <a:noFill/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TT Interphases Pro Trl Rg" panose="020B0103050000020004" pitchFamily="34" charset="0"/>
          </a:endParaRPr>
        </a:p>
      </dsp:txBody>
      <dsp:txXfrm>
        <a:off x="6323706" y="5264146"/>
        <a:ext cx="25640" cy="25640"/>
      </dsp:txXfrm>
    </dsp:sp>
    <dsp:sp modelId="{671A4326-9CF3-CF43-B95A-581D63153F7B}">
      <dsp:nvSpPr>
        <dsp:cNvPr id="0" name=""/>
        <dsp:cNvSpPr/>
      </dsp:nvSpPr>
      <dsp:spPr>
        <a:xfrm>
          <a:off x="6080119" y="4299805"/>
          <a:ext cx="512814" cy="977162"/>
        </a:xfrm>
        <a:custGeom>
          <a:avLst/>
          <a:gdLst/>
          <a:ahLst/>
          <a:cxnLst/>
          <a:rect l="0" t="0" r="0" b="0"/>
          <a:pathLst>
            <a:path>
              <a:moveTo>
                <a:pt x="0" y="977162"/>
              </a:moveTo>
              <a:lnTo>
                <a:pt x="256407" y="977162"/>
              </a:lnTo>
              <a:lnTo>
                <a:pt x="256407" y="0"/>
              </a:lnTo>
              <a:lnTo>
                <a:pt x="512814" y="0"/>
              </a:lnTo>
            </a:path>
          </a:pathLst>
        </a:custGeom>
        <a:noFill/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TT Interphases Pro Trl Rg" panose="020B0103050000020004" pitchFamily="34" charset="0"/>
          </a:endParaRPr>
        </a:p>
      </dsp:txBody>
      <dsp:txXfrm>
        <a:off x="6308938" y="4760797"/>
        <a:ext cx="55177" cy="55177"/>
      </dsp:txXfrm>
    </dsp:sp>
    <dsp:sp modelId="{559C54D0-6412-6143-948F-CB3C134DC2F1}">
      <dsp:nvSpPr>
        <dsp:cNvPr id="0" name=""/>
        <dsp:cNvSpPr/>
      </dsp:nvSpPr>
      <dsp:spPr>
        <a:xfrm>
          <a:off x="2448048" y="3566933"/>
          <a:ext cx="1067998" cy="17100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33999" y="0"/>
              </a:lnTo>
              <a:lnTo>
                <a:pt x="533999" y="1710033"/>
              </a:lnTo>
              <a:lnTo>
                <a:pt x="1067998" y="1710033"/>
              </a:lnTo>
            </a:path>
          </a:pathLst>
        </a:custGeom>
        <a:noFill/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>
            <a:latin typeface="TT Interphases Pro Trl Rg" panose="020B0103050000020004" pitchFamily="34" charset="0"/>
          </a:endParaRPr>
        </a:p>
      </dsp:txBody>
      <dsp:txXfrm>
        <a:off x="2931643" y="4371546"/>
        <a:ext cx="100807" cy="100807"/>
      </dsp:txXfrm>
    </dsp:sp>
    <dsp:sp modelId="{398F0638-B8DD-9F41-AA3D-7C7366D79120}">
      <dsp:nvSpPr>
        <dsp:cNvPr id="0" name=""/>
        <dsp:cNvSpPr/>
      </dsp:nvSpPr>
      <dsp:spPr>
        <a:xfrm>
          <a:off x="6080119" y="1856899"/>
          <a:ext cx="512814" cy="14657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6407" y="0"/>
              </a:lnTo>
              <a:lnTo>
                <a:pt x="256407" y="1465743"/>
              </a:lnTo>
              <a:lnTo>
                <a:pt x="512814" y="1465743"/>
              </a:lnTo>
            </a:path>
          </a:pathLst>
        </a:custGeom>
        <a:noFill/>
        <a:ln w="25400" cap="flat" cmpd="sng" algn="ctr">
          <a:solidFill>
            <a:srgbClr val="A6A6A6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297705" y="2550949"/>
        <a:ext cx="77643" cy="77643"/>
      </dsp:txXfrm>
    </dsp:sp>
    <dsp:sp modelId="{CA4CFDEC-A340-8B47-A0A7-58E7DB1FF1EA}">
      <dsp:nvSpPr>
        <dsp:cNvPr id="0" name=""/>
        <dsp:cNvSpPr/>
      </dsp:nvSpPr>
      <dsp:spPr>
        <a:xfrm>
          <a:off x="6080119" y="1856899"/>
          <a:ext cx="512814" cy="4885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6407" y="0"/>
              </a:lnTo>
              <a:lnTo>
                <a:pt x="256407" y="488581"/>
              </a:lnTo>
              <a:lnTo>
                <a:pt x="512814" y="488581"/>
              </a:lnTo>
            </a:path>
          </a:pathLst>
        </a:custGeom>
        <a:noFill/>
        <a:ln w="25400" cap="flat" cmpd="sng" algn="ctr">
          <a:solidFill>
            <a:srgbClr val="A6A6A6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TT Interphases Pro Trl Rg" panose="020B0103050000020004" pitchFamily="34" charset="0"/>
          </a:endParaRPr>
        </a:p>
      </dsp:txBody>
      <dsp:txXfrm>
        <a:off x="6318819" y="2083482"/>
        <a:ext cx="35415" cy="35415"/>
      </dsp:txXfrm>
    </dsp:sp>
    <dsp:sp modelId="{54246575-22A6-4628-8A90-E3DB8E095C4B}">
      <dsp:nvSpPr>
        <dsp:cNvPr id="0" name=""/>
        <dsp:cNvSpPr/>
      </dsp:nvSpPr>
      <dsp:spPr>
        <a:xfrm>
          <a:off x="6080119" y="1368318"/>
          <a:ext cx="512814" cy="488581"/>
        </a:xfrm>
        <a:custGeom>
          <a:avLst/>
          <a:gdLst/>
          <a:ahLst/>
          <a:cxnLst/>
          <a:rect l="0" t="0" r="0" b="0"/>
          <a:pathLst>
            <a:path>
              <a:moveTo>
                <a:pt x="0" y="488581"/>
              </a:moveTo>
              <a:lnTo>
                <a:pt x="256407" y="488581"/>
              </a:lnTo>
              <a:lnTo>
                <a:pt x="256407" y="0"/>
              </a:lnTo>
              <a:lnTo>
                <a:pt x="512814" y="0"/>
              </a:lnTo>
            </a:path>
          </a:pathLst>
        </a:custGeom>
        <a:noFill/>
        <a:ln w="25400" cap="flat" cmpd="sng" algn="ctr">
          <a:solidFill>
            <a:srgbClr val="A6A6A6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318819" y="1594901"/>
        <a:ext cx="35415" cy="35415"/>
      </dsp:txXfrm>
    </dsp:sp>
    <dsp:sp modelId="{FC92EDC8-5834-194B-9A8B-1C2240A26226}">
      <dsp:nvSpPr>
        <dsp:cNvPr id="0" name=""/>
        <dsp:cNvSpPr/>
      </dsp:nvSpPr>
      <dsp:spPr>
        <a:xfrm>
          <a:off x="6080119" y="391156"/>
          <a:ext cx="512814" cy="1465743"/>
        </a:xfrm>
        <a:custGeom>
          <a:avLst/>
          <a:gdLst/>
          <a:ahLst/>
          <a:cxnLst/>
          <a:rect l="0" t="0" r="0" b="0"/>
          <a:pathLst>
            <a:path>
              <a:moveTo>
                <a:pt x="0" y="1465743"/>
              </a:moveTo>
              <a:lnTo>
                <a:pt x="256407" y="1465743"/>
              </a:lnTo>
              <a:lnTo>
                <a:pt x="256407" y="0"/>
              </a:lnTo>
              <a:lnTo>
                <a:pt x="512814" y="0"/>
              </a:lnTo>
            </a:path>
          </a:pathLst>
        </a:custGeom>
        <a:noFill/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TT Interphases Pro Trl Rg" panose="020B0103050000020004" pitchFamily="34" charset="0"/>
          </a:endParaRPr>
        </a:p>
      </dsp:txBody>
      <dsp:txXfrm>
        <a:off x="6297705" y="1085206"/>
        <a:ext cx="77643" cy="77643"/>
      </dsp:txXfrm>
    </dsp:sp>
    <dsp:sp modelId="{48B610DE-4C8C-1E42-8ED0-8FD3C3972180}">
      <dsp:nvSpPr>
        <dsp:cNvPr id="0" name=""/>
        <dsp:cNvSpPr/>
      </dsp:nvSpPr>
      <dsp:spPr>
        <a:xfrm>
          <a:off x="2448048" y="1856899"/>
          <a:ext cx="1067998" cy="1710033"/>
        </a:xfrm>
        <a:custGeom>
          <a:avLst/>
          <a:gdLst/>
          <a:ahLst/>
          <a:cxnLst/>
          <a:rect l="0" t="0" r="0" b="0"/>
          <a:pathLst>
            <a:path>
              <a:moveTo>
                <a:pt x="0" y="1710033"/>
              </a:moveTo>
              <a:lnTo>
                <a:pt x="533999" y="1710033"/>
              </a:lnTo>
              <a:lnTo>
                <a:pt x="533999" y="0"/>
              </a:lnTo>
              <a:lnTo>
                <a:pt x="1067998" y="0"/>
              </a:lnTo>
            </a:path>
          </a:pathLst>
        </a:custGeom>
        <a:noFill/>
        <a:ln w="25400" cap="flat" cmpd="sng" algn="ctr">
          <a:solidFill>
            <a:srgbClr val="439863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>
            <a:latin typeface="TT Interphases Pro Trl Rg" panose="020B0103050000020004" pitchFamily="34" charset="0"/>
          </a:endParaRPr>
        </a:p>
      </dsp:txBody>
      <dsp:txXfrm>
        <a:off x="2931643" y="2661513"/>
        <a:ext cx="100807" cy="100807"/>
      </dsp:txXfrm>
    </dsp:sp>
    <dsp:sp modelId="{E2176B48-EB60-8B48-8F2C-0D340775EC4C}">
      <dsp:nvSpPr>
        <dsp:cNvPr id="0" name=""/>
        <dsp:cNvSpPr/>
      </dsp:nvSpPr>
      <dsp:spPr>
        <a:xfrm>
          <a:off x="0" y="3176068"/>
          <a:ext cx="4114366" cy="781729"/>
        </a:xfrm>
        <a:prstGeom prst="roundRect">
          <a:avLst/>
        </a:prstGeom>
        <a:solidFill>
          <a:srgbClr val="43986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3200" kern="1200">
              <a:solidFill>
                <a:schemeClr val="bg1"/>
              </a:solidFill>
              <a:latin typeface="TT Interphases Pro Trl Rg" panose="020B0103050000020004" pitchFamily="34" charset="0"/>
            </a:rPr>
            <a:t>Utility</a:t>
          </a:r>
        </a:p>
      </dsp:txBody>
      <dsp:txXfrm>
        <a:off x="38161" y="3214229"/>
        <a:ext cx="4038044" cy="705407"/>
      </dsp:txXfrm>
    </dsp:sp>
    <dsp:sp modelId="{DC250585-A08F-8E45-A016-450EE4E6FE0B}">
      <dsp:nvSpPr>
        <dsp:cNvPr id="0" name=""/>
        <dsp:cNvSpPr/>
      </dsp:nvSpPr>
      <dsp:spPr>
        <a:xfrm>
          <a:off x="3516046" y="1466035"/>
          <a:ext cx="2564073" cy="781729"/>
        </a:xfrm>
        <a:prstGeom prst="roundRect">
          <a:avLst/>
        </a:prstGeom>
        <a:solidFill>
          <a:srgbClr val="A6A6A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TT Interphases Pro Trl Rg" panose="020B0103050000020004" pitchFamily="34" charset="0"/>
            </a:rPr>
            <a:t>Insightfulness</a:t>
          </a:r>
        </a:p>
      </dsp:txBody>
      <dsp:txXfrm>
        <a:off x="3554207" y="1504196"/>
        <a:ext cx="2487751" cy="705407"/>
      </dsp:txXfrm>
    </dsp:sp>
    <dsp:sp modelId="{74050061-C242-CE40-B52B-042C0AF93AD6}">
      <dsp:nvSpPr>
        <dsp:cNvPr id="0" name=""/>
        <dsp:cNvSpPr/>
      </dsp:nvSpPr>
      <dsp:spPr>
        <a:xfrm>
          <a:off x="6592934" y="292"/>
          <a:ext cx="2564073" cy="781729"/>
        </a:xfrm>
        <a:prstGeom prst="roundRect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softEdge rad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TT Interphases Pro Trl Rg" panose="020B0103050000020004" pitchFamily="34" charset="0"/>
            </a:rPr>
            <a:t>Attribute Significance</a:t>
          </a:r>
        </a:p>
      </dsp:txBody>
      <dsp:txXfrm>
        <a:off x="6631095" y="38453"/>
        <a:ext cx="2487751" cy="705407"/>
      </dsp:txXfrm>
    </dsp:sp>
    <dsp:sp modelId="{3508C5F2-AE4C-4B78-B148-FDA2E3733AA3}">
      <dsp:nvSpPr>
        <dsp:cNvPr id="0" name=""/>
        <dsp:cNvSpPr/>
      </dsp:nvSpPr>
      <dsp:spPr>
        <a:xfrm>
          <a:off x="6592934" y="977454"/>
          <a:ext cx="2564073" cy="781729"/>
        </a:xfrm>
        <a:prstGeom prst="roundRect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softEdge rad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TT Interphases Pro Trl Rg" panose="020B0103050000020004" pitchFamily="34" charset="0"/>
            </a:rPr>
            <a:t>Informativeness</a:t>
          </a:r>
        </a:p>
      </dsp:txBody>
      <dsp:txXfrm>
        <a:off x="6631095" y="1015615"/>
        <a:ext cx="2487751" cy="705407"/>
      </dsp:txXfrm>
    </dsp:sp>
    <dsp:sp modelId="{E2E8D560-4764-F543-9170-39686AF38227}">
      <dsp:nvSpPr>
        <dsp:cNvPr id="0" name=""/>
        <dsp:cNvSpPr/>
      </dsp:nvSpPr>
      <dsp:spPr>
        <a:xfrm>
          <a:off x="6592934" y="1954616"/>
          <a:ext cx="2564073" cy="781729"/>
        </a:xfrm>
        <a:prstGeom prst="roundRect">
          <a:avLst/>
        </a:prstGeom>
        <a:solidFill>
          <a:srgbClr val="A6A6A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TT Interphases Pro Trl Rg" panose="020B0103050000020004" pitchFamily="34" charset="0"/>
            </a:rPr>
            <a:t>Trend</a:t>
          </a:r>
        </a:p>
      </dsp:txBody>
      <dsp:txXfrm>
        <a:off x="6631095" y="1992777"/>
        <a:ext cx="2487751" cy="705407"/>
      </dsp:txXfrm>
    </dsp:sp>
    <dsp:sp modelId="{16F73519-B462-0241-8B78-2E3B1983E7AC}">
      <dsp:nvSpPr>
        <dsp:cNvPr id="0" name=""/>
        <dsp:cNvSpPr/>
      </dsp:nvSpPr>
      <dsp:spPr>
        <a:xfrm>
          <a:off x="6592934" y="2931778"/>
          <a:ext cx="2564073" cy="781729"/>
        </a:xfrm>
        <a:prstGeom prst="roundRect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latin typeface="TT Interphases Pro Trl Rg" panose="020B0103050000020004" pitchFamily="34" charset="0"/>
            </a:rPr>
            <a:t>Surprisingness</a:t>
          </a:r>
        </a:p>
      </dsp:txBody>
      <dsp:txXfrm>
        <a:off x="6631095" y="2969939"/>
        <a:ext cx="2487751" cy="705407"/>
      </dsp:txXfrm>
    </dsp:sp>
    <dsp:sp modelId="{D1B15D49-B232-2741-873F-59928436791C}">
      <dsp:nvSpPr>
        <dsp:cNvPr id="0" name=""/>
        <dsp:cNvSpPr/>
      </dsp:nvSpPr>
      <dsp:spPr>
        <a:xfrm>
          <a:off x="3516046" y="4886102"/>
          <a:ext cx="2564073" cy="781729"/>
        </a:xfrm>
        <a:prstGeom prst="roundRect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solidFill>
                <a:schemeClr val="bg1"/>
              </a:solidFill>
              <a:latin typeface="TT Interphases Pro Trl Rg" panose="020B0103050000020004" pitchFamily="34" charset="0"/>
            </a:rPr>
            <a:t>Interpretability</a:t>
          </a:r>
        </a:p>
      </dsp:txBody>
      <dsp:txXfrm>
        <a:off x="3554207" y="4924263"/>
        <a:ext cx="2487751" cy="705407"/>
      </dsp:txXfrm>
    </dsp:sp>
    <dsp:sp modelId="{EAE77323-06D9-4E44-B955-D872568B0A6C}">
      <dsp:nvSpPr>
        <dsp:cNvPr id="0" name=""/>
        <dsp:cNvSpPr/>
      </dsp:nvSpPr>
      <dsp:spPr>
        <a:xfrm>
          <a:off x="6592934" y="3908940"/>
          <a:ext cx="2564073" cy="781729"/>
        </a:xfrm>
        <a:prstGeom prst="roundRect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TT Interphases Pro Trl Rg" panose="020B0103050000020004" pitchFamily="34" charset="0"/>
            </a:rPr>
            <a:t>Conciseness</a:t>
          </a:r>
        </a:p>
      </dsp:txBody>
      <dsp:txXfrm>
        <a:off x="6631095" y="3947101"/>
        <a:ext cx="2487751" cy="705407"/>
      </dsp:txXfrm>
    </dsp:sp>
    <dsp:sp modelId="{29749157-C0D4-414A-8CE7-DCB40976E151}">
      <dsp:nvSpPr>
        <dsp:cNvPr id="0" name=""/>
        <dsp:cNvSpPr/>
      </dsp:nvSpPr>
      <dsp:spPr>
        <a:xfrm>
          <a:off x="6592934" y="4886102"/>
          <a:ext cx="2564073" cy="781729"/>
        </a:xfrm>
        <a:prstGeom prst="roundRect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TT Interphases Pro Trl Rg" panose="020B0103050000020004" pitchFamily="34" charset="0"/>
            </a:rPr>
            <a:t>Semantic Validity</a:t>
          </a:r>
        </a:p>
      </dsp:txBody>
      <dsp:txXfrm>
        <a:off x="6631095" y="4924263"/>
        <a:ext cx="2487751" cy="705407"/>
      </dsp:txXfrm>
    </dsp:sp>
    <dsp:sp modelId="{DDFD878A-DE04-4506-92BF-6345CBD58ED6}">
      <dsp:nvSpPr>
        <dsp:cNvPr id="0" name=""/>
        <dsp:cNvSpPr/>
      </dsp:nvSpPr>
      <dsp:spPr>
        <a:xfrm>
          <a:off x="6592934" y="5863264"/>
          <a:ext cx="2564073" cy="781729"/>
        </a:xfrm>
        <a:prstGeom prst="roundRect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TT Interphases Pro Trl Rg" panose="020B0103050000020004" pitchFamily="34" charset="0"/>
            </a:rPr>
            <a:t>Density</a:t>
          </a:r>
        </a:p>
      </dsp:txBody>
      <dsp:txXfrm>
        <a:off x="6631095" y="5901425"/>
        <a:ext cx="2487751" cy="7054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9A5B53-58B6-4B49-B499-C98D4FEBEF8F}">
      <dsp:nvSpPr>
        <dsp:cNvPr id="0" name=""/>
        <dsp:cNvSpPr/>
      </dsp:nvSpPr>
      <dsp:spPr>
        <a:xfrm>
          <a:off x="6080119" y="5276967"/>
          <a:ext cx="512814" cy="9771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6407" y="0"/>
              </a:lnTo>
              <a:lnTo>
                <a:pt x="256407" y="977162"/>
              </a:lnTo>
              <a:lnTo>
                <a:pt x="512814" y="977162"/>
              </a:lnTo>
            </a:path>
          </a:pathLst>
        </a:custGeom>
        <a:noFill/>
        <a:ln w="25400" cap="flat" cmpd="sng" algn="ctr">
          <a:solidFill>
            <a:srgbClr val="A6A6A6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308938" y="5737959"/>
        <a:ext cx="55177" cy="55177"/>
      </dsp:txXfrm>
    </dsp:sp>
    <dsp:sp modelId="{BA84A3C5-E8D0-7846-8BC7-BF6586A25575}">
      <dsp:nvSpPr>
        <dsp:cNvPr id="0" name=""/>
        <dsp:cNvSpPr/>
      </dsp:nvSpPr>
      <dsp:spPr>
        <a:xfrm>
          <a:off x="6080119" y="5231247"/>
          <a:ext cx="51281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2814" y="45720"/>
              </a:lnTo>
            </a:path>
          </a:pathLst>
        </a:custGeom>
        <a:noFill/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TT Interphases Pro Trl Rg" panose="020B0103050000020004" pitchFamily="34" charset="0"/>
          </a:endParaRPr>
        </a:p>
      </dsp:txBody>
      <dsp:txXfrm>
        <a:off x="6323706" y="5264146"/>
        <a:ext cx="25640" cy="25640"/>
      </dsp:txXfrm>
    </dsp:sp>
    <dsp:sp modelId="{671A4326-9CF3-CF43-B95A-581D63153F7B}">
      <dsp:nvSpPr>
        <dsp:cNvPr id="0" name=""/>
        <dsp:cNvSpPr/>
      </dsp:nvSpPr>
      <dsp:spPr>
        <a:xfrm>
          <a:off x="6080119" y="4299805"/>
          <a:ext cx="512814" cy="977162"/>
        </a:xfrm>
        <a:custGeom>
          <a:avLst/>
          <a:gdLst/>
          <a:ahLst/>
          <a:cxnLst/>
          <a:rect l="0" t="0" r="0" b="0"/>
          <a:pathLst>
            <a:path>
              <a:moveTo>
                <a:pt x="0" y="977162"/>
              </a:moveTo>
              <a:lnTo>
                <a:pt x="256407" y="977162"/>
              </a:lnTo>
              <a:lnTo>
                <a:pt x="256407" y="0"/>
              </a:lnTo>
              <a:lnTo>
                <a:pt x="512814" y="0"/>
              </a:lnTo>
            </a:path>
          </a:pathLst>
        </a:custGeom>
        <a:noFill/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TT Interphases Pro Trl Rg" panose="020B0103050000020004" pitchFamily="34" charset="0"/>
          </a:endParaRPr>
        </a:p>
      </dsp:txBody>
      <dsp:txXfrm>
        <a:off x="6308938" y="4760797"/>
        <a:ext cx="55177" cy="55177"/>
      </dsp:txXfrm>
    </dsp:sp>
    <dsp:sp modelId="{559C54D0-6412-6143-948F-CB3C134DC2F1}">
      <dsp:nvSpPr>
        <dsp:cNvPr id="0" name=""/>
        <dsp:cNvSpPr/>
      </dsp:nvSpPr>
      <dsp:spPr>
        <a:xfrm>
          <a:off x="2448048" y="3566933"/>
          <a:ext cx="1067998" cy="17100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33999" y="0"/>
              </a:lnTo>
              <a:lnTo>
                <a:pt x="533999" y="1710033"/>
              </a:lnTo>
              <a:lnTo>
                <a:pt x="1067998" y="1710033"/>
              </a:lnTo>
            </a:path>
          </a:pathLst>
        </a:custGeom>
        <a:noFill/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>
            <a:latin typeface="TT Interphases Pro Trl Rg" panose="020B0103050000020004" pitchFamily="34" charset="0"/>
          </a:endParaRPr>
        </a:p>
      </dsp:txBody>
      <dsp:txXfrm>
        <a:off x="2931643" y="4371546"/>
        <a:ext cx="100807" cy="100807"/>
      </dsp:txXfrm>
    </dsp:sp>
    <dsp:sp modelId="{398F0638-B8DD-9F41-AA3D-7C7366D79120}">
      <dsp:nvSpPr>
        <dsp:cNvPr id="0" name=""/>
        <dsp:cNvSpPr/>
      </dsp:nvSpPr>
      <dsp:spPr>
        <a:xfrm>
          <a:off x="6080119" y="1856899"/>
          <a:ext cx="512814" cy="14657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6407" y="0"/>
              </a:lnTo>
              <a:lnTo>
                <a:pt x="256407" y="1465743"/>
              </a:lnTo>
              <a:lnTo>
                <a:pt x="512814" y="1465743"/>
              </a:lnTo>
            </a:path>
          </a:pathLst>
        </a:custGeom>
        <a:noFill/>
        <a:ln w="25400" cap="flat" cmpd="sng" algn="ctr">
          <a:solidFill>
            <a:srgbClr val="439863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297705" y="2550949"/>
        <a:ext cx="77643" cy="77643"/>
      </dsp:txXfrm>
    </dsp:sp>
    <dsp:sp modelId="{CA4CFDEC-A340-8B47-A0A7-58E7DB1FF1EA}">
      <dsp:nvSpPr>
        <dsp:cNvPr id="0" name=""/>
        <dsp:cNvSpPr/>
      </dsp:nvSpPr>
      <dsp:spPr>
        <a:xfrm>
          <a:off x="6080119" y="1856899"/>
          <a:ext cx="512814" cy="4885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6407" y="0"/>
              </a:lnTo>
              <a:lnTo>
                <a:pt x="256407" y="488581"/>
              </a:lnTo>
              <a:lnTo>
                <a:pt x="512814" y="488581"/>
              </a:lnTo>
            </a:path>
          </a:pathLst>
        </a:custGeom>
        <a:noFill/>
        <a:ln w="25400" cap="flat" cmpd="sng" algn="ctr">
          <a:solidFill>
            <a:srgbClr val="A6A6A6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TT Interphases Pro Trl Rg" panose="020B0103050000020004" pitchFamily="34" charset="0"/>
          </a:endParaRPr>
        </a:p>
      </dsp:txBody>
      <dsp:txXfrm>
        <a:off x="6318819" y="2083482"/>
        <a:ext cx="35415" cy="35415"/>
      </dsp:txXfrm>
    </dsp:sp>
    <dsp:sp modelId="{54246575-22A6-4628-8A90-E3DB8E095C4B}">
      <dsp:nvSpPr>
        <dsp:cNvPr id="0" name=""/>
        <dsp:cNvSpPr/>
      </dsp:nvSpPr>
      <dsp:spPr>
        <a:xfrm>
          <a:off x="6080119" y="1368318"/>
          <a:ext cx="512814" cy="488581"/>
        </a:xfrm>
        <a:custGeom>
          <a:avLst/>
          <a:gdLst/>
          <a:ahLst/>
          <a:cxnLst/>
          <a:rect l="0" t="0" r="0" b="0"/>
          <a:pathLst>
            <a:path>
              <a:moveTo>
                <a:pt x="0" y="488581"/>
              </a:moveTo>
              <a:lnTo>
                <a:pt x="256407" y="488581"/>
              </a:lnTo>
              <a:lnTo>
                <a:pt x="256407" y="0"/>
              </a:lnTo>
              <a:lnTo>
                <a:pt x="512814" y="0"/>
              </a:lnTo>
            </a:path>
          </a:pathLst>
        </a:custGeom>
        <a:noFill/>
        <a:ln w="25400" cap="flat" cmpd="sng" algn="ctr">
          <a:solidFill>
            <a:srgbClr val="A6A6A6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318819" y="1594901"/>
        <a:ext cx="35415" cy="35415"/>
      </dsp:txXfrm>
    </dsp:sp>
    <dsp:sp modelId="{FC92EDC8-5834-194B-9A8B-1C2240A26226}">
      <dsp:nvSpPr>
        <dsp:cNvPr id="0" name=""/>
        <dsp:cNvSpPr/>
      </dsp:nvSpPr>
      <dsp:spPr>
        <a:xfrm>
          <a:off x="6080119" y="391156"/>
          <a:ext cx="512814" cy="1465743"/>
        </a:xfrm>
        <a:custGeom>
          <a:avLst/>
          <a:gdLst/>
          <a:ahLst/>
          <a:cxnLst/>
          <a:rect l="0" t="0" r="0" b="0"/>
          <a:pathLst>
            <a:path>
              <a:moveTo>
                <a:pt x="0" y="1465743"/>
              </a:moveTo>
              <a:lnTo>
                <a:pt x="256407" y="1465743"/>
              </a:lnTo>
              <a:lnTo>
                <a:pt x="256407" y="0"/>
              </a:lnTo>
              <a:lnTo>
                <a:pt x="512814" y="0"/>
              </a:lnTo>
            </a:path>
          </a:pathLst>
        </a:custGeom>
        <a:noFill/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TT Interphases Pro Trl Rg" panose="020B0103050000020004" pitchFamily="34" charset="0"/>
          </a:endParaRPr>
        </a:p>
      </dsp:txBody>
      <dsp:txXfrm>
        <a:off x="6297705" y="1085206"/>
        <a:ext cx="77643" cy="77643"/>
      </dsp:txXfrm>
    </dsp:sp>
    <dsp:sp modelId="{48B610DE-4C8C-1E42-8ED0-8FD3C3972180}">
      <dsp:nvSpPr>
        <dsp:cNvPr id="0" name=""/>
        <dsp:cNvSpPr/>
      </dsp:nvSpPr>
      <dsp:spPr>
        <a:xfrm>
          <a:off x="2448048" y="1856899"/>
          <a:ext cx="1067998" cy="1710033"/>
        </a:xfrm>
        <a:custGeom>
          <a:avLst/>
          <a:gdLst/>
          <a:ahLst/>
          <a:cxnLst/>
          <a:rect l="0" t="0" r="0" b="0"/>
          <a:pathLst>
            <a:path>
              <a:moveTo>
                <a:pt x="0" y="1710033"/>
              </a:moveTo>
              <a:lnTo>
                <a:pt x="533999" y="1710033"/>
              </a:lnTo>
              <a:lnTo>
                <a:pt x="533999" y="0"/>
              </a:lnTo>
              <a:lnTo>
                <a:pt x="1067998" y="0"/>
              </a:lnTo>
            </a:path>
          </a:pathLst>
        </a:custGeom>
        <a:noFill/>
        <a:ln w="25400" cap="flat" cmpd="sng" algn="ctr">
          <a:solidFill>
            <a:srgbClr val="439863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>
            <a:latin typeface="TT Interphases Pro Trl Rg" panose="020B0103050000020004" pitchFamily="34" charset="0"/>
          </a:endParaRPr>
        </a:p>
      </dsp:txBody>
      <dsp:txXfrm>
        <a:off x="2931643" y="2661513"/>
        <a:ext cx="100807" cy="100807"/>
      </dsp:txXfrm>
    </dsp:sp>
    <dsp:sp modelId="{E2176B48-EB60-8B48-8F2C-0D340775EC4C}">
      <dsp:nvSpPr>
        <dsp:cNvPr id="0" name=""/>
        <dsp:cNvSpPr/>
      </dsp:nvSpPr>
      <dsp:spPr>
        <a:xfrm>
          <a:off x="0" y="3176068"/>
          <a:ext cx="4114366" cy="781729"/>
        </a:xfrm>
        <a:prstGeom prst="roundRect">
          <a:avLst/>
        </a:prstGeom>
        <a:solidFill>
          <a:srgbClr val="43986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3200" kern="1200">
              <a:solidFill>
                <a:schemeClr val="bg1"/>
              </a:solidFill>
              <a:latin typeface="TT Interphases Pro Trl Rg" panose="020B0103050000020004" pitchFamily="34" charset="0"/>
            </a:rPr>
            <a:t>Utility</a:t>
          </a:r>
        </a:p>
      </dsp:txBody>
      <dsp:txXfrm>
        <a:off x="38161" y="3214229"/>
        <a:ext cx="4038044" cy="705407"/>
      </dsp:txXfrm>
    </dsp:sp>
    <dsp:sp modelId="{DC250585-A08F-8E45-A016-450EE4E6FE0B}">
      <dsp:nvSpPr>
        <dsp:cNvPr id="0" name=""/>
        <dsp:cNvSpPr/>
      </dsp:nvSpPr>
      <dsp:spPr>
        <a:xfrm>
          <a:off x="3516046" y="1466035"/>
          <a:ext cx="2564073" cy="781729"/>
        </a:xfrm>
        <a:prstGeom prst="roundRect">
          <a:avLst/>
        </a:prstGeom>
        <a:solidFill>
          <a:srgbClr val="43986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TT Interphases Pro Trl Rg" panose="020B0103050000020004" pitchFamily="34" charset="0"/>
            </a:rPr>
            <a:t>Insightfulness</a:t>
          </a:r>
        </a:p>
      </dsp:txBody>
      <dsp:txXfrm>
        <a:off x="3554207" y="1504196"/>
        <a:ext cx="2487751" cy="705407"/>
      </dsp:txXfrm>
    </dsp:sp>
    <dsp:sp modelId="{74050061-C242-CE40-B52B-042C0AF93AD6}">
      <dsp:nvSpPr>
        <dsp:cNvPr id="0" name=""/>
        <dsp:cNvSpPr/>
      </dsp:nvSpPr>
      <dsp:spPr>
        <a:xfrm>
          <a:off x="6592934" y="292"/>
          <a:ext cx="2564073" cy="781729"/>
        </a:xfrm>
        <a:prstGeom prst="roundRect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softEdge rad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TT Interphases Pro Trl Rg" panose="020B0103050000020004" pitchFamily="34" charset="0"/>
            </a:rPr>
            <a:t>Attribute Significance</a:t>
          </a:r>
        </a:p>
      </dsp:txBody>
      <dsp:txXfrm>
        <a:off x="6631095" y="38453"/>
        <a:ext cx="2487751" cy="705407"/>
      </dsp:txXfrm>
    </dsp:sp>
    <dsp:sp modelId="{3508C5F2-AE4C-4B78-B148-FDA2E3733AA3}">
      <dsp:nvSpPr>
        <dsp:cNvPr id="0" name=""/>
        <dsp:cNvSpPr/>
      </dsp:nvSpPr>
      <dsp:spPr>
        <a:xfrm>
          <a:off x="6592934" y="977454"/>
          <a:ext cx="2564073" cy="781729"/>
        </a:xfrm>
        <a:prstGeom prst="roundRect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softEdge rad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TT Interphases Pro Trl Rg" panose="020B0103050000020004" pitchFamily="34" charset="0"/>
            </a:rPr>
            <a:t>Informativeness</a:t>
          </a:r>
        </a:p>
      </dsp:txBody>
      <dsp:txXfrm>
        <a:off x="6631095" y="1015615"/>
        <a:ext cx="2487751" cy="705407"/>
      </dsp:txXfrm>
    </dsp:sp>
    <dsp:sp modelId="{E2E8D560-4764-F543-9170-39686AF38227}">
      <dsp:nvSpPr>
        <dsp:cNvPr id="0" name=""/>
        <dsp:cNvSpPr/>
      </dsp:nvSpPr>
      <dsp:spPr>
        <a:xfrm>
          <a:off x="6592934" y="1954616"/>
          <a:ext cx="2564073" cy="781729"/>
        </a:xfrm>
        <a:prstGeom prst="roundRect">
          <a:avLst/>
        </a:prstGeom>
        <a:solidFill>
          <a:srgbClr val="A6A6A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TT Interphases Pro Trl Rg" panose="020B0103050000020004" pitchFamily="34" charset="0"/>
            </a:rPr>
            <a:t>Trend</a:t>
          </a:r>
        </a:p>
      </dsp:txBody>
      <dsp:txXfrm>
        <a:off x="6631095" y="1992777"/>
        <a:ext cx="2487751" cy="705407"/>
      </dsp:txXfrm>
    </dsp:sp>
    <dsp:sp modelId="{16F73519-B462-0241-8B78-2E3B1983E7AC}">
      <dsp:nvSpPr>
        <dsp:cNvPr id="0" name=""/>
        <dsp:cNvSpPr/>
      </dsp:nvSpPr>
      <dsp:spPr>
        <a:xfrm>
          <a:off x="6592934" y="2931778"/>
          <a:ext cx="2564073" cy="781729"/>
        </a:xfrm>
        <a:prstGeom prst="roundRect">
          <a:avLst/>
        </a:prstGeom>
        <a:solidFill>
          <a:srgbClr val="43986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TT Interphases Pro Trl Rg" panose="020B0103050000020004" pitchFamily="34" charset="0"/>
            </a:rPr>
            <a:t>Surprisingness</a:t>
          </a:r>
        </a:p>
      </dsp:txBody>
      <dsp:txXfrm>
        <a:off x="6631095" y="2969939"/>
        <a:ext cx="2487751" cy="705407"/>
      </dsp:txXfrm>
    </dsp:sp>
    <dsp:sp modelId="{D1B15D49-B232-2741-873F-59928436791C}">
      <dsp:nvSpPr>
        <dsp:cNvPr id="0" name=""/>
        <dsp:cNvSpPr/>
      </dsp:nvSpPr>
      <dsp:spPr>
        <a:xfrm>
          <a:off x="3516046" y="4886102"/>
          <a:ext cx="2564073" cy="781729"/>
        </a:xfrm>
        <a:prstGeom prst="roundRect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solidFill>
                <a:schemeClr val="bg1"/>
              </a:solidFill>
              <a:latin typeface="TT Interphases Pro Trl Rg" panose="020B0103050000020004" pitchFamily="34" charset="0"/>
            </a:rPr>
            <a:t>Interpretability</a:t>
          </a:r>
        </a:p>
      </dsp:txBody>
      <dsp:txXfrm>
        <a:off x="3554207" y="4924263"/>
        <a:ext cx="2487751" cy="705407"/>
      </dsp:txXfrm>
    </dsp:sp>
    <dsp:sp modelId="{EAE77323-06D9-4E44-B955-D872568B0A6C}">
      <dsp:nvSpPr>
        <dsp:cNvPr id="0" name=""/>
        <dsp:cNvSpPr/>
      </dsp:nvSpPr>
      <dsp:spPr>
        <a:xfrm>
          <a:off x="6592934" y="3908940"/>
          <a:ext cx="2564073" cy="781729"/>
        </a:xfrm>
        <a:prstGeom prst="roundRect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TT Interphases Pro Trl Rg" panose="020B0103050000020004" pitchFamily="34" charset="0"/>
            </a:rPr>
            <a:t>Conciseness</a:t>
          </a:r>
        </a:p>
      </dsp:txBody>
      <dsp:txXfrm>
        <a:off x="6631095" y="3947101"/>
        <a:ext cx="2487751" cy="705407"/>
      </dsp:txXfrm>
    </dsp:sp>
    <dsp:sp modelId="{29749157-C0D4-414A-8CE7-DCB40976E151}">
      <dsp:nvSpPr>
        <dsp:cNvPr id="0" name=""/>
        <dsp:cNvSpPr/>
      </dsp:nvSpPr>
      <dsp:spPr>
        <a:xfrm>
          <a:off x="6592934" y="4886102"/>
          <a:ext cx="2564073" cy="781729"/>
        </a:xfrm>
        <a:prstGeom prst="roundRect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TT Interphases Pro Trl Rg" panose="020B0103050000020004" pitchFamily="34" charset="0"/>
            </a:rPr>
            <a:t>Semantic Validity</a:t>
          </a:r>
        </a:p>
      </dsp:txBody>
      <dsp:txXfrm>
        <a:off x="6631095" y="4924263"/>
        <a:ext cx="2487751" cy="705407"/>
      </dsp:txXfrm>
    </dsp:sp>
    <dsp:sp modelId="{DDFD878A-DE04-4506-92BF-6345CBD58ED6}">
      <dsp:nvSpPr>
        <dsp:cNvPr id="0" name=""/>
        <dsp:cNvSpPr/>
      </dsp:nvSpPr>
      <dsp:spPr>
        <a:xfrm>
          <a:off x="6592934" y="5863264"/>
          <a:ext cx="2564073" cy="781729"/>
        </a:xfrm>
        <a:prstGeom prst="roundRect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TT Interphases Pro Trl Rg" panose="020B0103050000020004" pitchFamily="34" charset="0"/>
            </a:rPr>
            <a:t>Density</a:t>
          </a:r>
        </a:p>
      </dsp:txBody>
      <dsp:txXfrm>
        <a:off x="6631095" y="5901425"/>
        <a:ext cx="2487751" cy="70540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9A5B53-58B6-4B49-B499-C98D4FEBEF8F}">
      <dsp:nvSpPr>
        <dsp:cNvPr id="0" name=""/>
        <dsp:cNvSpPr/>
      </dsp:nvSpPr>
      <dsp:spPr>
        <a:xfrm>
          <a:off x="2203568" y="2214590"/>
          <a:ext cx="215213" cy="4100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7606" y="0"/>
              </a:lnTo>
              <a:lnTo>
                <a:pt x="107606" y="410086"/>
              </a:lnTo>
              <a:lnTo>
                <a:pt x="215213" y="410086"/>
              </a:lnTo>
            </a:path>
          </a:pathLst>
        </a:custGeom>
        <a:noFill/>
        <a:ln w="25400" cap="flat" cmpd="sng" algn="ctr">
          <a:solidFill>
            <a:srgbClr val="A6A6A6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299597" y="2408056"/>
        <a:ext cx="23156" cy="23156"/>
      </dsp:txXfrm>
    </dsp:sp>
    <dsp:sp modelId="{BA84A3C5-E8D0-7846-8BC7-BF6586A25575}">
      <dsp:nvSpPr>
        <dsp:cNvPr id="0" name=""/>
        <dsp:cNvSpPr/>
      </dsp:nvSpPr>
      <dsp:spPr>
        <a:xfrm>
          <a:off x="2203568" y="2168870"/>
          <a:ext cx="21521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15213" y="45720"/>
              </a:lnTo>
            </a:path>
          </a:pathLst>
        </a:custGeom>
        <a:noFill/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TT Interphases Pro Trl Rg" panose="020B0103050000020004" pitchFamily="34" charset="0"/>
          </a:endParaRPr>
        </a:p>
      </dsp:txBody>
      <dsp:txXfrm>
        <a:off x="2305795" y="2209210"/>
        <a:ext cx="10760" cy="10760"/>
      </dsp:txXfrm>
    </dsp:sp>
    <dsp:sp modelId="{671A4326-9CF3-CF43-B95A-581D63153F7B}">
      <dsp:nvSpPr>
        <dsp:cNvPr id="0" name=""/>
        <dsp:cNvSpPr/>
      </dsp:nvSpPr>
      <dsp:spPr>
        <a:xfrm>
          <a:off x="2203568" y="1804504"/>
          <a:ext cx="215213" cy="410086"/>
        </a:xfrm>
        <a:custGeom>
          <a:avLst/>
          <a:gdLst/>
          <a:ahLst/>
          <a:cxnLst/>
          <a:rect l="0" t="0" r="0" b="0"/>
          <a:pathLst>
            <a:path>
              <a:moveTo>
                <a:pt x="0" y="410086"/>
              </a:moveTo>
              <a:lnTo>
                <a:pt x="107606" y="410086"/>
              </a:lnTo>
              <a:lnTo>
                <a:pt x="107606" y="0"/>
              </a:lnTo>
              <a:lnTo>
                <a:pt x="215213" y="0"/>
              </a:lnTo>
            </a:path>
          </a:pathLst>
        </a:custGeom>
        <a:noFill/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TT Interphases Pro Trl Rg" panose="020B0103050000020004" pitchFamily="34" charset="0"/>
          </a:endParaRPr>
        </a:p>
      </dsp:txBody>
      <dsp:txXfrm>
        <a:off x="2299597" y="1997969"/>
        <a:ext cx="23156" cy="23156"/>
      </dsp:txXfrm>
    </dsp:sp>
    <dsp:sp modelId="{559C54D0-6412-6143-948F-CB3C134DC2F1}">
      <dsp:nvSpPr>
        <dsp:cNvPr id="0" name=""/>
        <dsp:cNvSpPr/>
      </dsp:nvSpPr>
      <dsp:spPr>
        <a:xfrm>
          <a:off x="912287" y="1496939"/>
          <a:ext cx="215213" cy="7176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7606" y="0"/>
              </a:lnTo>
              <a:lnTo>
                <a:pt x="107606" y="717651"/>
              </a:lnTo>
              <a:lnTo>
                <a:pt x="215213" y="717651"/>
              </a:lnTo>
            </a:path>
          </a:pathLst>
        </a:custGeom>
        <a:noFill/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TT Interphases Pro Trl Rg" panose="020B0103050000020004" pitchFamily="34" charset="0"/>
          </a:endParaRPr>
        </a:p>
      </dsp:txBody>
      <dsp:txXfrm>
        <a:off x="1001163" y="1837034"/>
        <a:ext cx="37461" cy="37461"/>
      </dsp:txXfrm>
    </dsp:sp>
    <dsp:sp modelId="{398F0638-B8DD-9F41-AA3D-7C7366D79120}">
      <dsp:nvSpPr>
        <dsp:cNvPr id="0" name=""/>
        <dsp:cNvSpPr/>
      </dsp:nvSpPr>
      <dsp:spPr>
        <a:xfrm>
          <a:off x="2203568" y="779287"/>
          <a:ext cx="215213" cy="6151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7606" y="0"/>
              </a:lnTo>
              <a:lnTo>
                <a:pt x="107606" y="615130"/>
              </a:lnTo>
              <a:lnTo>
                <a:pt x="215213" y="615130"/>
              </a:lnTo>
            </a:path>
          </a:pathLst>
        </a:custGeom>
        <a:noFill/>
        <a:ln w="25400" cap="flat" cmpd="sng" algn="ctr">
          <a:solidFill>
            <a:srgbClr val="439863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294883" y="1070560"/>
        <a:ext cx="32584" cy="32584"/>
      </dsp:txXfrm>
    </dsp:sp>
    <dsp:sp modelId="{CA4CFDEC-A340-8B47-A0A7-58E7DB1FF1EA}">
      <dsp:nvSpPr>
        <dsp:cNvPr id="0" name=""/>
        <dsp:cNvSpPr/>
      </dsp:nvSpPr>
      <dsp:spPr>
        <a:xfrm>
          <a:off x="2203568" y="779287"/>
          <a:ext cx="215213" cy="2050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7606" y="0"/>
              </a:lnTo>
              <a:lnTo>
                <a:pt x="107606" y="205043"/>
              </a:lnTo>
              <a:lnTo>
                <a:pt x="215213" y="205043"/>
              </a:lnTo>
            </a:path>
          </a:pathLst>
        </a:custGeom>
        <a:noFill/>
        <a:ln w="25400" cap="flat" cmpd="sng" algn="ctr">
          <a:solidFill>
            <a:srgbClr val="A6A6A6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TT Interphases Pro Trl Rg" panose="020B0103050000020004" pitchFamily="34" charset="0"/>
          </a:endParaRPr>
        </a:p>
      </dsp:txBody>
      <dsp:txXfrm>
        <a:off x="2303744" y="874377"/>
        <a:ext cx="14862" cy="14862"/>
      </dsp:txXfrm>
    </dsp:sp>
    <dsp:sp modelId="{54246575-22A6-4628-8A90-E3DB8E095C4B}">
      <dsp:nvSpPr>
        <dsp:cNvPr id="0" name=""/>
        <dsp:cNvSpPr/>
      </dsp:nvSpPr>
      <dsp:spPr>
        <a:xfrm>
          <a:off x="2203568" y="574244"/>
          <a:ext cx="215213" cy="205043"/>
        </a:xfrm>
        <a:custGeom>
          <a:avLst/>
          <a:gdLst/>
          <a:ahLst/>
          <a:cxnLst/>
          <a:rect l="0" t="0" r="0" b="0"/>
          <a:pathLst>
            <a:path>
              <a:moveTo>
                <a:pt x="0" y="205043"/>
              </a:moveTo>
              <a:lnTo>
                <a:pt x="107606" y="205043"/>
              </a:lnTo>
              <a:lnTo>
                <a:pt x="107606" y="0"/>
              </a:lnTo>
              <a:lnTo>
                <a:pt x="215213" y="0"/>
              </a:lnTo>
            </a:path>
          </a:pathLst>
        </a:custGeom>
        <a:noFill/>
        <a:ln w="25400" cap="flat" cmpd="sng" algn="ctr">
          <a:solidFill>
            <a:srgbClr val="A6A6A6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303744" y="669334"/>
        <a:ext cx="14862" cy="14862"/>
      </dsp:txXfrm>
    </dsp:sp>
    <dsp:sp modelId="{FC92EDC8-5834-194B-9A8B-1C2240A26226}">
      <dsp:nvSpPr>
        <dsp:cNvPr id="0" name=""/>
        <dsp:cNvSpPr/>
      </dsp:nvSpPr>
      <dsp:spPr>
        <a:xfrm>
          <a:off x="2203568" y="164157"/>
          <a:ext cx="215213" cy="615130"/>
        </a:xfrm>
        <a:custGeom>
          <a:avLst/>
          <a:gdLst/>
          <a:ahLst/>
          <a:cxnLst/>
          <a:rect l="0" t="0" r="0" b="0"/>
          <a:pathLst>
            <a:path>
              <a:moveTo>
                <a:pt x="0" y="615130"/>
              </a:moveTo>
              <a:lnTo>
                <a:pt x="107606" y="615130"/>
              </a:lnTo>
              <a:lnTo>
                <a:pt x="107606" y="0"/>
              </a:lnTo>
              <a:lnTo>
                <a:pt x="215213" y="0"/>
              </a:lnTo>
            </a:path>
          </a:pathLst>
        </a:custGeom>
        <a:noFill/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TT Interphases Pro Trl Rg" panose="020B0103050000020004" pitchFamily="34" charset="0"/>
          </a:endParaRPr>
        </a:p>
      </dsp:txBody>
      <dsp:txXfrm>
        <a:off x="2294883" y="455430"/>
        <a:ext cx="32584" cy="32584"/>
      </dsp:txXfrm>
    </dsp:sp>
    <dsp:sp modelId="{48B610DE-4C8C-1E42-8ED0-8FD3C3972180}">
      <dsp:nvSpPr>
        <dsp:cNvPr id="0" name=""/>
        <dsp:cNvSpPr/>
      </dsp:nvSpPr>
      <dsp:spPr>
        <a:xfrm>
          <a:off x="912287" y="779287"/>
          <a:ext cx="215213" cy="717651"/>
        </a:xfrm>
        <a:custGeom>
          <a:avLst/>
          <a:gdLst/>
          <a:ahLst/>
          <a:cxnLst/>
          <a:rect l="0" t="0" r="0" b="0"/>
          <a:pathLst>
            <a:path>
              <a:moveTo>
                <a:pt x="0" y="717651"/>
              </a:moveTo>
              <a:lnTo>
                <a:pt x="107606" y="717651"/>
              </a:lnTo>
              <a:lnTo>
                <a:pt x="107606" y="0"/>
              </a:lnTo>
              <a:lnTo>
                <a:pt x="215213" y="0"/>
              </a:lnTo>
            </a:path>
          </a:pathLst>
        </a:custGeom>
        <a:noFill/>
        <a:ln w="25400" cap="flat" cmpd="sng" algn="ctr">
          <a:solidFill>
            <a:srgbClr val="439863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TT Interphases Pro Trl Rg" panose="020B0103050000020004" pitchFamily="34" charset="0"/>
          </a:endParaRPr>
        </a:p>
      </dsp:txBody>
      <dsp:txXfrm>
        <a:off x="1001163" y="1119382"/>
        <a:ext cx="37461" cy="37461"/>
      </dsp:txXfrm>
    </dsp:sp>
    <dsp:sp modelId="{E2176B48-EB60-8B48-8F2C-0D340775EC4C}">
      <dsp:nvSpPr>
        <dsp:cNvPr id="0" name=""/>
        <dsp:cNvSpPr/>
      </dsp:nvSpPr>
      <dsp:spPr>
        <a:xfrm>
          <a:off x="-115087" y="1332904"/>
          <a:ext cx="1726681" cy="328069"/>
        </a:xfrm>
        <a:prstGeom prst="roundRect">
          <a:avLst/>
        </a:prstGeom>
        <a:solidFill>
          <a:srgbClr val="43986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kern="1200">
              <a:solidFill>
                <a:schemeClr val="bg1"/>
              </a:solidFill>
              <a:latin typeface="TT Interphases Pro Trl Rg" panose="020B0103050000020004" pitchFamily="34" charset="0"/>
            </a:rPr>
            <a:t>Utility</a:t>
          </a:r>
        </a:p>
      </dsp:txBody>
      <dsp:txXfrm>
        <a:off x="-99072" y="1348919"/>
        <a:ext cx="1694651" cy="296039"/>
      </dsp:txXfrm>
    </dsp:sp>
    <dsp:sp modelId="{DC250585-A08F-8E45-A016-450EE4E6FE0B}">
      <dsp:nvSpPr>
        <dsp:cNvPr id="0" name=""/>
        <dsp:cNvSpPr/>
      </dsp:nvSpPr>
      <dsp:spPr>
        <a:xfrm>
          <a:off x="1127501" y="615252"/>
          <a:ext cx="1076067" cy="328069"/>
        </a:xfrm>
        <a:prstGeom prst="roundRect">
          <a:avLst/>
        </a:prstGeom>
        <a:solidFill>
          <a:srgbClr val="43986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TT Interphases Pro Trl Rg" panose="020B0103050000020004" pitchFamily="34" charset="0"/>
            </a:rPr>
            <a:t>Insightfulness</a:t>
          </a:r>
        </a:p>
      </dsp:txBody>
      <dsp:txXfrm>
        <a:off x="1143516" y="631267"/>
        <a:ext cx="1044037" cy="296039"/>
      </dsp:txXfrm>
    </dsp:sp>
    <dsp:sp modelId="{74050061-C242-CE40-B52B-042C0AF93AD6}">
      <dsp:nvSpPr>
        <dsp:cNvPr id="0" name=""/>
        <dsp:cNvSpPr/>
      </dsp:nvSpPr>
      <dsp:spPr>
        <a:xfrm>
          <a:off x="2418782" y="122"/>
          <a:ext cx="1076067" cy="328069"/>
        </a:xfrm>
        <a:prstGeom prst="roundRect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softEdge rad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TT Interphases Pro Trl Rg" panose="020B0103050000020004" pitchFamily="34" charset="0"/>
            </a:rPr>
            <a:t>Attribute Significance</a:t>
          </a:r>
        </a:p>
      </dsp:txBody>
      <dsp:txXfrm>
        <a:off x="2434797" y="16137"/>
        <a:ext cx="1044037" cy="296039"/>
      </dsp:txXfrm>
    </dsp:sp>
    <dsp:sp modelId="{3508C5F2-AE4C-4B78-B148-FDA2E3733AA3}">
      <dsp:nvSpPr>
        <dsp:cNvPr id="0" name=""/>
        <dsp:cNvSpPr/>
      </dsp:nvSpPr>
      <dsp:spPr>
        <a:xfrm>
          <a:off x="2418782" y="410209"/>
          <a:ext cx="1076067" cy="328069"/>
        </a:xfrm>
        <a:prstGeom prst="roundRect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softEdge rad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TT Interphases Pro Trl Rg" panose="020B0103050000020004" pitchFamily="34" charset="0"/>
            </a:rPr>
            <a:t>Informativeness</a:t>
          </a:r>
        </a:p>
      </dsp:txBody>
      <dsp:txXfrm>
        <a:off x="2434797" y="426224"/>
        <a:ext cx="1044037" cy="296039"/>
      </dsp:txXfrm>
    </dsp:sp>
    <dsp:sp modelId="{E2E8D560-4764-F543-9170-39686AF38227}">
      <dsp:nvSpPr>
        <dsp:cNvPr id="0" name=""/>
        <dsp:cNvSpPr/>
      </dsp:nvSpPr>
      <dsp:spPr>
        <a:xfrm>
          <a:off x="2418782" y="820296"/>
          <a:ext cx="1076067" cy="328069"/>
        </a:xfrm>
        <a:prstGeom prst="roundRect">
          <a:avLst/>
        </a:prstGeom>
        <a:solidFill>
          <a:srgbClr val="A6A6A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TT Interphases Pro Trl Rg" panose="020B0103050000020004" pitchFamily="34" charset="0"/>
            </a:rPr>
            <a:t>Trend</a:t>
          </a:r>
        </a:p>
      </dsp:txBody>
      <dsp:txXfrm>
        <a:off x="2434797" y="836311"/>
        <a:ext cx="1044037" cy="296039"/>
      </dsp:txXfrm>
    </dsp:sp>
    <dsp:sp modelId="{16F73519-B462-0241-8B78-2E3B1983E7AC}">
      <dsp:nvSpPr>
        <dsp:cNvPr id="0" name=""/>
        <dsp:cNvSpPr/>
      </dsp:nvSpPr>
      <dsp:spPr>
        <a:xfrm>
          <a:off x="2418782" y="1230382"/>
          <a:ext cx="1076067" cy="328069"/>
        </a:xfrm>
        <a:prstGeom prst="roundRect">
          <a:avLst/>
        </a:prstGeom>
        <a:solidFill>
          <a:srgbClr val="43986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TT Interphases Pro Trl Rg" panose="020B0103050000020004" pitchFamily="34" charset="0"/>
            </a:rPr>
            <a:t>Surprisingness</a:t>
          </a:r>
        </a:p>
      </dsp:txBody>
      <dsp:txXfrm>
        <a:off x="2434797" y="1246397"/>
        <a:ext cx="1044037" cy="296039"/>
      </dsp:txXfrm>
    </dsp:sp>
    <dsp:sp modelId="{D1B15D49-B232-2741-873F-59928436791C}">
      <dsp:nvSpPr>
        <dsp:cNvPr id="0" name=""/>
        <dsp:cNvSpPr/>
      </dsp:nvSpPr>
      <dsp:spPr>
        <a:xfrm>
          <a:off x="1127501" y="2050556"/>
          <a:ext cx="1076067" cy="328069"/>
        </a:xfrm>
        <a:prstGeom prst="roundRect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solidFill>
                <a:schemeClr val="bg1"/>
              </a:solidFill>
              <a:latin typeface="TT Interphases Pro Trl Rg" panose="020B0103050000020004" pitchFamily="34" charset="0"/>
            </a:rPr>
            <a:t>Interpretability</a:t>
          </a:r>
        </a:p>
      </dsp:txBody>
      <dsp:txXfrm>
        <a:off x="1143516" y="2066571"/>
        <a:ext cx="1044037" cy="296039"/>
      </dsp:txXfrm>
    </dsp:sp>
    <dsp:sp modelId="{EAE77323-06D9-4E44-B955-D872568B0A6C}">
      <dsp:nvSpPr>
        <dsp:cNvPr id="0" name=""/>
        <dsp:cNvSpPr/>
      </dsp:nvSpPr>
      <dsp:spPr>
        <a:xfrm>
          <a:off x="2418782" y="1640469"/>
          <a:ext cx="1076067" cy="328069"/>
        </a:xfrm>
        <a:prstGeom prst="roundRect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TT Interphases Pro Trl Rg" panose="020B0103050000020004" pitchFamily="34" charset="0"/>
            </a:rPr>
            <a:t>Conciseness</a:t>
          </a:r>
        </a:p>
      </dsp:txBody>
      <dsp:txXfrm>
        <a:off x="2434797" y="1656484"/>
        <a:ext cx="1044037" cy="296039"/>
      </dsp:txXfrm>
    </dsp:sp>
    <dsp:sp modelId="{29749157-C0D4-414A-8CE7-DCB40976E151}">
      <dsp:nvSpPr>
        <dsp:cNvPr id="0" name=""/>
        <dsp:cNvSpPr/>
      </dsp:nvSpPr>
      <dsp:spPr>
        <a:xfrm>
          <a:off x="2418782" y="2050556"/>
          <a:ext cx="1076067" cy="328069"/>
        </a:xfrm>
        <a:prstGeom prst="roundRect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TT Interphases Pro Trl Rg" panose="020B0103050000020004" pitchFamily="34" charset="0"/>
            </a:rPr>
            <a:t>Semantic Validity</a:t>
          </a:r>
        </a:p>
      </dsp:txBody>
      <dsp:txXfrm>
        <a:off x="2434797" y="2066571"/>
        <a:ext cx="1044037" cy="296039"/>
      </dsp:txXfrm>
    </dsp:sp>
    <dsp:sp modelId="{DDFD878A-DE04-4506-92BF-6345CBD58ED6}">
      <dsp:nvSpPr>
        <dsp:cNvPr id="0" name=""/>
        <dsp:cNvSpPr/>
      </dsp:nvSpPr>
      <dsp:spPr>
        <a:xfrm>
          <a:off x="2418782" y="2460643"/>
          <a:ext cx="1076067" cy="328069"/>
        </a:xfrm>
        <a:prstGeom prst="roundRect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TT Interphases Pro Trl Rg" panose="020B0103050000020004" pitchFamily="34" charset="0"/>
            </a:rPr>
            <a:t>Density</a:t>
          </a:r>
        </a:p>
      </dsp:txBody>
      <dsp:txXfrm>
        <a:off x="2434797" y="2476658"/>
        <a:ext cx="1044037" cy="29603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9A5B53-58B6-4B49-B499-C98D4FEBEF8F}">
      <dsp:nvSpPr>
        <dsp:cNvPr id="0" name=""/>
        <dsp:cNvSpPr/>
      </dsp:nvSpPr>
      <dsp:spPr>
        <a:xfrm>
          <a:off x="2203568" y="2214590"/>
          <a:ext cx="215213" cy="4100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7606" y="0"/>
              </a:lnTo>
              <a:lnTo>
                <a:pt x="107606" y="410086"/>
              </a:lnTo>
              <a:lnTo>
                <a:pt x="215213" y="410086"/>
              </a:lnTo>
            </a:path>
          </a:pathLst>
        </a:custGeom>
        <a:noFill/>
        <a:ln w="25400" cap="flat" cmpd="sng" algn="ctr">
          <a:solidFill>
            <a:srgbClr val="A6A6A6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299597" y="2408056"/>
        <a:ext cx="23156" cy="23156"/>
      </dsp:txXfrm>
    </dsp:sp>
    <dsp:sp modelId="{BA84A3C5-E8D0-7846-8BC7-BF6586A25575}">
      <dsp:nvSpPr>
        <dsp:cNvPr id="0" name=""/>
        <dsp:cNvSpPr/>
      </dsp:nvSpPr>
      <dsp:spPr>
        <a:xfrm>
          <a:off x="2203568" y="2168870"/>
          <a:ext cx="21521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15213" y="45720"/>
              </a:lnTo>
            </a:path>
          </a:pathLst>
        </a:custGeom>
        <a:noFill/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TT Interphases Pro Trl Rg" panose="020B0103050000020004" pitchFamily="34" charset="0"/>
          </a:endParaRPr>
        </a:p>
      </dsp:txBody>
      <dsp:txXfrm>
        <a:off x="2305795" y="2209210"/>
        <a:ext cx="10760" cy="10760"/>
      </dsp:txXfrm>
    </dsp:sp>
    <dsp:sp modelId="{671A4326-9CF3-CF43-B95A-581D63153F7B}">
      <dsp:nvSpPr>
        <dsp:cNvPr id="0" name=""/>
        <dsp:cNvSpPr/>
      </dsp:nvSpPr>
      <dsp:spPr>
        <a:xfrm>
          <a:off x="2203568" y="1804504"/>
          <a:ext cx="215213" cy="410086"/>
        </a:xfrm>
        <a:custGeom>
          <a:avLst/>
          <a:gdLst/>
          <a:ahLst/>
          <a:cxnLst/>
          <a:rect l="0" t="0" r="0" b="0"/>
          <a:pathLst>
            <a:path>
              <a:moveTo>
                <a:pt x="0" y="410086"/>
              </a:moveTo>
              <a:lnTo>
                <a:pt x="107606" y="410086"/>
              </a:lnTo>
              <a:lnTo>
                <a:pt x="107606" y="0"/>
              </a:lnTo>
              <a:lnTo>
                <a:pt x="215213" y="0"/>
              </a:lnTo>
            </a:path>
          </a:pathLst>
        </a:custGeom>
        <a:noFill/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TT Interphases Pro Trl Rg" panose="020B0103050000020004" pitchFamily="34" charset="0"/>
          </a:endParaRPr>
        </a:p>
      </dsp:txBody>
      <dsp:txXfrm>
        <a:off x="2299597" y="1997969"/>
        <a:ext cx="23156" cy="23156"/>
      </dsp:txXfrm>
    </dsp:sp>
    <dsp:sp modelId="{559C54D0-6412-6143-948F-CB3C134DC2F1}">
      <dsp:nvSpPr>
        <dsp:cNvPr id="0" name=""/>
        <dsp:cNvSpPr/>
      </dsp:nvSpPr>
      <dsp:spPr>
        <a:xfrm>
          <a:off x="912287" y="1496939"/>
          <a:ext cx="215213" cy="7176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7606" y="0"/>
              </a:lnTo>
              <a:lnTo>
                <a:pt x="107606" y="717651"/>
              </a:lnTo>
              <a:lnTo>
                <a:pt x="215213" y="717651"/>
              </a:lnTo>
            </a:path>
          </a:pathLst>
        </a:custGeom>
        <a:noFill/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TT Interphases Pro Trl Rg" panose="020B0103050000020004" pitchFamily="34" charset="0"/>
          </a:endParaRPr>
        </a:p>
      </dsp:txBody>
      <dsp:txXfrm>
        <a:off x="1001163" y="1837034"/>
        <a:ext cx="37461" cy="37461"/>
      </dsp:txXfrm>
    </dsp:sp>
    <dsp:sp modelId="{398F0638-B8DD-9F41-AA3D-7C7366D79120}">
      <dsp:nvSpPr>
        <dsp:cNvPr id="0" name=""/>
        <dsp:cNvSpPr/>
      </dsp:nvSpPr>
      <dsp:spPr>
        <a:xfrm>
          <a:off x="2203568" y="779287"/>
          <a:ext cx="215213" cy="6151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7606" y="0"/>
              </a:lnTo>
              <a:lnTo>
                <a:pt x="107606" y="615130"/>
              </a:lnTo>
              <a:lnTo>
                <a:pt x="215213" y="615130"/>
              </a:lnTo>
            </a:path>
          </a:pathLst>
        </a:custGeom>
        <a:noFill/>
        <a:ln w="25400" cap="flat" cmpd="sng" algn="ctr">
          <a:solidFill>
            <a:srgbClr val="439863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294883" y="1070560"/>
        <a:ext cx="32584" cy="32584"/>
      </dsp:txXfrm>
    </dsp:sp>
    <dsp:sp modelId="{CA4CFDEC-A340-8B47-A0A7-58E7DB1FF1EA}">
      <dsp:nvSpPr>
        <dsp:cNvPr id="0" name=""/>
        <dsp:cNvSpPr/>
      </dsp:nvSpPr>
      <dsp:spPr>
        <a:xfrm>
          <a:off x="2203568" y="779287"/>
          <a:ext cx="215213" cy="2050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7606" y="0"/>
              </a:lnTo>
              <a:lnTo>
                <a:pt x="107606" y="205043"/>
              </a:lnTo>
              <a:lnTo>
                <a:pt x="215213" y="205043"/>
              </a:lnTo>
            </a:path>
          </a:pathLst>
        </a:custGeom>
        <a:noFill/>
        <a:ln w="25400" cap="flat" cmpd="sng" algn="ctr">
          <a:solidFill>
            <a:srgbClr val="A6A6A6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TT Interphases Pro Trl Rg" panose="020B0103050000020004" pitchFamily="34" charset="0"/>
          </a:endParaRPr>
        </a:p>
      </dsp:txBody>
      <dsp:txXfrm>
        <a:off x="2303744" y="874377"/>
        <a:ext cx="14862" cy="14862"/>
      </dsp:txXfrm>
    </dsp:sp>
    <dsp:sp modelId="{54246575-22A6-4628-8A90-E3DB8E095C4B}">
      <dsp:nvSpPr>
        <dsp:cNvPr id="0" name=""/>
        <dsp:cNvSpPr/>
      </dsp:nvSpPr>
      <dsp:spPr>
        <a:xfrm>
          <a:off x="2203568" y="574244"/>
          <a:ext cx="215213" cy="205043"/>
        </a:xfrm>
        <a:custGeom>
          <a:avLst/>
          <a:gdLst/>
          <a:ahLst/>
          <a:cxnLst/>
          <a:rect l="0" t="0" r="0" b="0"/>
          <a:pathLst>
            <a:path>
              <a:moveTo>
                <a:pt x="0" y="205043"/>
              </a:moveTo>
              <a:lnTo>
                <a:pt x="107606" y="205043"/>
              </a:lnTo>
              <a:lnTo>
                <a:pt x="107606" y="0"/>
              </a:lnTo>
              <a:lnTo>
                <a:pt x="215213" y="0"/>
              </a:lnTo>
            </a:path>
          </a:pathLst>
        </a:custGeom>
        <a:noFill/>
        <a:ln w="25400" cap="flat" cmpd="sng" algn="ctr">
          <a:solidFill>
            <a:srgbClr val="A6A6A6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303744" y="669334"/>
        <a:ext cx="14862" cy="14862"/>
      </dsp:txXfrm>
    </dsp:sp>
    <dsp:sp modelId="{FC92EDC8-5834-194B-9A8B-1C2240A26226}">
      <dsp:nvSpPr>
        <dsp:cNvPr id="0" name=""/>
        <dsp:cNvSpPr/>
      </dsp:nvSpPr>
      <dsp:spPr>
        <a:xfrm>
          <a:off x="2203568" y="164157"/>
          <a:ext cx="215213" cy="615130"/>
        </a:xfrm>
        <a:custGeom>
          <a:avLst/>
          <a:gdLst/>
          <a:ahLst/>
          <a:cxnLst/>
          <a:rect l="0" t="0" r="0" b="0"/>
          <a:pathLst>
            <a:path>
              <a:moveTo>
                <a:pt x="0" y="615130"/>
              </a:moveTo>
              <a:lnTo>
                <a:pt x="107606" y="615130"/>
              </a:lnTo>
              <a:lnTo>
                <a:pt x="107606" y="0"/>
              </a:lnTo>
              <a:lnTo>
                <a:pt x="215213" y="0"/>
              </a:lnTo>
            </a:path>
          </a:pathLst>
        </a:custGeom>
        <a:noFill/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TT Interphases Pro Trl Rg" panose="020B0103050000020004" pitchFamily="34" charset="0"/>
          </a:endParaRPr>
        </a:p>
      </dsp:txBody>
      <dsp:txXfrm>
        <a:off x="2294883" y="455430"/>
        <a:ext cx="32584" cy="32584"/>
      </dsp:txXfrm>
    </dsp:sp>
    <dsp:sp modelId="{48B610DE-4C8C-1E42-8ED0-8FD3C3972180}">
      <dsp:nvSpPr>
        <dsp:cNvPr id="0" name=""/>
        <dsp:cNvSpPr/>
      </dsp:nvSpPr>
      <dsp:spPr>
        <a:xfrm>
          <a:off x="912287" y="779287"/>
          <a:ext cx="215213" cy="717651"/>
        </a:xfrm>
        <a:custGeom>
          <a:avLst/>
          <a:gdLst/>
          <a:ahLst/>
          <a:cxnLst/>
          <a:rect l="0" t="0" r="0" b="0"/>
          <a:pathLst>
            <a:path>
              <a:moveTo>
                <a:pt x="0" y="717651"/>
              </a:moveTo>
              <a:lnTo>
                <a:pt x="107606" y="717651"/>
              </a:lnTo>
              <a:lnTo>
                <a:pt x="107606" y="0"/>
              </a:lnTo>
              <a:lnTo>
                <a:pt x="215213" y="0"/>
              </a:lnTo>
            </a:path>
          </a:pathLst>
        </a:custGeom>
        <a:noFill/>
        <a:ln w="25400" cap="flat" cmpd="sng" algn="ctr">
          <a:solidFill>
            <a:srgbClr val="439863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TT Interphases Pro Trl Rg" panose="020B0103050000020004" pitchFamily="34" charset="0"/>
          </a:endParaRPr>
        </a:p>
      </dsp:txBody>
      <dsp:txXfrm>
        <a:off x="1001163" y="1119382"/>
        <a:ext cx="37461" cy="37461"/>
      </dsp:txXfrm>
    </dsp:sp>
    <dsp:sp modelId="{E2176B48-EB60-8B48-8F2C-0D340775EC4C}">
      <dsp:nvSpPr>
        <dsp:cNvPr id="0" name=""/>
        <dsp:cNvSpPr/>
      </dsp:nvSpPr>
      <dsp:spPr>
        <a:xfrm>
          <a:off x="-115087" y="1332904"/>
          <a:ext cx="1726681" cy="328069"/>
        </a:xfrm>
        <a:prstGeom prst="roundRect">
          <a:avLst/>
        </a:prstGeom>
        <a:solidFill>
          <a:srgbClr val="43986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kern="1200">
              <a:solidFill>
                <a:schemeClr val="bg1"/>
              </a:solidFill>
              <a:latin typeface="TT Interphases Pro Trl Rg" panose="020B0103050000020004" pitchFamily="34" charset="0"/>
            </a:rPr>
            <a:t>Utility</a:t>
          </a:r>
        </a:p>
      </dsp:txBody>
      <dsp:txXfrm>
        <a:off x="-99072" y="1348919"/>
        <a:ext cx="1694651" cy="296039"/>
      </dsp:txXfrm>
    </dsp:sp>
    <dsp:sp modelId="{DC250585-A08F-8E45-A016-450EE4E6FE0B}">
      <dsp:nvSpPr>
        <dsp:cNvPr id="0" name=""/>
        <dsp:cNvSpPr/>
      </dsp:nvSpPr>
      <dsp:spPr>
        <a:xfrm>
          <a:off x="1127501" y="615252"/>
          <a:ext cx="1076067" cy="328069"/>
        </a:xfrm>
        <a:prstGeom prst="roundRect">
          <a:avLst/>
        </a:prstGeom>
        <a:solidFill>
          <a:srgbClr val="43986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TT Interphases Pro Trl Rg" panose="020B0103050000020004" pitchFamily="34" charset="0"/>
            </a:rPr>
            <a:t>Insightfulness</a:t>
          </a:r>
        </a:p>
      </dsp:txBody>
      <dsp:txXfrm>
        <a:off x="1143516" y="631267"/>
        <a:ext cx="1044037" cy="296039"/>
      </dsp:txXfrm>
    </dsp:sp>
    <dsp:sp modelId="{74050061-C242-CE40-B52B-042C0AF93AD6}">
      <dsp:nvSpPr>
        <dsp:cNvPr id="0" name=""/>
        <dsp:cNvSpPr/>
      </dsp:nvSpPr>
      <dsp:spPr>
        <a:xfrm>
          <a:off x="2418782" y="122"/>
          <a:ext cx="1076067" cy="328069"/>
        </a:xfrm>
        <a:prstGeom prst="roundRect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softEdge rad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TT Interphases Pro Trl Rg" panose="020B0103050000020004" pitchFamily="34" charset="0"/>
            </a:rPr>
            <a:t>Attribute Significance</a:t>
          </a:r>
        </a:p>
      </dsp:txBody>
      <dsp:txXfrm>
        <a:off x="2434797" y="16137"/>
        <a:ext cx="1044037" cy="296039"/>
      </dsp:txXfrm>
    </dsp:sp>
    <dsp:sp modelId="{3508C5F2-AE4C-4B78-B148-FDA2E3733AA3}">
      <dsp:nvSpPr>
        <dsp:cNvPr id="0" name=""/>
        <dsp:cNvSpPr/>
      </dsp:nvSpPr>
      <dsp:spPr>
        <a:xfrm>
          <a:off x="2418782" y="410209"/>
          <a:ext cx="1076067" cy="328069"/>
        </a:xfrm>
        <a:prstGeom prst="roundRect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softEdge rad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TT Interphases Pro Trl Rg" panose="020B0103050000020004" pitchFamily="34" charset="0"/>
            </a:rPr>
            <a:t>Informativeness</a:t>
          </a:r>
        </a:p>
      </dsp:txBody>
      <dsp:txXfrm>
        <a:off x="2434797" y="426224"/>
        <a:ext cx="1044037" cy="296039"/>
      </dsp:txXfrm>
    </dsp:sp>
    <dsp:sp modelId="{E2E8D560-4764-F543-9170-39686AF38227}">
      <dsp:nvSpPr>
        <dsp:cNvPr id="0" name=""/>
        <dsp:cNvSpPr/>
      </dsp:nvSpPr>
      <dsp:spPr>
        <a:xfrm>
          <a:off x="2418782" y="820296"/>
          <a:ext cx="1076067" cy="328069"/>
        </a:xfrm>
        <a:prstGeom prst="roundRect">
          <a:avLst/>
        </a:prstGeom>
        <a:solidFill>
          <a:srgbClr val="A6A6A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TT Interphases Pro Trl Rg" panose="020B0103050000020004" pitchFamily="34" charset="0"/>
            </a:rPr>
            <a:t>Trend</a:t>
          </a:r>
        </a:p>
      </dsp:txBody>
      <dsp:txXfrm>
        <a:off x="2434797" y="836311"/>
        <a:ext cx="1044037" cy="296039"/>
      </dsp:txXfrm>
    </dsp:sp>
    <dsp:sp modelId="{16F73519-B462-0241-8B78-2E3B1983E7AC}">
      <dsp:nvSpPr>
        <dsp:cNvPr id="0" name=""/>
        <dsp:cNvSpPr/>
      </dsp:nvSpPr>
      <dsp:spPr>
        <a:xfrm>
          <a:off x="2418782" y="1230382"/>
          <a:ext cx="1076067" cy="328069"/>
        </a:xfrm>
        <a:prstGeom prst="roundRect">
          <a:avLst/>
        </a:prstGeom>
        <a:solidFill>
          <a:srgbClr val="43986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TT Interphases Pro Trl Rg" panose="020B0103050000020004" pitchFamily="34" charset="0"/>
            </a:rPr>
            <a:t>Surprisingness</a:t>
          </a:r>
        </a:p>
      </dsp:txBody>
      <dsp:txXfrm>
        <a:off x="2434797" y="1246397"/>
        <a:ext cx="1044037" cy="296039"/>
      </dsp:txXfrm>
    </dsp:sp>
    <dsp:sp modelId="{D1B15D49-B232-2741-873F-59928436791C}">
      <dsp:nvSpPr>
        <dsp:cNvPr id="0" name=""/>
        <dsp:cNvSpPr/>
      </dsp:nvSpPr>
      <dsp:spPr>
        <a:xfrm>
          <a:off x="1127501" y="2050556"/>
          <a:ext cx="1076067" cy="328069"/>
        </a:xfrm>
        <a:prstGeom prst="roundRect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solidFill>
                <a:schemeClr val="bg1"/>
              </a:solidFill>
              <a:latin typeface="TT Interphases Pro Trl Rg" panose="020B0103050000020004" pitchFamily="34" charset="0"/>
            </a:rPr>
            <a:t>Interpretability</a:t>
          </a:r>
        </a:p>
      </dsp:txBody>
      <dsp:txXfrm>
        <a:off x="1143516" y="2066571"/>
        <a:ext cx="1044037" cy="296039"/>
      </dsp:txXfrm>
    </dsp:sp>
    <dsp:sp modelId="{EAE77323-06D9-4E44-B955-D872568B0A6C}">
      <dsp:nvSpPr>
        <dsp:cNvPr id="0" name=""/>
        <dsp:cNvSpPr/>
      </dsp:nvSpPr>
      <dsp:spPr>
        <a:xfrm>
          <a:off x="2418782" y="1640469"/>
          <a:ext cx="1076067" cy="328069"/>
        </a:xfrm>
        <a:prstGeom prst="roundRect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TT Interphases Pro Trl Rg" panose="020B0103050000020004" pitchFamily="34" charset="0"/>
            </a:rPr>
            <a:t>Conciseness</a:t>
          </a:r>
        </a:p>
      </dsp:txBody>
      <dsp:txXfrm>
        <a:off x="2434797" y="1656484"/>
        <a:ext cx="1044037" cy="296039"/>
      </dsp:txXfrm>
    </dsp:sp>
    <dsp:sp modelId="{29749157-C0D4-414A-8CE7-DCB40976E151}">
      <dsp:nvSpPr>
        <dsp:cNvPr id="0" name=""/>
        <dsp:cNvSpPr/>
      </dsp:nvSpPr>
      <dsp:spPr>
        <a:xfrm>
          <a:off x="2418782" y="2050556"/>
          <a:ext cx="1076067" cy="328069"/>
        </a:xfrm>
        <a:prstGeom prst="roundRect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TT Interphases Pro Trl Rg" panose="020B0103050000020004" pitchFamily="34" charset="0"/>
            </a:rPr>
            <a:t>Semantic Validity</a:t>
          </a:r>
        </a:p>
      </dsp:txBody>
      <dsp:txXfrm>
        <a:off x="2434797" y="2066571"/>
        <a:ext cx="1044037" cy="296039"/>
      </dsp:txXfrm>
    </dsp:sp>
    <dsp:sp modelId="{DDFD878A-DE04-4506-92BF-6345CBD58ED6}">
      <dsp:nvSpPr>
        <dsp:cNvPr id="0" name=""/>
        <dsp:cNvSpPr/>
      </dsp:nvSpPr>
      <dsp:spPr>
        <a:xfrm>
          <a:off x="2418782" y="2460643"/>
          <a:ext cx="1076067" cy="328069"/>
        </a:xfrm>
        <a:prstGeom prst="roundRect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TT Interphases Pro Trl Rg" panose="020B0103050000020004" pitchFamily="34" charset="0"/>
            </a:rPr>
            <a:t>Density</a:t>
          </a:r>
        </a:p>
      </dsp:txBody>
      <dsp:txXfrm>
        <a:off x="2434797" y="2476658"/>
        <a:ext cx="1044037" cy="2960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5B4B10-D269-FB49-9DEE-E73B10E0CAB6}" type="datetimeFigureOut">
              <a:rPr lang="en-US" smtClean="0"/>
              <a:t>5/31/26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F1EA83-AC8C-7C4E-A80B-9B32BFD8E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049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 I’m Whanhee from the University of Utah, advised by Anna Fariha.</a:t>
            </a:r>
            <a:br>
              <a:rPr lang="en-US" dirty="0">
                <a:cs typeface="+mn-lt"/>
              </a:rPr>
            </a:br>
            <a:r>
              <a:rPr lang="en-US" dirty="0"/>
              <a:t>Today I’m going to present our work </a:t>
            </a:r>
          </a:p>
          <a:p>
            <a:r>
              <a:rPr lang="en-US" dirty="0"/>
              <a:t>on recommending data summaries in the form of *PIVOT TABLES* in spreadsheets.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13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8F29F-8BFD-81E8-4B9A-11FE296D4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996C47-38BA-2DD4-3870-AFB4305A70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A074C0-49A7-AE89-9F28-EEE2D12099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>
                <a:solidFill>
                  <a:srgbClr val="1F1F1F"/>
                </a:solidFill>
                <a:effectLst/>
                <a:latin typeface="Google Sans Flex"/>
              </a:rPr>
              <a:t>You don't need a huge database for everything</a:t>
            </a:r>
            <a:r>
              <a:rPr lang="en-US" altLang="ko-KR" b="0" i="0">
                <a:solidFill>
                  <a:srgbClr val="1F1F1F"/>
                </a:solidFill>
                <a:effectLst/>
                <a:latin typeface="Google Sans Flex"/>
              </a:rPr>
              <a:t>.</a:t>
            </a:r>
            <a:r>
              <a:rPr lang="en-US" b="0" i="0">
                <a:solidFill>
                  <a:srgbClr val="1F1F1F"/>
                </a:solidFill>
                <a:effectLst/>
                <a:latin typeface="Google Sans Flex"/>
              </a:rPr>
              <a:t> </a:t>
            </a:r>
          </a:p>
          <a:p>
            <a:r>
              <a:rPr lang="en-US" b="0" i="0">
                <a:solidFill>
                  <a:srgbClr val="1F1F1F"/>
                </a:solidFill>
                <a:effectLst/>
                <a:latin typeface="Google Sans Flex"/>
              </a:rPr>
              <a:t>Spreadsheets are </a:t>
            </a:r>
            <a:r>
              <a:rPr lang="en-US" b="1" i="0">
                <a:solidFill>
                  <a:srgbClr val="1F1F1F"/>
                </a:solidFill>
                <a:effectLst/>
                <a:latin typeface="Google Sans Flex"/>
              </a:rPr>
              <a:t>perfect</a:t>
            </a:r>
            <a:r>
              <a:rPr lang="en-US" b="0" i="0">
                <a:solidFill>
                  <a:srgbClr val="1F1F1F"/>
                </a:solidFill>
                <a:effectLst/>
                <a:latin typeface="Google Sans Flex"/>
              </a:rPr>
              <a:t>  for *small, simple tables*</a:t>
            </a:r>
          </a:p>
          <a:p>
            <a:r>
              <a:rPr lang="en-US" b="0" i="0">
                <a:solidFill>
                  <a:srgbClr val="1F1F1F"/>
                </a:solidFill>
                <a:effectLst/>
                <a:latin typeface="Google Sans Flex"/>
              </a:rPr>
              <a:t>and that’s exactly why a *billion* people use them daily.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14188D-4FC8-4431-7554-FB503C2324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136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558E6-F751-BBBD-185E-5F36CD13A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D7E964-768A-0297-8D7A-ACED361455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1A7F3A-359B-33F2-08C8-2F6EB5D8DF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BUT</a:t>
            </a:r>
            <a:r>
              <a:rPr lang="en-US" dirty="0"/>
              <a:t> here’s the thing: spreadsheets aren’t small anymore</a:t>
            </a:r>
          </a:p>
          <a:p>
            <a:endParaRPr lang="en-US" dirty="0"/>
          </a:p>
          <a:p>
            <a:r>
              <a:rPr lang="en-US" dirty="0"/>
              <a:t>We’ve gone from 16Ktuples in the 90s to over a million tuples today.</a:t>
            </a:r>
          </a:p>
          <a:p>
            <a:r>
              <a:rPr lang="en-US" dirty="0"/>
              <a:t>This is not </a:t>
            </a:r>
            <a:r>
              <a:rPr lang="en-US" b="1" dirty="0"/>
              <a:t>small</a:t>
            </a:r>
            <a:r>
              <a:rPr lang="en-US" dirty="0"/>
              <a:t> </a:t>
            </a:r>
            <a:r>
              <a:rPr lang="en-US" b="1" dirty="0"/>
              <a:t>data</a:t>
            </a:r>
            <a:r>
              <a:rPr lang="en-US" dirty="0"/>
              <a:t>.</a:t>
            </a:r>
          </a:p>
          <a:p>
            <a:endParaRPr lang="en-US" dirty="0">
              <a:solidFill>
                <a:srgbClr val="1F1F1F"/>
              </a:solidFill>
              <a:latin typeface="Google Sans Flex"/>
            </a:endParaRPr>
          </a:p>
          <a:p>
            <a:pPr algn="l"/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(click for animation)</a:t>
            </a:r>
          </a:p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And doing manual analysis on this scale is just a </a:t>
            </a:r>
            <a:r>
              <a:rPr lang="en-US" b="1" i="0" dirty="0">
                <a:solidFill>
                  <a:srgbClr val="1F1F1F"/>
                </a:solidFill>
                <a:effectLst/>
                <a:latin typeface="Google Sans Flex"/>
              </a:rPr>
              <a:t>nightmare</a:t>
            </a:r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.</a:t>
            </a:r>
          </a:p>
          <a:p>
            <a:endParaRPr lang="en-US" b="0" i="0" dirty="0">
              <a:solidFill>
                <a:srgbClr val="1F1F1F"/>
              </a:solidFill>
              <a:effectLst/>
              <a:latin typeface="Google Sans Flex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552FBD-3E1D-7BBE-2503-45BBAB1DDE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3729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F040B-EE40-87FD-C8D9-428D49C5E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47C0F7-2406-9146-9DC7-2E4E64CDEA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21C38A-EB75-3965-E30E-9BFA626D07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So, what’s the fix? </a:t>
            </a:r>
            <a:r>
              <a:rPr lang="en-US" b="1" i="0" dirty="0">
                <a:solidFill>
                  <a:srgbClr val="1F1F1F"/>
                </a:solidFill>
                <a:effectLst/>
                <a:latin typeface="Google Sans Flex"/>
              </a:rPr>
              <a:t>data summaries.</a:t>
            </a:r>
            <a:endParaRPr lang="en-US" b="0" i="0" dirty="0">
              <a:solidFill>
                <a:srgbClr val="1F1F1F"/>
              </a:solidFill>
              <a:effectLst/>
              <a:latin typeface="Google Sans Flex"/>
            </a:endParaRPr>
          </a:p>
          <a:p>
            <a:endParaRPr lang="en-US" dirty="0"/>
          </a:p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No one is manually analyzing this big dataset,</a:t>
            </a:r>
          </a:p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So,</a:t>
            </a:r>
          </a:p>
          <a:p>
            <a:endParaRPr lang="en-US" dirty="0"/>
          </a:p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We need a way to shrink that data down, </a:t>
            </a:r>
          </a:p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and data summaries can do that.</a:t>
            </a:r>
          </a:p>
          <a:p>
            <a:endParaRPr lang="en-US" dirty="0"/>
          </a:p>
          <a:p>
            <a:r>
              <a:rPr lang="en-US" dirty="0"/>
              <a:t>&lt;CLICK&gt;</a:t>
            </a:r>
          </a:p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Data summaries can be visualization, interactive exploration, or summary tables.</a:t>
            </a:r>
          </a:p>
          <a:p>
            <a:endParaRPr lang="en-US" b="0" i="0" dirty="0">
              <a:solidFill>
                <a:srgbClr val="1F1F1F"/>
              </a:solidFill>
              <a:effectLst/>
              <a:latin typeface="Google Sans Flex"/>
            </a:endParaRPr>
          </a:p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&lt;CLICK&gt;</a:t>
            </a:r>
          </a:p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For </a:t>
            </a:r>
            <a:r>
              <a:rPr lang="en-US" b="0" i="0" dirty="0" err="1">
                <a:solidFill>
                  <a:srgbClr val="1F1F1F"/>
                </a:solidFill>
                <a:effectLst/>
                <a:latin typeface="Google Sans Flex"/>
              </a:rPr>
              <a:t>thius</a:t>
            </a:r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 work, we are focusing specifically on one type of summary table: pivot tables in spreadsheets.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F36EC9-B183-683F-6FBC-BEE1184C3D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82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67B05-BB60-8CAF-BE85-EDA61AA89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53F94B-77EC-3F4A-FF69-BB26DAC6FC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C50109-D628-20A4-7FCB-CD477663B7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here's the problem</a:t>
            </a:r>
          </a:p>
          <a:p>
            <a:r>
              <a:rPr lang="en-US" dirty="0"/>
              <a:t>manually creating and checking every single pivot table? </a:t>
            </a:r>
          </a:p>
          <a:p>
            <a:r>
              <a:rPr lang="en-US" dirty="0"/>
              <a:t>It takes too much time. </a:t>
            </a:r>
          </a:p>
          <a:p>
            <a:endParaRPr lang="en-US" dirty="0"/>
          </a:p>
          <a:p>
            <a:r>
              <a:rPr lang="en-US" dirty="0"/>
              <a:t>//In our example alone, there are about </a:t>
            </a:r>
            <a:r>
              <a:rPr lang="en-US" b="1" dirty="0"/>
              <a:t>20,000</a:t>
            </a:r>
            <a:r>
              <a:rPr lang="en-US" dirty="0"/>
              <a:t> possible tables. </a:t>
            </a:r>
          </a:p>
          <a:p>
            <a:r>
              <a:rPr lang="en-US" b="0" dirty="0"/>
              <a:t>//Who has the time for that? </a:t>
            </a:r>
          </a:p>
          <a:p>
            <a:r>
              <a:rPr lang="en-US" altLang="ko-KR" b="0" dirty="0"/>
              <a:t>(click)</a:t>
            </a:r>
            <a:endParaRPr lang="en-US" b="0" dirty="0"/>
          </a:p>
          <a:p>
            <a:r>
              <a:rPr lang="en-US" b="0" dirty="0"/>
              <a:t>This is exactly why </a:t>
            </a:r>
            <a:r>
              <a:rPr lang="en-US" dirty="0"/>
              <a:t>we need pivot table </a:t>
            </a:r>
            <a:r>
              <a:rPr lang="en-US" b="1" dirty="0"/>
              <a:t>recommendation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170A3-B577-13B3-05F9-845B93EC11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5344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2B1AF-F9A2-1DC1-3A0C-5FD71529E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6E85DE-0578-83FF-62ED-93329C7E16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91E49E-0EA7-4FC6-3AD5-590008CE79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Tools like Excel or Google Sheets can already suggest pivot tables.</a:t>
            </a:r>
          </a:p>
          <a:p>
            <a:endParaRPr lang="en-US" b="0" i="0" dirty="0">
              <a:solidFill>
                <a:srgbClr val="1F1F1F"/>
              </a:solidFill>
              <a:effectLst/>
              <a:latin typeface="Google Sans Flex"/>
            </a:endParaRPr>
          </a:p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They're pretty handy, but there are </a:t>
            </a:r>
            <a:r>
              <a:rPr lang="en-US" b="1" i="0" dirty="0">
                <a:solidFill>
                  <a:srgbClr val="1F1F1F"/>
                </a:solidFill>
                <a:effectLst/>
                <a:latin typeface="Google Sans Flex"/>
              </a:rPr>
              <a:t>a few big problems…</a:t>
            </a:r>
          </a:p>
          <a:p>
            <a:endParaRPr lang="en-US" b="0" i="0" dirty="0">
              <a:solidFill>
                <a:srgbClr val="1F1F1F"/>
              </a:solidFill>
              <a:effectLst/>
              <a:latin typeface="Google Sans Flex"/>
            </a:endParaRPr>
          </a:p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they look okay at first, but </a:t>
            </a:r>
            <a:r>
              <a:rPr lang="en-US" b="1" i="0" dirty="0">
                <a:solidFill>
                  <a:srgbClr val="1F1F1F"/>
                </a:solidFill>
                <a:effectLst/>
                <a:latin typeface="Google Sans Flex"/>
              </a:rPr>
              <a:t>let’s look a little closer…</a:t>
            </a:r>
            <a:endParaRPr lang="en-US" dirty="0">
              <a:solidFill>
                <a:srgbClr val="1F1F1F"/>
              </a:solidFill>
              <a:latin typeface="Google Sans Flex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030C85-0730-E1EB-CBAC-00CEC7F0E7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9371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8DC91-90C2-95BA-70FB-C174B16D9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DC44A0-F7C8-2780-362D-CD4DEBE5F8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A40CE9-7AA1-5193-E8D8-B059B66F1A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1F1F1F"/>
                </a:solidFill>
                <a:latin typeface="Google Sans Flex"/>
              </a:rPr>
              <a:t>The first suggested pivot table...</a:t>
            </a:r>
          </a:p>
          <a:p>
            <a:r>
              <a:rPr lang="en-US">
                <a:solidFill>
                  <a:srgbClr val="1F1F1F"/>
                </a:solidFill>
                <a:latin typeface="Google Sans Flex"/>
              </a:rPr>
              <a:t>(click)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A4A721-ED88-C016-05FE-BB7EB35983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870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89E91-A266-B64F-B707-B471AF8C6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2F264B-94B3-D4A2-AE75-88444638C8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AC4E17-8011-130C-FB64-F69780DE91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.. is summing over longitude by city!”</a:t>
            </a:r>
          </a:p>
          <a:p>
            <a:r>
              <a:rPr lang="en-US" dirty="0"/>
              <a:t>But “Sum of Longitude”, </a:t>
            </a:r>
          </a:p>
          <a:p>
            <a:r>
              <a:rPr lang="en-US" dirty="0"/>
              <a:t>(click) doesn’t make any sense! </a:t>
            </a:r>
          </a:p>
          <a:p>
            <a:r>
              <a:rPr lang="en-US" dirty="0"/>
              <a:t>We need meaning in the pivot table, not just math.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68DAAA-4238-4822-8215-4959C07F4E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7216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Let's see another one ...</a:t>
            </a:r>
            <a:endParaRPr lang="en-US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7021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38FC3-BA80-F2BD-18E0-C059E0477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AEE95B-7DDC-DF05-9FC4-86C55E1424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8CAC11-0376-D397-666D-D48D09765D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Well while this table makes sense, it is just too big.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(click!)</a:t>
            </a:r>
            <a:endParaRPr lang="en-US" dirty="0"/>
          </a:p>
          <a:p>
            <a:endParaRPr lang="en-US" dirty="0"/>
          </a:p>
          <a:p>
            <a:r>
              <a:rPr lang="en-US" dirty="0"/>
              <a:t>An analyst will probably feel overloaded with this suggestion. </a:t>
            </a:r>
          </a:p>
          <a:p>
            <a:endParaRPr lang="en-US" dirty="0"/>
          </a:p>
          <a:p>
            <a:r>
              <a:rPr lang="en-US" dirty="0"/>
              <a:t>So again, this is not good either.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CA3561-EBDB-53B4-DD98-BEC1E5DAE1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02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8F4FB-DF83-6555-3B23-2F3356886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8FE59A-A30A-4217-0B17-9847FFDA8E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B52B04-FD18-1E7E-A5B8-86F38F26F7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how do we define a </a:t>
            </a:r>
            <a:r>
              <a:rPr lang="en-US" b="1" dirty="0"/>
              <a:t>good</a:t>
            </a:r>
            <a:r>
              <a:rPr lang="en-US" dirty="0"/>
              <a:t> recommendation?</a:t>
            </a:r>
            <a:endParaRPr lang="en-US" b="1" dirty="0">
              <a:solidFill>
                <a:srgbClr val="1F1F1F"/>
              </a:solidFill>
              <a:latin typeface="Google Sans Flex"/>
            </a:endParaRPr>
          </a:p>
          <a:p>
            <a:endParaRPr lang="en-US" b="1" dirty="0">
              <a:solidFill>
                <a:srgbClr val="1F1F1F"/>
              </a:solidFill>
              <a:latin typeface="Google Sans Flex"/>
            </a:endParaRPr>
          </a:p>
          <a:p>
            <a:r>
              <a:rPr lang="en-US" b="1" dirty="0">
                <a:solidFill>
                  <a:srgbClr val="1F1F1F"/>
                </a:solidFill>
                <a:latin typeface="Google Sans Flex"/>
              </a:rPr>
              <a:t>(click)</a:t>
            </a:r>
          </a:p>
          <a:p>
            <a:r>
              <a:rPr lang="en-US" dirty="0"/>
              <a:t>A table like this, where all the numbers are pretty much the same, is not insightful.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1F1F1F"/>
                </a:solidFill>
                <a:latin typeface="Google Sans Flex"/>
              </a:rPr>
              <a:t>(click)</a:t>
            </a:r>
            <a:endParaRPr lang="en-US" dirty="0"/>
          </a:p>
          <a:p>
            <a:r>
              <a:rPr lang="en-US" dirty="0"/>
              <a:t>But this one?</a:t>
            </a:r>
          </a:p>
          <a:p>
            <a:r>
              <a:rPr lang="en-US" dirty="0"/>
              <a:t>You can see </a:t>
            </a:r>
            <a:r>
              <a:rPr lang="en-US" b="1" dirty="0"/>
              <a:t>huge differences</a:t>
            </a:r>
            <a:r>
              <a:rPr lang="en-US" dirty="0"/>
              <a:t>! You can see Italian is the most expensive.</a:t>
            </a:r>
            <a:endParaRPr lang="en-US" b="0" i="0" dirty="0">
              <a:solidFill>
                <a:srgbClr val="1F1F1F"/>
              </a:solidFill>
              <a:effectLst/>
              <a:latin typeface="Google Sans Flex"/>
            </a:endParaRPr>
          </a:p>
          <a:p>
            <a:endParaRPr lang="en-US" dirty="0">
              <a:solidFill>
                <a:srgbClr val="1F1F1F"/>
              </a:solidFill>
              <a:latin typeface="Google Sans Flex"/>
            </a:endParaRPr>
          </a:p>
          <a:p>
            <a:r>
              <a:rPr lang="en-US" dirty="0">
                <a:solidFill>
                  <a:srgbClr val="1F1F1F"/>
                </a:solidFill>
                <a:latin typeface="Google Sans Flex"/>
              </a:rPr>
              <a:t>This tells us, </a:t>
            </a:r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pivot tables where the numbers </a:t>
            </a:r>
            <a:r>
              <a:rPr lang="en-US" b="1" i="0" dirty="0">
                <a:solidFill>
                  <a:srgbClr val="1F1F1F"/>
                </a:solidFill>
                <a:effectLst/>
                <a:latin typeface="Google Sans Flex"/>
              </a:rPr>
              <a:t>really jump around </a:t>
            </a:r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are good and way more interesting.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D33310-90E6-3E5A-E3D9-C264D5E8B4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0869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9BA93-017C-B9AA-BB14-8AEA605A3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1AD59D-09E8-B379-A0BB-619E69896F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E76AB4-7027-38A1-894F-96D6177870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The second thing we need is for the table to be </a:t>
            </a:r>
            <a:r>
              <a:rPr lang="en-US" b="1" i="0" dirty="0">
                <a:solidFill>
                  <a:srgbClr val="1F1F1F"/>
                </a:solidFill>
                <a:effectLst/>
                <a:latin typeface="Google Sans Flex"/>
              </a:rPr>
              <a:t>easy to read at a glance.</a:t>
            </a:r>
          </a:p>
          <a:p>
            <a:endParaRPr lang="en-US" b="1" i="0" dirty="0">
              <a:solidFill>
                <a:srgbClr val="1F1F1F"/>
              </a:solidFill>
              <a:effectLst/>
              <a:latin typeface="Google Sans Flex"/>
            </a:endParaRPr>
          </a:p>
          <a:p>
            <a:r>
              <a:rPr lang="en-US" b="1" i="0" dirty="0">
                <a:solidFill>
                  <a:srgbClr val="1F1F1F"/>
                </a:solidFill>
                <a:effectLst/>
                <a:latin typeface="Google Sans Flex"/>
              </a:rPr>
              <a:t>(click!)</a:t>
            </a:r>
          </a:p>
          <a:p>
            <a:r>
              <a:rPr lang="en-US" dirty="0"/>
              <a:t>look at this table. </a:t>
            </a:r>
          </a:p>
          <a:p>
            <a:r>
              <a:rPr lang="en-US" dirty="0"/>
              <a:t>It’s introducing the review date from 2017, but it’s too big</a:t>
            </a:r>
          </a:p>
          <a:p>
            <a:r>
              <a:rPr lang="en-US" b="1" dirty="0"/>
              <a:t>Nobody wants to look at that.</a:t>
            </a:r>
          </a:p>
          <a:p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i="0" dirty="0">
                <a:solidFill>
                  <a:srgbClr val="1F1F1F"/>
                </a:solidFill>
                <a:effectLst/>
                <a:latin typeface="Google Sans Flex"/>
              </a:rPr>
              <a:t>(click!)</a:t>
            </a:r>
            <a:endParaRPr lang="en-US" b="1" dirty="0"/>
          </a:p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But this table is way smaller.</a:t>
            </a:r>
          </a:p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It’s much easier to understand instantly.</a:t>
            </a:r>
            <a:b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</a:br>
            <a:b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</a:br>
            <a:b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</a:br>
            <a:endParaRPr lang="en-US" b="0" i="0" dirty="0">
              <a:solidFill>
                <a:srgbClr val="1F1F1F"/>
              </a:solidFill>
              <a:effectLst/>
              <a:latin typeface="Google Sans Flex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D4C992-1A5E-E754-5C36-F3096231ED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3628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we know what makes </a:t>
            </a:r>
            <a:r>
              <a:rPr lang="en-US" b="1" dirty="0"/>
              <a:t>one</a:t>
            </a:r>
            <a:r>
              <a:rPr lang="en-US" dirty="0"/>
              <a:t> table </a:t>
            </a:r>
            <a:r>
              <a:rPr lang="en-US" b="1" dirty="0"/>
              <a:t>good</a:t>
            </a:r>
            <a:r>
              <a:rPr lang="en-US" dirty="0"/>
              <a:t>.</a:t>
            </a:r>
          </a:p>
          <a:p>
            <a:endParaRPr lang="en-US" b="1" i="0" dirty="0">
              <a:solidFill>
                <a:srgbClr val="1F1F1F"/>
              </a:solidFill>
              <a:effectLst/>
              <a:latin typeface="Google Sans Flex"/>
            </a:endParaRPr>
          </a:p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But with massive datasets, one suggestion barely </a:t>
            </a:r>
            <a:r>
              <a:rPr lang="en-US" b="1" i="0" dirty="0">
                <a:solidFill>
                  <a:srgbClr val="1F1F1F"/>
                </a:solidFill>
                <a:effectLst/>
                <a:latin typeface="Google Sans Flex"/>
              </a:rPr>
              <a:t>scratches</a:t>
            </a:r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 the surface.</a:t>
            </a:r>
          </a:p>
          <a:p>
            <a:endParaRPr lang="en-US" b="1" i="0" dirty="0">
              <a:solidFill>
                <a:srgbClr val="1F1F1F"/>
              </a:solidFill>
              <a:effectLst/>
              <a:latin typeface="Google Sans Flex"/>
            </a:endParaRPr>
          </a:p>
          <a:p>
            <a:r>
              <a:rPr lang="en-US" b="1" i="0" dirty="0">
                <a:solidFill>
                  <a:srgbClr val="1F1F1F"/>
                </a:solidFill>
                <a:effectLst/>
                <a:latin typeface="Google Sans Flex"/>
              </a:rPr>
              <a:t>(click)</a:t>
            </a:r>
          </a:p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The fix? Well, we add more attributes to cover more ground.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2172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ACFFB-A073-AEC9-C2C2-0A0D2F87B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6922B6-6490-0DD9-E4AD-A89410668F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ACDC84-2781-6158-22C6-47B1E483A1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Here the table has more attributes, region and rating text.</a:t>
            </a:r>
            <a:b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</a:br>
            <a:b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</a:br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(click)</a:t>
            </a:r>
          </a:p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But, as you can see, the table becomes too big to understand.</a:t>
            </a:r>
          </a:p>
          <a:p>
            <a:endParaRPr lang="en-US" b="0" i="0" dirty="0">
              <a:solidFill>
                <a:srgbClr val="1F1F1F"/>
              </a:solidFill>
              <a:effectLst/>
              <a:latin typeface="Google Sans Flex"/>
            </a:endParaRPr>
          </a:p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(click)</a:t>
            </a:r>
          </a:p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So, rather than adding more attributes,</a:t>
            </a:r>
          </a:p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We need A SET of pivot tables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E7CEE3-43C8-315B-C0C1-3175E1A8D9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9898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06794-7359-46F2-C2EB-475B8E2A7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46E575-26BB-435F-8ABA-B531EBB853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62A0E1-F474-9041-A057-C710AF47FC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for a set, We can show the top-k results as a set of pivot tables like these.</a:t>
            </a:r>
          </a:p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(click)</a:t>
            </a:r>
          </a:p>
          <a:p>
            <a:r>
              <a:rPr lang="en-US" dirty="0"/>
              <a:t>But the top-k recommendations overlap too much in attributes.</a:t>
            </a:r>
          </a:p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(click)</a:t>
            </a:r>
          </a:p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So, ultimately, we need a set of diverse table.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08494C-A485-6727-03F9-A3643CC614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2695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16723-0438-AF22-271B-46C89A521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B6E3D6-1BEE-7196-9AD8-CCC16FF374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1B1AE5-8C4E-EBDC-B97F-0B009A66B4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So, what makes a </a:t>
            </a:r>
            <a:r>
              <a:rPr lang="en-US" b="1" dirty="0"/>
              <a:t>diverse</a:t>
            </a:r>
            <a:r>
              <a:rPr lang="en-US" dirty="0"/>
              <a:t> </a:t>
            </a:r>
            <a:r>
              <a:rPr lang="en-US" b="1" dirty="0"/>
              <a:t>set</a:t>
            </a:r>
            <a:r>
              <a:rPr lang="en-US" dirty="0"/>
              <a:t> then? </a:t>
            </a:r>
          </a:p>
          <a:p>
            <a:endParaRPr lang="en-US" dirty="0"/>
          </a:p>
          <a:p>
            <a:r>
              <a:rPr lang="en-US" dirty="0"/>
              <a:t>If these colors represent similar tables, the ideal selection from search space looks like this</a:t>
            </a:r>
            <a:br>
              <a:rPr lang="en-US" dirty="0"/>
            </a:br>
            <a:r>
              <a:rPr lang="en-US" b="0" dirty="0"/>
              <a:t>(click!) (click!) (click!) </a:t>
            </a:r>
          </a:p>
          <a:p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88B8C6-9546-8D36-C6D7-D2E3BDB85A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6804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6D50E-D44F-BF82-408A-74B1242D7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E0E253-33B7-7C7C-E798-F8BFB44091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6DD521-3462-DE52-F2B4-5F56CAAB7B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1F1F1F"/>
                </a:solidFill>
                <a:latin typeface="Google Sans Flex"/>
              </a:rPr>
              <a:t>Putting all these together, </a:t>
            </a:r>
          </a:p>
          <a:p>
            <a:r>
              <a:rPr lang="en-US" b="0" i="0">
                <a:solidFill>
                  <a:srgbClr val="1F1F1F"/>
                </a:solidFill>
                <a:effectLst/>
                <a:latin typeface="Google Sans Flex"/>
              </a:rPr>
              <a:t>our goal </a:t>
            </a:r>
            <a:r>
              <a:rPr lang="en-US">
                <a:solidFill>
                  <a:srgbClr val="1F1F1F"/>
                </a:solidFill>
                <a:latin typeface="Google Sans Flex"/>
              </a:rPr>
              <a:t>in this paper </a:t>
            </a:r>
            <a:r>
              <a:rPr lang="en-US" b="0" i="0">
                <a:solidFill>
                  <a:srgbClr val="1F1F1F"/>
                </a:solidFill>
                <a:effectLst/>
                <a:latin typeface="Google Sans Flex"/>
              </a:rPr>
              <a:t>is to recommend </a:t>
            </a:r>
            <a:r>
              <a:rPr lang="en-US">
                <a:solidFill>
                  <a:srgbClr val="1F1F1F"/>
                </a:solidFill>
                <a:latin typeface="Google Sans Flex"/>
              </a:rPr>
              <a:t>pivot </a:t>
            </a:r>
            <a:r>
              <a:rPr lang="en-US" b="0" i="0">
                <a:solidFill>
                  <a:srgbClr val="1F1F1F"/>
                </a:solidFill>
                <a:effectLst/>
                <a:latin typeface="Google Sans Flex"/>
              </a:rPr>
              <a:t>tables,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FF20D4-3D8D-34D4-1F97-0FE8F0ED01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8610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9A4F5-9A4F-3EB3-6D1E-8D28BBA36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22F5C1-2485-59F7-81EC-A1CA54A73F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093CF9-5446-F599-16DF-A05A466077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>
                <a:solidFill>
                  <a:srgbClr val="1F1F1F"/>
                </a:solidFill>
                <a:effectLst/>
                <a:latin typeface="Google Sans Flex"/>
              </a:rPr>
              <a:t>, which means it must be *aware* of the *user’s intents*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93EAC9-EE87-A83D-1814-FB85C1AA74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1934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5147F0-D332-01E7-F633-0571A6D20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7A0A19-19B6-B1A9-2A06-4A8D5D55A3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50CC21-48E3-EAC9-AAA7-1B8DCE75C6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solidFill>
                  <a:srgbClr val="1F1F1F"/>
                </a:solidFill>
                <a:latin typeface="Google Sans Flex"/>
              </a:rPr>
              <a:t>Make the recommendation in the form of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solidFill>
                  <a:srgbClr val="1F1F1F"/>
                </a:solidFill>
                <a:latin typeface="Google Sans Flex"/>
              </a:rPr>
              <a:t>a SET of pivot tables, </a:t>
            </a:r>
            <a:r>
              <a:rPr lang="en-US" b="0" i="0">
                <a:solidFill>
                  <a:srgbClr val="1F1F1F"/>
                </a:solidFill>
                <a:effectLst/>
                <a:latin typeface="Google Sans Flex"/>
              </a:rPr>
              <a:t>not just top-k,</a:t>
            </a:r>
            <a:r>
              <a:rPr lang="en-US">
                <a:solidFill>
                  <a:srgbClr val="1F1F1F"/>
                </a:solidFill>
                <a:latin typeface="Google Sans Flex"/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47B2DF-A2BE-A455-E3B0-CA336DF247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4529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6E7EB-E1CC-05FD-A86B-71F756342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0748B4-EBC6-61A3-6A37-6D5A879D0E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DAF189-ED21-ED44-3844-ED189CB789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/>
              <a:t>Also, we want the set of tables to be *diverse*, </a:t>
            </a:r>
          </a:p>
          <a:p>
            <a:r>
              <a:rPr lang="en-US" b="0"/>
              <a:t>, </a:t>
            </a:r>
          </a:p>
          <a:p>
            <a:r>
              <a:rPr lang="en-US" b="0"/>
              <a:t>while avoiding redundancy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B2D789-0FBD-C524-FAD5-422C0A3A90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7162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98482-A856-1B1D-FCBF-2D71A703D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78903B-BBE2-9C87-A055-D44EBBAE72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DB5FDC-F6A7-C40A-F33E-1BA08B09BC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>
                <a:solidFill>
                  <a:srgbClr val="1F1F1F"/>
                </a:solidFill>
                <a:effectLst/>
                <a:latin typeface="Google Sans Flex"/>
              </a:rPr>
              <a:t>And finally, each of the recommended pivot tables must be “Good”,</a:t>
            </a:r>
          </a:p>
          <a:p>
            <a:r>
              <a:rPr lang="en-US" b="0" i="0">
                <a:solidFill>
                  <a:srgbClr val="1F1F1F"/>
                </a:solidFill>
                <a:effectLst/>
                <a:latin typeface="Google Sans Flex"/>
              </a:rPr>
              <a:t> that is &lt;CLICK&gt; </a:t>
            </a:r>
            <a:r>
              <a:rPr lang="en-US" b="1" i="0">
                <a:solidFill>
                  <a:srgbClr val="1F1F1F"/>
                </a:solidFill>
                <a:effectLst/>
                <a:latin typeface="Google Sans Flex"/>
              </a:rPr>
              <a:t>insightful</a:t>
            </a:r>
            <a:r>
              <a:rPr lang="en-US" b="0" i="0">
                <a:solidFill>
                  <a:srgbClr val="1F1F1F"/>
                </a:solidFill>
                <a:effectLst/>
                <a:latin typeface="Google Sans Flex"/>
              </a:rPr>
              <a:t> and &lt;CLICK&gt; </a:t>
            </a:r>
            <a:r>
              <a:rPr lang="en-US" b="1" i="0">
                <a:solidFill>
                  <a:srgbClr val="1F1F1F"/>
                </a:solidFill>
                <a:effectLst/>
                <a:latin typeface="Google Sans Flex"/>
              </a:rPr>
              <a:t>interpretable</a:t>
            </a:r>
            <a:r>
              <a:rPr lang="en-US" b="0" i="0">
                <a:solidFill>
                  <a:srgbClr val="1F1F1F"/>
                </a:solidFill>
                <a:effectLst/>
                <a:latin typeface="Google Sans Flex"/>
              </a:rPr>
              <a:t>. </a:t>
            </a:r>
          </a:p>
          <a:p>
            <a:endParaRPr lang="en-US" b="0" i="0">
              <a:solidFill>
                <a:srgbClr val="1F1F1F"/>
              </a:solidFill>
              <a:effectLst/>
              <a:latin typeface="Google Sans Flex"/>
            </a:endParaRPr>
          </a:p>
          <a:p>
            <a:r>
              <a:rPr lang="en-US" b="0" i="0">
                <a:solidFill>
                  <a:srgbClr val="1F1F1F"/>
                </a:solidFill>
                <a:effectLst/>
                <a:latin typeface="Google Sans Flex"/>
              </a:rPr>
              <a:t>So, to solve this problem...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4DBA82-834B-37C0-9B3B-142DBC612C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1410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introduce our system, </a:t>
            </a:r>
            <a:r>
              <a:rPr lang="en-US" b="1" dirty="0"/>
              <a:t>SAGE, </a:t>
            </a:r>
            <a:endParaRPr lang="en-US" b="0" dirty="0"/>
          </a:p>
          <a:p>
            <a:r>
              <a:rPr lang="en-US" b="0" dirty="0"/>
              <a:t>A system recommends data-semantics-aware and diverse pivot tables.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5388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01576-A109-C7B0-BCE2-28169D4A8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ED89C7-7A8C-5C93-DB62-C0EAB77B4F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62A4D0-6B27-6286-1677-AEE3FB6228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we have addressed three challenges.</a:t>
            </a:r>
          </a:p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(click!)</a:t>
            </a:r>
          </a:p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First, we formally </a:t>
            </a:r>
            <a:r>
              <a:rPr lang="en-US" b="1" i="0" dirty="0">
                <a:solidFill>
                  <a:srgbClr val="1F1F1F"/>
                </a:solidFill>
                <a:effectLst/>
                <a:latin typeface="Google Sans Flex"/>
              </a:rPr>
              <a:t>defined</a:t>
            </a:r>
          </a:p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what </a:t>
            </a:r>
            <a:r>
              <a:rPr lang="en-US" b="1" i="0" dirty="0">
                <a:solidFill>
                  <a:srgbClr val="1F1F1F"/>
                </a:solidFill>
                <a:effectLst/>
                <a:latin typeface="Google Sans Flex"/>
              </a:rPr>
              <a:t>good</a:t>
            </a:r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 pivot tables are </a:t>
            </a:r>
          </a:p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(click!)</a:t>
            </a:r>
          </a:p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Second, we </a:t>
            </a:r>
            <a:r>
              <a:rPr lang="en-US" b="1" i="0" dirty="0">
                <a:solidFill>
                  <a:srgbClr val="1F1F1F"/>
                </a:solidFill>
                <a:effectLst/>
                <a:latin typeface="Google Sans Flex"/>
              </a:rPr>
              <a:t>modeled</a:t>
            </a:r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 diversity among a set of pivot tables . </a:t>
            </a:r>
          </a:p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(click!)</a:t>
            </a:r>
            <a:b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</a:br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Finally, we </a:t>
            </a:r>
            <a:r>
              <a:rPr lang="en-US" b="1" i="0" dirty="0">
                <a:solidFill>
                  <a:srgbClr val="1F1F1F"/>
                </a:solidFill>
                <a:effectLst/>
                <a:latin typeface="Google Sans Flex"/>
              </a:rPr>
              <a:t>solved</a:t>
            </a:r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 this in a realistic way.. </a:t>
            </a:r>
          </a:p>
          <a:p>
            <a:br>
              <a:rPr lang="en-US" b="1" i="0" dirty="0">
                <a:solidFill>
                  <a:srgbClr val="1F1F1F"/>
                </a:solidFill>
                <a:effectLst/>
                <a:latin typeface="Google Sans Flex"/>
              </a:rPr>
            </a:br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(click)</a:t>
            </a:r>
          </a:p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First, let’s dive into the first one.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55992-280E-F436-6221-65E4BF014C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2299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6944A-BA3E-A715-E769-27BEBFAE9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B0ABE0-4C30-179A-3C81-7C79106B85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83A82D-1BD5-8F94-F7CF-CD8BAE27B9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First, we need to define what good pivot tables are. </a:t>
            </a:r>
          </a:p>
          <a:p>
            <a:endParaRPr lang="en-US" b="0" i="0" dirty="0">
              <a:solidFill>
                <a:srgbClr val="1F1F1F"/>
              </a:solidFill>
              <a:effectLst/>
              <a:latin typeface="Google Sans Flex"/>
            </a:endParaRPr>
          </a:p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Earlier, I mentioned the tables should be insightful and interpretable. </a:t>
            </a:r>
          </a:p>
          <a:p>
            <a:endParaRPr lang="en-US" b="0" i="0" dirty="0">
              <a:solidFill>
                <a:srgbClr val="1F1F1F"/>
              </a:solidFill>
              <a:effectLst/>
              <a:latin typeface="Google Sans Flex"/>
            </a:endParaRPr>
          </a:p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(click!)</a:t>
            </a:r>
          </a:p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Here, we model the utility of a table through both insightfulness and interpretability. </a:t>
            </a:r>
          </a:p>
          <a:p>
            <a:endParaRPr lang="en-US" b="0" i="0" dirty="0">
              <a:solidFill>
                <a:srgbClr val="1F1F1F"/>
              </a:solidFill>
              <a:effectLst/>
              <a:latin typeface="Google Sans Flex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5C202C-D337-66E3-1679-5EA12D1ED3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5458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588652-2143-ED45-9B97-C3481A016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D4467C-0D53-CFAC-4BA2-8E7CC06A93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FE724B-F772-909B-3B34-24D3D05DC3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i="0" dirty="0">
              <a:solidFill>
                <a:srgbClr val="1F1F1F"/>
              </a:solidFill>
              <a:effectLst/>
              <a:latin typeface="Google Sans Flex"/>
            </a:endParaRPr>
          </a:p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We worked on several types of them,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CC2F38-7189-7408-611F-CA011BDADC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1511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E83C3-E296-4020-0E1D-36A743B8F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47679C-EC9C-2101-AB59-586000BB78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42BAF7-B897-9A90-9E00-BAB762E78A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But today, I’m going to show only one type: </a:t>
            </a:r>
            <a:r>
              <a:rPr lang="en-US" b="1"/>
              <a:t>surprisingness</a:t>
            </a:r>
            <a:r>
              <a:rPr lang="en-US"/>
              <a:t>.</a:t>
            </a:r>
            <a:endParaRPr lang="en-US" b="0" i="0">
              <a:solidFill>
                <a:srgbClr val="1F1F1F"/>
              </a:solidFill>
              <a:effectLst/>
              <a:latin typeface="Google Sans Flex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9C5780-47F0-C071-009D-0DC5E0C2CA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2428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FF9A5-0D0C-D53A-F088-DEBE5555C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C07ACC-9098-E3F8-6F9D-76BFCB5EF7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970B31-131F-3898-6014-20566A4247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being a good pivot table, the table would include </a:t>
            </a:r>
            <a:r>
              <a:rPr lang="en-US" b="1" dirty="0"/>
              <a:t>unexpecting</a:t>
            </a:r>
            <a:r>
              <a:rPr lang="en-US" dirty="0"/>
              <a:t> BIG value such as outliers,</a:t>
            </a:r>
            <a:br>
              <a:rPr lang="en-US" dirty="0"/>
            </a:br>
            <a:endParaRPr lang="en-US" dirty="0"/>
          </a:p>
          <a:p>
            <a:r>
              <a:rPr lang="en-US" dirty="0"/>
              <a:t>In this table, you can see there are two outliers, Italian restaurant in Mumbai </a:t>
            </a:r>
          </a:p>
          <a:p>
            <a:r>
              <a:rPr lang="en-US" dirty="0"/>
              <a:t>and Indian restaurant in Delhi</a:t>
            </a:r>
          </a:p>
          <a:p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480A55-5E51-F845-8FBC-28D956942E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5091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EA898-0512-83A4-44FE-738B63348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BAB06F-0CB9-A9B5-1FF6-4E759C5F2D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6567B6-3EBB-33EE-DCB5-1FA652B4E4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But are they really </a:t>
            </a:r>
            <a:r>
              <a:rPr lang="en-US" b="1" dirty="0"/>
              <a:t>insightful</a:t>
            </a:r>
            <a:r>
              <a:rPr lang="en-US" dirty="0"/>
              <a:t>?</a:t>
            </a:r>
          </a:p>
          <a:p>
            <a:endParaRPr lang="en-US" dirty="0"/>
          </a:p>
          <a:p>
            <a:r>
              <a:rPr lang="en-US" dirty="0"/>
              <a:t>High prices for Italian restaurants in Mumbai are expected as it’s a hub for fine dining.</a:t>
            </a:r>
          </a:p>
          <a:p>
            <a:r>
              <a:rPr lang="en-US" dirty="0"/>
              <a:t>But high prices for Indian food in Delhi? </a:t>
            </a:r>
          </a:p>
          <a:p>
            <a:r>
              <a:rPr lang="en-US" dirty="0"/>
              <a:t>This is unexpected in real-life</a:t>
            </a:r>
          </a:p>
          <a:p>
            <a:endParaRPr lang="en-US" dirty="0"/>
          </a:p>
          <a:p>
            <a:r>
              <a:rPr lang="en-US" b="0" dirty="0"/>
              <a:t>Five years ago, hard coding that real-world difference was nearly impossible.</a:t>
            </a:r>
          </a:p>
          <a:p>
            <a:r>
              <a:rPr lang="en-US" b="0" dirty="0"/>
              <a:t>Today? </a:t>
            </a:r>
          </a:p>
          <a:p>
            <a:endParaRPr lang="en-US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(click!)</a:t>
            </a:r>
            <a:endParaRPr lang="en-US" b="0" dirty="0"/>
          </a:p>
          <a:p>
            <a:r>
              <a:rPr lang="en-US" b="0" dirty="0"/>
              <a:t>We just ask an LLM.</a:t>
            </a:r>
          </a:p>
          <a:p>
            <a:r>
              <a:rPr lang="en-US" b="0" dirty="0"/>
              <a:t>We let the LLM decide the likelihood of </a:t>
            </a:r>
            <a:r>
              <a:rPr lang="en-US" b="1" dirty="0"/>
              <a:t>expectedness</a:t>
            </a:r>
            <a:r>
              <a:rPr lang="en-US" b="0" dirty="0"/>
              <a:t> for such insights </a:t>
            </a:r>
          </a:p>
          <a:p>
            <a:r>
              <a:rPr lang="en-US" b="0" dirty="0"/>
              <a:t>so we can understand the </a:t>
            </a:r>
            <a:r>
              <a:rPr lang="en-US" b="1" dirty="0"/>
              <a:t>semantic</a:t>
            </a:r>
            <a:r>
              <a:rPr lang="en-US" b="0" dirty="0"/>
              <a:t> meaning behind the data.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B6F92A-5E9D-3A90-DB18-98D3DB9F81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6239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5EC19-7CDF-46D7-DE28-E8B701382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C0D776-2868-5064-E9B1-7F3DE01E73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6EE61C-8465-4C2B-6BC5-E72254C737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We’ve discussed about </a:t>
            </a:r>
            <a:r>
              <a:rPr lang="en-US" b="1" i="0" dirty="0">
                <a:solidFill>
                  <a:srgbClr val="1F1F1F"/>
                </a:solidFill>
                <a:effectLst/>
                <a:latin typeface="Google Sans Flex"/>
              </a:rPr>
              <a:t>goodness</a:t>
            </a:r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 of tables, </a:t>
            </a:r>
          </a:p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(click!)</a:t>
            </a:r>
          </a:p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Now let’s talk about the </a:t>
            </a:r>
            <a:r>
              <a:rPr lang="en-US" b="1" i="0" dirty="0">
                <a:solidFill>
                  <a:srgbClr val="1F1F1F"/>
                </a:solidFill>
                <a:effectLst/>
                <a:latin typeface="Google Sans Flex"/>
              </a:rPr>
              <a:t>diversity </a:t>
            </a:r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for selecting a set of tables.</a:t>
            </a: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BDFDCB-A2F6-900B-BFB2-F765FFA8AE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8898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47221-1420-3976-BC6D-51EECDB9C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61F61E-1F94-220F-EB29-EFD6A92722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A20DE0-EB49-87CC-81CF-74D2387F75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Now, how do we get </a:t>
            </a:r>
            <a:r>
              <a:rPr lang="en-US" b="1" dirty="0"/>
              <a:t>diversity</a:t>
            </a:r>
            <a:r>
              <a:rPr lang="en-US" dirty="0"/>
              <a:t>?</a:t>
            </a:r>
          </a:p>
          <a:p>
            <a:endParaRPr lang="en-US" dirty="0"/>
          </a:p>
          <a:p>
            <a:r>
              <a:rPr lang="en-US" dirty="0"/>
              <a:t>Diversity can be represented as maximizing the minimum distance between tables</a:t>
            </a:r>
          </a:p>
          <a:p>
            <a:endParaRPr lang="en-US" dirty="0"/>
          </a:p>
          <a:p>
            <a:r>
              <a:rPr lang="en-US" dirty="0"/>
              <a:t>(click)</a:t>
            </a:r>
          </a:p>
          <a:p>
            <a:r>
              <a:rPr lang="en-US" dirty="0"/>
              <a:t>this table and </a:t>
            </a:r>
          </a:p>
          <a:p>
            <a:r>
              <a:rPr lang="en-US" dirty="0"/>
              <a:t>(click)</a:t>
            </a:r>
          </a:p>
          <a:p>
            <a:r>
              <a:rPr lang="en-US" dirty="0"/>
              <a:t>this table, they are similar.</a:t>
            </a:r>
          </a:p>
          <a:p>
            <a:r>
              <a:rPr lang="en-US" dirty="0"/>
              <a:t>(click)</a:t>
            </a:r>
          </a:p>
          <a:p>
            <a:r>
              <a:rPr lang="en-US" dirty="0"/>
              <a:t>So the distance between them should be close</a:t>
            </a:r>
          </a:p>
          <a:p>
            <a:endParaRPr lang="en-US" dirty="0"/>
          </a:p>
          <a:p>
            <a:r>
              <a:rPr lang="en-US" dirty="0"/>
              <a:t>(click)</a:t>
            </a:r>
          </a:p>
          <a:p>
            <a:r>
              <a:rPr lang="en-US" dirty="0"/>
              <a:t>But this table, is very different from the others.</a:t>
            </a:r>
          </a:p>
          <a:p>
            <a:r>
              <a:rPr lang="en-US" dirty="0"/>
              <a:t>(click)</a:t>
            </a:r>
            <a:br>
              <a:rPr lang="en-US" dirty="0"/>
            </a:br>
            <a:r>
              <a:rPr lang="en-US" dirty="0"/>
              <a:t>So, the distance between this ta le and the others should be far.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81AC5E-AF5A-EB1F-97B0-8257B46636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74087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7F6A6-0F40-13C7-10CC-E920199CE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9FE51B-39A8-9C4C-16C3-457667D653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D9A41D-D6D1-32EE-4C94-00AA464171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Now, how do we measure the distance?</a:t>
            </a:r>
          </a:p>
          <a:p>
            <a:endParaRPr lang="en-US" dirty="0"/>
          </a:p>
          <a:p>
            <a:r>
              <a:rPr lang="en-US" dirty="0"/>
              <a:t>Imagine all tables are spread out on a </a:t>
            </a:r>
            <a:r>
              <a:rPr lang="en-US" b="1" dirty="0"/>
              <a:t>vector space</a:t>
            </a:r>
            <a:r>
              <a:rPr lang="en-US" dirty="0"/>
              <a:t>. </a:t>
            </a:r>
          </a:p>
          <a:p>
            <a:r>
              <a:rPr lang="en-US" dirty="0"/>
              <a:t>(click)</a:t>
            </a:r>
          </a:p>
          <a:p>
            <a:endParaRPr lang="en-US" dirty="0"/>
          </a:p>
          <a:p>
            <a:r>
              <a:rPr lang="en-US" dirty="0"/>
              <a:t>(click)</a:t>
            </a:r>
          </a:p>
          <a:p>
            <a:r>
              <a:rPr lang="en-US" dirty="0"/>
              <a:t>Semantically close tables would be close,</a:t>
            </a:r>
          </a:p>
          <a:p>
            <a:endParaRPr lang="en-US" dirty="0"/>
          </a:p>
          <a:p>
            <a:r>
              <a:rPr lang="en-US" dirty="0"/>
              <a:t>(click)</a:t>
            </a:r>
          </a:p>
          <a:p>
            <a:r>
              <a:rPr lang="en-US" dirty="0"/>
              <a:t>Semantically different tables would be far each other</a:t>
            </a:r>
          </a:p>
          <a:p>
            <a:endParaRPr lang="en-US" dirty="0"/>
          </a:p>
          <a:p>
            <a:r>
              <a:rPr lang="en-US" dirty="0"/>
              <a:t>(click)</a:t>
            </a:r>
          </a:p>
          <a:p>
            <a:r>
              <a:rPr lang="en-US" dirty="0"/>
              <a:t>By picking tables that are far apart on this space, we can provide a </a:t>
            </a:r>
            <a:r>
              <a:rPr lang="en-US" b="1" dirty="0"/>
              <a:t>diverse</a:t>
            </a:r>
            <a:r>
              <a:rPr lang="en-US" dirty="0"/>
              <a:t> </a:t>
            </a:r>
            <a:r>
              <a:rPr lang="en-US" b="1" dirty="0"/>
              <a:t>set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927AB2-CB70-A6EC-9C41-41B38FA2EC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59221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ED4237-7EC6-DFEC-70A7-B7D80D50D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2067F4-BC22-5C11-F938-A35D0EE9BC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CF197E-83BF-4F1D-9F33-72DEA05586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Now, finally, let’s discuss about real-time recommendation. (click)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7F527C-D3C7-1968-39EC-87DB545947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2728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5A757-02EE-BC9A-69AD-75909BCA5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F9B65E-B4D0-B4C5-0BC4-0260C8594D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B58BEB-FE80-BCD5-9873-DAD19DD5E7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So, </a:t>
            </a:r>
            <a:r>
              <a:rPr lang="en-US" b="1" dirty="0"/>
              <a:t>we use four scaling methods </a:t>
            </a:r>
            <a:r>
              <a:rPr lang="en-US" b="0" dirty="0"/>
              <a:t>to recommend pivot tables in real-time.</a:t>
            </a:r>
          </a:p>
          <a:p>
            <a:br>
              <a:rPr lang="en-US" dirty="0"/>
            </a:br>
            <a:r>
              <a:rPr lang="en-US" dirty="0"/>
              <a:t>(click)</a:t>
            </a:r>
          </a:p>
          <a:p>
            <a:r>
              <a:rPr lang="en-US" dirty="0"/>
              <a:t>First, we </a:t>
            </a:r>
            <a:r>
              <a:rPr lang="en-US" b="1" dirty="0"/>
              <a:t>prune </a:t>
            </a:r>
            <a:r>
              <a:rPr lang="en-US" b="0" dirty="0"/>
              <a:t>low-quality tables</a:t>
            </a:r>
            <a:r>
              <a:rPr lang="en-US" b="1" dirty="0"/>
              <a:t> to filter</a:t>
            </a:r>
            <a:r>
              <a:rPr lang="en-US" dirty="0"/>
              <a:t> out low-quality candidates early and avoid materialization.</a:t>
            </a:r>
          </a:p>
          <a:p>
            <a:br>
              <a:rPr lang="en-US" dirty="0"/>
            </a:br>
            <a:r>
              <a:rPr lang="en-US" dirty="0"/>
              <a:t>(click)</a:t>
            </a:r>
          </a:p>
          <a:p>
            <a:r>
              <a:rPr lang="en-US" dirty="0"/>
              <a:t>Second, we </a:t>
            </a:r>
            <a:r>
              <a:rPr lang="en-US" b="1" dirty="0"/>
              <a:t>sample</a:t>
            </a:r>
            <a:r>
              <a:rPr lang="en-US" b="0" dirty="0"/>
              <a:t> tuples and tables for fast computation</a:t>
            </a:r>
            <a:r>
              <a:rPr lang="en-US" b="1" dirty="0"/>
              <a:t>.</a:t>
            </a:r>
            <a:r>
              <a:rPr lang="en-US" dirty="0"/>
              <a:t> 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US" dirty="0"/>
            </a:br>
            <a:r>
              <a:rPr lang="en-US" dirty="0"/>
              <a:t>(click)</a:t>
            </a:r>
          </a:p>
          <a:p>
            <a:r>
              <a:rPr lang="en-US" dirty="0"/>
              <a:t>we </a:t>
            </a:r>
            <a:r>
              <a:rPr lang="en-US" b="1" dirty="0"/>
              <a:t>avoid using LLMs in real-time.</a:t>
            </a:r>
            <a:r>
              <a:rPr lang="en-US" dirty="0"/>
              <a:t> </a:t>
            </a:r>
          </a:p>
          <a:p>
            <a:r>
              <a:rPr lang="en-US" dirty="0"/>
              <a:t>we train a </a:t>
            </a:r>
            <a:r>
              <a:rPr lang="en-US" b="1" dirty="0"/>
              <a:t>LLM-proxy, decision tree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(click)</a:t>
            </a:r>
          </a:p>
          <a:p>
            <a:r>
              <a:rPr lang="en-US" dirty="0"/>
              <a:t>and finally we greedily select tables rather than brute </a:t>
            </a:r>
            <a:r>
              <a:rPr lang="en-US" dirty="0" err="1"/>
              <a:t>forcely</a:t>
            </a:r>
            <a:r>
              <a:rPr lang="en-US" dirty="0"/>
              <a:t> select the best set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564C70-E4CE-E56D-3625-17F14376D7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66462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/>
              <a:t>Let's see the actual experiment.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solidFill>
                <a:srgbClr val="1F1F1F"/>
              </a:solidFill>
              <a:effectLst/>
              <a:latin typeface="Google Sans Flex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(click)</a:t>
            </a:r>
            <a:endParaRPr lang="en-US" dirty="0"/>
          </a:p>
          <a:p>
            <a:pPr algn="l"/>
            <a:r>
              <a:rPr lang="en-US" dirty="0"/>
              <a:t>We input Video Games and Marketing datasets into SAGE. </a:t>
            </a:r>
            <a:endParaRPr lang="en-US" b="0" i="0" dirty="0">
              <a:solidFill>
                <a:srgbClr val="1F1F1F"/>
              </a:solidFill>
              <a:effectLst/>
              <a:latin typeface="Google Sans Flex"/>
            </a:endParaRPr>
          </a:p>
          <a:p>
            <a:pPr algn="l"/>
            <a:endParaRPr lang="en-US" b="0" i="0" dirty="0">
              <a:solidFill>
                <a:srgbClr val="1F1F1F"/>
              </a:solidFill>
              <a:effectLst/>
              <a:latin typeface="Google Sans Flex"/>
            </a:endParaRPr>
          </a:p>
          <a:p>
            <a:pPr algn="l"/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(click)</a:t>
            </a:r>
          </a:p>
          <a:p>
            <a:pPr algn="l"/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For every recommendation, we set the system to suggest a set of 5 diverse tables</a:t>
            </a:r>
          </a:p>
          <a:p>
            <a:pPr algn="l"/>
            <a:endParaRPr lang="en-US" b="0" i="0" dirty="0">
              <a:solidFill>
                <a:srgbClr val="1F1F1F"/>
              </a:solidFill>
              <a:effectLst/>
              <a:latin typeface="Google Sans Flex"/>
            </a:endParaRPr>
          </a:p>
          <a:p>
            <a:pPr algn="l"/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(click)</a:t>
            </a:r>
          </a:p>
          <a:p>
            <a:pPr algn="l"/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Then sage returns a </a:t>
            </a:r>
            <a:r>
              <a:rPr lang="en-US" b="1" i="0" dirty="0">
                <a:solidFill>
                  <a:srgbClr val="1F1F1F"/>
                </a:solidFill>
                <a:effectLst/>
                <a:latin typeface="Google Sans Flex"/>
              </a:rPr>
              <a:t>set</a:t>
            </a:r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 of tables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77485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FA3CE-F3D1-82B8-66D4-15B25D3D0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DD9DDD-03A8-425C-01E5-F9BAF49324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866510-2C7F-E927-803C-8D9797D458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(click)</a:t>
            </a:r>
          </a:p>
          <a:p>
            <a:pPr algn="l"/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To measure success, we evaluate the set based on three metrics:</a:t>
            </a:r>
          </a:p>
          <a:p>
            <a:pPr algn="l"/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Utility, Runtime, and Human Evaluation.</a:t>
            </a:r>
          </a:p>
          <a:p>
            <a:pPr algn="l"/>
            <a:b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</a:br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(click)</a:t>
            </a:r>
          </a:p>
          <a:p>
            <a:pPr algn="l"/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But is this 'Utility' the </a:t>
            </a:r>
            <a:r>
              <a:rPr lang="en-US" b="1" i="0" dirty="0">
                <a:solidFill>
                  <a:srgbClr val="1F1F1F"/>
                </a:solidFill>
                <a:effectLst/>
                <a:latin typeface="Google Sans Flex"/>
              </a:rPr>
              <a:t>right</a:t>
            </a:r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 measure?</a:t>
            </a:r>
          </a:p>
          <a:p>
            <a:pPr algn="l"/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Since there was no standard baseline for table evaluation, </a:t>
            </a:r>
          </a:p>
          <a:p>
            <a:pPr algn="l"/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we validated it ourselves with a 36-pariticpant user study.</a:t>
            </a:r>
          </a:p>
          <a:p>
            <a:endParaRPr lang="en-US" dirty="0"/>
          </a:p>
          <a:p>
            <a:r>
              <a:rPr lang="en-US" dirty="0"/>
              <a:t>(click)</a:t>
            </a:r>
          </a:p>
          <a:p>
            <a:r>
              <a:rPr lang="en-US" dirty="0"/>
              <a:t>The participants strongly validated our metric of insightfulness and interpretability.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EB10E4-A3D5-6601-27E1-EA55AAF02D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28134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Now let’s move on to the evaluation.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First, we compared our recommendation runtime and utility against three baselines.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US" dirty="0"/>
            </a:br>
            <a:r>
              <a:rPr lang="en-US" dirty="0"/>
              <a:t>(click)</a:t>
            </a:r>
          </a:p>
          <a:p>
            <a:r>
              <a:rPr lang="en-US" dirty="0" err="1"/>
              <a:t>topk</a:t>
            </a:r>
            <a:r>
              <a:rPr lang="en-US" dirty="0"/>
              <a:t> selects the best top-k pivot tables</a:t>
            </a:r>
          </a:p>
          <a:p>
            <a:r>
              <a:rPr lang="en-US" dirty="0" err="1"/>
              <a:t>llm</a:t>
            </a:r>
            <a:r>
              <a:rPr lang="en-US" dirty="0"/>
              <a:t> returns pivot table recommendation</a:t>
            </a:r>
          </a:p>
          <a:p>
            <a:r>
              <a:rPr lang="en-US" dirty="0"/>
              <a:t>and </a:t>
            </a:r>
            <a:r>
              <a:rPr lang="en-US" dirty="0" err="1"/>
              <a:t>microsoft</a:t>
            </a:r>
            <a:r>
              <a:rPr lang="en-US" dirty="0"/>
              <a:t> excel recommends pivot tables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64345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A4C80-5095-157F-07F4-0F96F78D3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4F3A0E-12C8-79B6-4044-A82EFBDAFE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5EC589-817D-32C0-01F4-45DE1AFB19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Now, how does SAGE runtime compare to others?</a:t>
            </a:r>
          </a:p>
          <a:p>
            <a:pPr algn="l"/>
            <a:b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</a:br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(</a:t>
            </a:r>
            <a:r>
              <a:rPr lang="en-US" b="0" i="0" dirty="0" err="1">
                <a:solidFill>
                  <a:srgbClr val="1F1F1F"/>
                </a:solidFill>
                <a:effectLst/>
                <a:latin typeface="Google Sans Flex"/>
              </a:rPr>
              <a:t>clcik</a:t>
            </a:r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!)</a:t>
            </a:r>
          </a:p>
          <a:p>
            <a:pPr algn="l"/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In terms of runtime, Excel is the fastest, but SAGE is the second fastest.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0827DB-74BC-7D00-809F-30F5D1EE98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66767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9B988-9F4C-1EAD-16E7-14096475E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40B438-F226-1EF2-0F83-19EDE8F41E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1913FC-967B-0409-03B2-ABB5C50B48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In terms of utility, </a:t>
            </a:r>
            <a:b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</a:br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(click)</a:t>
            </a:r>
            <a:b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</a:br>
            <a:b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</a:br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SAGE shows the second quality recommendations following top-k.</a:t>
            </a:r>
            <a:b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</a:br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Excel showed good runtime earlier, but the utility was worse than ours.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00C1E2-2A12-17CD-0D6F-D70C25A395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24930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CB686-5FF5-7855-4399-5B06D28A4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25DFC8-D898-5491-1116-3C996D9AAC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64F706-058A-E080-4273-E7D12396BB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(click)</a:t>
            </a:r>
          </a:p>
          <a:p>
            <a:r>
              <a:rPr lang="en-US"/>
              <a:t>For diversity, SAGE shows the best diversity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62ABC3-C2A7-B97D-97F2-3C547D4F78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17245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C1CB6-31A0-9C4D-FAD2-132A4A266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56DD0A-52A2-FD84-BA18-F9AC4391AB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3CDDB0-872F-DCEE-4F51-4FD1C61B96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test real-world usefulness, we ran a user study with 36 daily spreadsheet users, </a:t>
            </a:r>
          </a:p>
          <a:p>
            <a:r>
              <a:rPr lang="en-US" dirty="0"/>
              <a:t>comparing SAGE </a:t>
            </a:r>
            <a:r>
              <a:rPr lang="en-US" b="1" dirty="0"/>
              <a:t>against</a:t>
            </a:r>
            <a:r>
              <a:rPr lang="en-US" dirty="0"/>
              <a:t> Excel and LLMs results.</a:t>
            </a:r>
          </a:p>
          <a:p>
            <a:r>
              <a:rPr lang="en-US" dirty="0"/>
              <a:t>(</a:t>
            </a:r>
            <a:r>
              <a:rPr lang="en-US" dirty="0" err="1"/>
              <a:t>clcik</a:t>
            </a:r>
            <a:r>
              <a:rPr lang="en-US" dirty="0"/>
              <a:t>)</a:t>
            </a:r>
          </a:p>
          <a:p>
            <a:r>
              <a:rPr lang="en-US" dirty="0"/>
              <a:t>The </a:t>
            </a:r>
            <a:r>
              <a:rPr lang="en-US" b="1" dirty="0"/>
              <a:t>majority</a:t>
            </a:r>
            <a:r>
              <a:rPr lang="en-US" dirty="0"/>
              <a:t> of participants selected SAGE as the best recommendation tool.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DC58-A631-7ED5-FEC8-EBBD1E6959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58300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B575E-A2D0-A2E1-FAB7-6EAB454DE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6A3E0C-D317-F5FB-BAEA-F4F1DE0EC7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330EA9-106E-9179-4462-62203EC114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In summary, SAGE recommends data-semantics-aware and diverse recommendation in real-time.</a:t>
            </a:r>
          </a:p>
          <a:p>
            <a:endParaRPr lang="en-US" b="0" i="0" dirty="0">
              <a:solidFill>
                <a:srgbClr val="1F1F1F"/>
              </a:solidFill>
              <a:effectLst/>
              <a:latin typeface="Google Sans Flex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7010DA-9D3C-B81C-38D1-88AE335D46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94284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Thank you and any questions?</a:t>
            </a:r>
          </a:p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--- </a:t>
            </a:r>
          </a:p>
          <a:p>
            <a:r>
              <a:rPr lang="en-US" b="0" i="0" dirty="0">
                <a:solidFill>
                  <a:srgbClr val="1F1F1F"/>
                </a:solidFill>
                <a:effectLst/>
                <a:latin typeface="Google Sans Flex"/>
              </a:rPr>
              <a:t>please join the demo </a:t>
            </a:r>
          </a:p>
          <a:p>
            <a:endParaRPr lang="en-US" b="0" i="0" dirty="0">
              <a:solidFill>
                <a:srgbClr val="1F1F1F"/>
              </a:solidFill>
              <a:effectLst/>
              <a:latin typeface="Google Sans Flex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1EA83-AC8C-7C4E-A80B-9B32BFD8E3B6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808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76C11-A010-D349-945C-29DC17B02C6E}" type="datetime1">
              <a:rPr lang="en-US" smtClean="0"/>
              <a:t>5/31/26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7F8D1-C9A7-E648-AFAF-3CEFB647AAE7}" type="datetime1">
              <a:rPr lang="en-US" smtClean="0"/>
              <a:t>5/31/26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DBBB0-7BFC-4F4D-B37C-B7A42FC5DD54}" type="datetime1">
              <a:rPr lang="en-US" smtClean="0"/>
              <a:t>5/31/26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A7201-2962-4347-A7F4-6D3DCFCA36DD}" type="datetime1">
              <a:rPr lang="en-US" smtClean="0"/>
              <a:t>5/31/26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086B3-E31F-C046-B20F-60977CE0CD7F}" type="datetime1">
              <a:rPr lang="en-US" smtClean="0"/>
              <a:t>5/31/26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AB87-D703-C548-BB24-C8448EC23D85}" type="datetime1">
              <a:rPr lang="en-US" smtClean="0"/>
              <a:t>5/31/26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B0680-8090-5242-8DD7-E56E767899F5}" type="datetime1">
              <a:rPr lang="en-US" smtClean="0"/>
              <a:t>5/31/26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latin typeface="TT Interphases Pro Trl Rg" panose="020B01030500000200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1BB88-2D74-D247-9FB7-DBF70D908D21}" type="datetime1">
              <a:rPr lang="en-US" smtClean="0"/>
              <a:t>5/31/26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B68A-687C-744D-99CB-C9D0BDE0889E}" type="datetime1">
              <a:rPr lang="en-US" smtClean="0"/>
              <a:t>5/31/26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628FF-43E7-A64E-ADC6-3BF92F7D3137}" type="datetime1">
              <a:rPr lang="en-US" smtClean="0"/>
              <a:t>5/31/26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F98A-AB24-744A-8773-0C7C895388F5}" type="datetime1">
              <a:rPr lang="en-US" smtClean="0"/>
              <a:t>5/31/26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7449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17449800" cy="7810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8284" y="96160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7B8B9-CB98-EF4C-BE77-7B4F1414D6E0}" type="datetime1">
              <a:rPr lang="en-US" smtClean="0"/>
              <a:t>5/31/26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39000" y="962021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773400" y="961606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i="0" kern="1200">
          <a:solidFill>
            <a:schemeClr val="tx1"/>
          </a:solidFill>
          <a:latin typeface="TT Interphases Pro Trl Blc" panose="020B0103050000020004" pitchFamily="34" charset="0"/>
          <a:ea typeface="Hiragino Kaku Gothic Std W8" panose="020B0800000000000000" pitchFamily="34" charset="-128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0" i="0" kern="1200">
          <a:solidFill>
            <a:schemeClr val="tx1"/>
          </a:solidFill>
          <a:latin typeface="TT Interphases Pro Trl Rg" panose="020B0103050000020004" pitchFamily="34" charset="0"/>
          <a:ea typeface="Hiragino Sans GB W3" panose="020B0300000000000000" pitchFamily="34" charset="-128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kern="1200">
          <a:solidFill>
            <a:schemeClr val="tx1"/>
          </a:solidFill>
          <a:latin typeface="TT Interphases Pro Trl Rg" panose="020B0103050000020004" pitchFamily="34" charset="0"/>
          <a:ea typeface="Hiragino Sans GB W3" panose="020B0300000000000000" pitchFamily="34" charset="-128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TT Interphases Pro Trl Rg" panose="020B0103050000020004" pitchFamily="34" charset="0"/>
          <a:ea typeface="Hiragino Sans GB W3" panose="020B0300000000000000" pitchFamily="34" charset="-128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0" i="0" kern="1200">
          <a:solidFill>
            <a:schemeClr val="tx1"/>
          </a:solidFill>
          <a:latin typeface="TT Interphases Pro Trl Rg" panose="020B0103050000020004" pitchFamily="34" charset="0"/>
          <a:ea typeface="Hiragino Sans GB W3" panose="020B0300000000000000" pitchFamily="34" charset="-128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0" i="0" kern="1200">
          <a:solidFill>
            <a:schemeClr val="tx1"/>
          </a:solidFill>
          <a:latin typeface="TT Interphases Pro Trl Rg" panose="020B0103050000020004" pitchFamily="34" charset="0"/>
          <a:ea typeface="Hiragino Sans GB W3" panose="020B0300000000000000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chart" Target="../charts/chart1.xml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emf"/><Relationship Id="rId5" Type="http://schemas.openxmlformats.org/officeDocument/2006/relationships/image" Target="../media/image10.png"/><Relationship Id="rId4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2.sv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15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2.sv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8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6.png"/><Relationship Id="rId4" Type="http://schemas.openxmlformats.org/officeDocument/2006/relationships/image" Target="../media/image1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13" Type="http://schemas.openxmlformats.org/officeDocument/2006/relationships/image" Target="../media/image29.emf"/><Relationship Id="rId3" Type="http://schemas.openxmlformats.org/officeDocument/2006/relationships/image" Target="../media/image6.png"/><Relationship Id="rId7" Type="http://schemas.openxmlformats.org/officeDocument/2006/relationships/image" Target="../media/image23.emf"/><Relationship Id="rId12" Type="http://schemas.openxmlformats.org/officeDocument/2006/relationships/image" Target="../media/image28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emf"/><Relationship Id="rId11" Type="http://schemas.openxmlformats.org/officeDocument/2006/relationships/image" Target="../media/image27.emf"/><Relationship Id="rId5" Type="http://schemas.openxmlformats.org/officeDocument/2006/relationships/image" Target="../media/image21.emf"/><Relationship Id="rId10" Type="http://schemas.openxmlformats.org/officeDocument/2006/relationships/image" Target="../media/image26.emf"/><Relationship Id="rId4" Type="http://schemas.openxmlformats.org/officeDocument/2006/relationships/image" Target="../media/image7.svg"/><Relationship Id="rId9" Type="http://schemas.openxmlformats.org/officeDocument/2006/relationships/image" Target="../media/image2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7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31.emf"/><Relationship Id="rId4" Type="http://schemas.openxmlformats.org/officeDocument/2006/relationships/image" Target="../media/image7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image" Target="../media/image26.emf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22.emf"/><Relationship Id="rId4" Type="http://schemas.openxmlformats.org/officeDocument/2006/relationships/image" Target="../media/image27.emf"/><Relationship Id="rId9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6.png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emf"/><Relationship Id="rId5" Type="http://schemas.openxmlformats.org/officeDocument/2006/relationships/image" Target="../media/image26.emf"/><Relationship Id="rId4" Type="http://schemas.openxmlformats.org/officeDocument/2006/relationships/image" Target="../media/image7.svg"/><Relationship Id="rId9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image" Target="../media/image33.emf"/><Relationship Id="rId7" Type="http://schemas.openxmlformats.org/officeDocument/2006/relationships/image" Target="../media/image27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emf"/><Relationship Id="rId5" Type="http://schemas.openxmlformats.org/officeDocument/2006/relationships/image" Target="../media/image12.svg"/><Relationship Id="rId4" Type="http://schemas.openxmlformats.org/officeDocument/2006/relationships/image" Target="../media/image6.png"/><Relationship Id="rId9" Type="http://schemas.openxmlformats.org/officeDocument/2006/relationships/image" Target="../media/image34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6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33.emf"/><Relationship Id="rId4" Type="http://schemas.openxmlformats.org/officeDocument/2006/relationships/image" Target="../media/image12.svg"/><Relationship Id="rId9" Type="http://schemas.microsoft.com/office/2007/relationships/diagramDrawing" Target="../diagrams/drawing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6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33.emf"/><Relationship Id="rId4" Type="http://schemas.openxmlformats.org/officeDocument/2006/relationships/image" Target="../media/image12.svg"/><Relationship Id="rId9" Type="http://schemas.microsoft.com/office/2007/relationships/diagramDrawing" Target="../diagrams/drawing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6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10" Type="http://schemas.openxmlformats.org/officeDocument/2006/relationships/image" Target="../media/image33.emf"/><Relationship Id="rId4" Type="http://schemas.openxmlformats.org/officeDocument/2006/relationships/image" Target="../media/image12.svg"/><Relationship Id="rId9" Type="http://schemas.microsoft.com/office/2007/relationships/diagramDrawing" Target="../diagrams/drawing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6.png"/><Relationship Id="rId7" Type="http://schemas.openxmlformats.org/officeDocument/2006/relationships/diagramLayout" Target="../diagrams/layout4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4.xml"/><Relationship Id="rId5" Type="http://schemas.openxmlformats.org/officeDocument/2006/relationships/image" Target="../media/image33.emf"/><Relationship Id="rId10" Type="http://schemas.microsoft.com/office/2007/relationships/diagramDrawing" Target="../diagrams/drawing4.xml"/><Relationship Id="rId4" Type="http://schemas.openxmlformats.org/officeDocument/2006/relationships/image" Target="../media/image12.svg"/><Relationship Id="rId9" Type="http://schemas.openxmlformats.org/officeDocument/2006/relationships/diagramColors" Target="../diagrams/colors4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6.png"/><Relationship Id="rId7" Type="http://schemas.openxmlformats.org/officeDocument/2006/relationships/diagramLayout" Target="../diagrams/layout5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5.xml"/><Relationship Id="rId11" Type="http://schemas.openxmlformats.org/officeDocument/2006/relationships/image" Target="../media/image35.png"/><Relationship Id="rId5" Type="http://schemas.openxmlformats.org/officeDocument/2006/relationships/image" Target="../media/image33.emf"/><Relationship Id="rId10" Type="http://schemas.microsoft.com/office/2007/relationships/diagramDrawing" Target="../diagrams/drawing5.xml"/><Relationship Id="rId4" Type="http://schemas.openxmlformats.org/officeDocument/2006/relationships/image" Target="../media/image12.svg"/><Relationship Id="rId9" Type="http://schemas.openxmlformats.org/officeDocument/2006/relationships/diagramColors" Target="../diagrams/colors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26.emf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emf"/><Relationship Id="rId5" Type="http://schemas.openxmlformats.org/officeDocument/2006/relationships/image" Target="../media/image22.emf"/><Relationship Id="rId4" Type="http://schemas.openxmlformats.org/officeDocument/2006/relationships/image" Target="../media/image27.emf"/><Relationship Id="rId9" Type="http://schemas.openxmlformats.org/officeDocument/2006/relationships/image" Target="../media/image34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emf"/><Relationship Id="rId5" Type="http://schemas.openxmlformats.org/officeDocument/2006/relationships/image" Target="../media/image26.emf"/><Relationship Id="rId4" Type="http://schemas.openxmlformats.org/officeDocument/2006/relationships/image" Target="../media/image12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emf"/><Relationship Id="rId5" Type="http://schemas.openxmlformats.org/officeDocument/2006/relationships/image" Target="../media/image26.emf"/><Relationship Id="rId4" Type="http://schemas.openxmlformats.org/officeDocument/2006/relationships/image" Target="../media/image12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26.emf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emf"/><Relationship Id="rId5" Type="http://schemas.openxmlformats.org/officeDocument/2006/relationships/image" Target="../media/image22.emf"/><Relationship Id="rId4" Type="http://schemas.openxmlformats.org/officeDocument/2006/relationships/image" Target="../media/image27.emf"/><Relationship Id="rId9" Type="http://schemas.openxmlformats.org/officeDocument/2006/relationships/image" Target="../media/image34.e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6.png"/><Relationship Id="rId7" Type="http://schemas.openxmlformats.org/officeDocument/2006/relationships/image" Target="../media/image34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6.png"/><Relationship Id="rId10" Type="http://schemas.openxmlformats.org/officeDocument/2006/relationships/image" Target="../media/image40.emf"/><Relationship Id="rId4" Type="http://schemas.openxmlformats.org/officeDocument/2006/relationships/image" Target="../media/image37.png"/><Relationship Id="rId9" Type="http://schemas.openxmlformats.org/officeDocument/2006/relationships/image" Target="../media/image39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emf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6.pn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emf"/><Relationship Id="rId5" Type="http://schemas.openxmlformats.org/officeDocument/2006/relationships/image" Target="../media/image41.emf"/><Relationship Id="rId4" Type="http://schemas.openxmlformats.org/officeDocument/2006/relationships/image" Target="../media/image7.svg"/><Relationship Id="rId9" Type="http://schemas.openxmlformats.org/officeDocument/2006/relationships/image" Target="../media/image31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emf"/><Relationship Id="rId4" Type="http://schemas.openxmlformats.org/officeDocument/2006/relationships/image" Target="../media/image7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emf"/><Relationship Id="rId4" Type="http://schemas.openxmlformats.org/officeDocument/2006/relationships/image" Target="../media/image7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4.sv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chart" Target="../charts/chart4.xml"/><Relationship Id="rId4" Type="http://schemas.openxmlformats.org/officeDocument/2006/relationships/image" Target="../media/image7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E84FE-6DDD-BADC-516B-4941ED993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B998593-6A86-79D9-76BC-9ACE8D3C3C88}"/>
              </a:ext>
            </a:extLst>
          </p:cNvPr>
          <p:cNvSpPr/>
          <p:nvPr/>
        </p:nvSpPr>
        <p:spPr>
          <a:xfrm>
            <a:off x="13559013" y="180806"/>
            <a:ext cx="3670244" cy="3989396"/>
          </a:xfrm>
          <a:custGeom>
            <a:avLst/>
            <a:gdLst/>
            <a:ahLst/>
            <a:cxnLst/>
            <a:rect l="l" t="t" r="r" b="b"/>
            <a:pathLst>
              <a:path w="3670244" h="3989396">
                <a:moveTo>
                  <a:pt x="0" y="0"/>
                </a:moveTo>
                <a:lnTo>
                  <a:pt x="3670245" y="0"/>
                </a:lnTo>
                <a:lnTo>
                  <a:pt x="3670245" y="3989396"/>
                </a:lnTo>
                <a:lnTo>
                  <a:pt x="0" y="39893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341FB7B2-925C-2023-7C5E-4AAAC66ABC5E}"/>
              </a:ext>
            </a:extLst>
          </p:cNvPr>
          <p:cNvSpPr txBox="1"/>
          <p:nvPr/>
        </p:nvSpPr>
        <p:spPr>
          <a:xfrm>
            <a:off x="1028700" y="3750242"/>
            <a:ext cx="15845752" cy="1618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20"/>
              </a:lnSpc>
            </a:pPr>
            <a:r>
              <a:rPr lang="en-US" sz="7035" b="1" spc="-344">
                <a:solidFill>
                  <a:srgbClr val="000000"/>
                </a:solidFill>
                <a:latin typeface="+mj-lt"/>
                <a:ea typeface="TT Interphases Bold"/>
                <a:cs typeface="Courier New" panose="02070309020205020404" pitchFamily="49" charset="0"/>
                <a:sym typeface="TT Interphases Bold"/>
              </a:rPr>
              <a:t>Data-Semantics-Aware </a:t>
            </a:r>
          </a:p>
          <a:p>
            <a:pPr algn="l">
              <a:lnSpc>
                <a:spcPts val="6120"/>
              </a:lnSpc>
            </a:pPr>
            <a:r>
              <a:rPr lang="en-US" sz="7035" b="1" spc="-344">
                <a:solidFill>
                  <a:srgbClr val="000000"/>
                </a:solidFill>
                <a:latin typeface="+mj-lt"/>
                <a:ea typeface="TT Interphases Bold"/>
                <a:cs typeface="Courier New" panose="02070309020205020404" pitchFamily="49" charset="0"/>
                <a:sym typeface="TT Interphases Bold"/>
              </a:rPr>
              <a:t>Recommendation of Diverse Pivot Tables</a:t>
            </a: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427B951B-E562-B4D3-F8AE-9F542DE002A1}"/>
              </a:ext>
            </a:extLst>
          </p:cNvPr>
          <p:cNvSpPr/>
          <p:nvPr/>
        </p:nvSpPr>
        <p:spPr>
          <a:xfrm>
            <a:off x="16102927" y="3678592"/>
            <a:ext cx="1543050" cy="1543050"/>
          </a:xfrm>
          <a:custGeom>
            <a:avLst/>
            <a:gdLst/>
            <a:ahLst/>
            <a:cxnLst/>
            <a:rect l="l" t="t" r="r" b="b"/>
            <a:pathLst>
              <a:path w="1543050" h="1543050">
                <a:moveTo>
                  <a:pt x="0" y="0"/>
                </a:moveTo>
                <a:lnTo>
                  <a:pt x="1543050" y="0"/>
                </a:lnTo>
                <a:lnTo>
                  <a:pt x="1543050" y="1543050"/>
                </a:lnTo>
                <a:lnTo>
                  <a:pt x="0" y="15430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0B5FFA8B-EA38-AC4C-3C3F-BBD9086E2E89}"/>
              </a:ext>
            </a:extLst>
          </p:cNvPr>
          <p:cNvSpPr txBox="1"/>
          <p:nvPr/>
        </p:nvSpPr>
        <p:spPr>
          <a:xfrm>
            <a:off x="994448" y="5866514"/>
            <a:ext cx="15845752" cy="1393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4000" b="1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Whanhee Cho</a:t>
            </a:r>
            <a:r>
              <a:rPr lang="en-US" sz="400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, Anna Fariha</a:t>
            </a:r>
          </a:p>
          <a:p>
            <a:pPr algn="l">
              <a:lnSpc>
                <a:spcPts val="5600"/>
              </a:lnSpc>
            </a:pPr>
            <a:r>
              <a:rPr lang="en-US" sz="400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University of Utah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0B223E9-7BF1-BF3E-9825-513F13CFF43D}"/>
              </a:ext>
            </a:extLst>
          </p:cNvPr>
          <p:cNvSpPr txBox="1"/>
          <p:nvPr/>
        </p:nvSpPr>
        <p:spPr>
          <a:xfrm>
            <a:off x="2021306" y="8435213"/>
            <a:ext cx="13582134" cy="10477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libri" panose="020F0502020204030204" pitchFamily="34" charset="0"/>
                <a:ea typeface="Canva Sans"/>
                <a:cs typeface="Calibri" panose="020F0502020204030204" pitchFamily="34" charset="0"/>
                <a:sym typeface="Canva Sans"/>
              </a:rPr>
              <a:t>ACM SIGMOD/PODS International Conference on Management of Data</a:t>
            </a: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libri" panose="020F0502020204030204" pitchFamily="34" charset="0"/>
                <a:ea typeface="Canva Sans"/>
                <a:cs typeface="Calibri" panose="020F0502020204030204" pitchFamily="34" charset="0"/>
                <a:sym typeface="Canva Sans"/>
              </a:rPr>
              <a:t>2026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43D07F3-09F3-6576-5D73-BB31F852F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7" name="Picture 6" descr="University of Utah Logo, symbol, meaning, history, PNG, brand">
            <a:extLst>
              <a:ext uri="{FF2B5EF4-FFF2-40B4-BE49-F238E27FC236}">
                <a16:creationId xmlns:a16="http://schemas.microsoft.com/office/drawing/2014/main" id="{65A8A57A-DBD0-C2BC-198D-AEA378213A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175" y="-11031"/>
            <a:ext cx="3670244" cy="206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478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2EC0A-9F27-7B7B-C37E-19A47E86E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5B4CCB3B-613C-2C3F-8133-65820B3DBB74}"/>
              </a:ext>
            </a:extLst>
          </p:cNvPr>
          <p:cNvSpPr txBox="1"/>
          <p:nvPr/>
        </p:nvSpPr>
        <p:spPr>
          <a:xfrm>
            <a:off x="581289" y="663270"/>
            <a:ext cx="12736291" cy="1617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89"/>
              </a:lnSpc>
            </a:pPr>
            <a:r>
              <a:rPr lang="en-US" sz="6950" spc="-342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Spreadsheets user base is growing...</a:t>
            </a:r>
            <a:endParaRPr lang="en-US" sz="6999" spc="-342">
              <a:solidFill>
                <a:srgbClr val="000000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  <a:p>
            <a:pPr algn="l">
              <a:lnSpc>
                <a:spcPts val="6089"/>
              </a:lnSpc>
            </a:pPr>
            <a:endParaRPr lang="en-US" sz="6999" spc="-342">
              <a:solidFill>
                <a:srgbClr val="000000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CC83D03C-B468-B960-296F-24F94333B337}"/>
              </a:ext>
            </a:extLst>
          </p:cNvPr>
          <p:cNvSpPr txBox="1"/>
          <p:nvPr/>
        </p:nvSpPr>
        <p:spPr>
          <a:xfrm>
            <a:off x="759058" y="4141469"/>
            <a:ext cx="16769883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50" b="1" spc="-195" dirty="0">
                <a:solidFill>
                  <a:srgbClr val="FF0000"/>
                </a:solidFill>
                <a:latin typeface="TT Interphases Pro Trl Bd" panose="020B0103050000020004" pitchFamily="34" charset="0"/>
                <a:ea typeface="TT Interphases Bold Italics"/>
                <a:cs typeface="TT Interphases Bold Italics"/>
                <a:sym typeface="TT Interphases Bold Italics"/>
              </a:rPr>
              <a:t>700 million to 1 billion</a:t>
            </a:r>
            <a:r>
              <a:rPr lang="en-US" sz="3950" b="1" spc="-195" dirty="0">
                <a:solidFill>
                  <a:srgbClr val="000000"/>
                </a:solidFill>
                <a:latin typeface="TT Interphases Pro Trl Bd" panose="020B0103050000020004" pitchFamily="34" charset="0"/>
                <a:ea typeface="TT Interphases Bold Italics"/>
                <a:cs typeface="TT Interphases Bold Italics"/>
                <a:sym typeface="TT Interphases Bold Italics"/>
              </a:rPr>
              <a:t> </a:t>
            </a:r>
            <a:r>
              <a:rPr lang="en-US" sz="3950" b="1" spc="-195" dirty="0">
                <a:solidFill>
                  <a:srgbClr val="7D7D7D"/>
                </a:solidFill>
                <a:latin typeface="TT Interphases Pro Trl Bd" panose="020B0103050000020004" pitchFamily="34" charset="0"/>
                <a:ea typeface="TT Interphases Bold Italics"/>
                <a:cs typeface="TT Interphases Bold Italics"/>
                <a:sym typeface="TT Interphases Bold Italics"/>
              </a:rPr>
              <a:t>people use spreadsheets daily! </a:t>
            </a:r>
          </a:p>
          <a:p>
            <a:pPr algn="l">
              <a:lnSpc>
                <a:spcPts val="4200"/>
              </a:lnSpc>
            </a:pPr>
            <a:endParaRPr lang="en-US" sz="3999" i="1" spc="-195" dirty="0">
              <a:solidFill>
                <a:srgbClr val="000000"/>
              </a:solidFill>
              <a:latin typeface="TT Interphases Bold Italics"/>
              <a:ea typeface="TT Interphases Bold Italics"/>
              <a:cs typeface="TT Interphases Bold Italics"/>
              <a:sym typeface="TT Interphases Bold Italics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048ABBA8-C5E4-9243-0301-FCC6C13C52AC}"/>
              </a:ext>
            </a:extLst>
          </p:cNvPr>
          <p:cNvSpPr/>
          <p:nvPr/>
        </p:nvSpPr>
        <p:spPr>
          <a:xfrm rot="-5400000">
            <a:off x="1046131" y="1174075"/>
            <a:ext cx="371400" cy="1301083"/>
          </a:xfrm>
          <a:custGeom>
            <a:avLst/>
            <a:gdLst/>
            <a:ahLst/>
            <a:cxnLst/>
            <a:rect l="l" t="t" r="r" b="b"/>
            <a:pathLst>
              <a:path w="371400" h="1301083">
                <a:moveTo>
                  <a:pt x="0" y="0"/>
                </a:moveTo>
                <a:lnTo>
                  <a:pt x="371400" y="0"/>
                </a:lnTo>
                <a:lnTo>
                  <a:pt x="371400" y="1301083"/>
                </a:lnTo>
                <a:lnTo>
                  <a:pt x="0" y="13010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n>
                <a:solidFill>
                  <a:srgbClr val="439863"/>
                </a:solidFill>
              </a:ln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5CFB19-482F-3165-8F5A-4715E5615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6" name="Picture 5" descr="A green box with a white x on it&#10;&#10;Description automatically generated">
            <a:extLst>
              <a:ext uri="{FF2B5EF4-FFF2-40B4-BE49-F238E27FC236}">
                <a16:creationId xmlns:a16="http://schemas.microsoft.com/office/drawing/2014/main" id="{DF353C9E-C606-497C-931B-8D9D219E1D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252" y="5537812"/>
            <a:ext cx="2314070" cy="2314070"/>
          </a:xfrm>
          <a:prstGeom prst="rect">
            <a:avLst/>
          </a:prstGeom>
        </p:spPr>
      </p:pic>
      <p:pic>
        <p:nvPicPr>
          <p:cNvPr id="10" name="Picture 9" descr="A green and white logo&#10;&#10;Description automatically generated">
            <a:extLst>
              <a:ext uri="{FF2B5EF4-FFF2-40B4-BE49-F238E27FC236}">
                <a16:creationId xmlns:a16="http://schemas.microsoft.com/office/drawing/2014/main" id="{BA282200-292C-56CE-81FB-441EA8ECB2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273" y="5825523"/>
            <a:ext cx="3660312" cy="1738648"/>
          </a:xfrm>
          <a:prstGeom prst="rect">
            <a:avLst/>
          </a:prstGeom>
        </p:spPr>
      </p:pic>
      <p:sp>
        <p:nvSpPr>
          <p:cNvPr id="7" name="TextBox 8">
            <a:extLst>
              <a:ext uri="{FF2B5EF4-FFF2-40B4-BE49-F238E27FC236}">
                <a16:creationId xmlns:a16="http://schemas.microsoft.com/office/drawing/2014/main" id="{766B1040-8EA2-B5A0-B569-955AD3584E95}"/>
              </a:ext>
            </a:extLst>
          </p:cNvPr>
          <p:cNvSpPr txBox="1"/>
          <p:nvPr/>
        </p:nvSpPr>
        <p:spPr>
          <a:xfrm>
            <a:off x="581289" y="2280615"/>
            <a:ext cx="17491633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950" spc="-195">
                <a:solidFill>
                  <a:srgbClr val="000000"/>
                </a:solidFill>
                <a:latin typeface="TT Interphases Pro Trl Md"/>
                <a:ea typeface="TT Interphases Bold"/>
                <a:cs typeface="TT Interphases Bold"/>
                <a:sym typeface="TT Interphases Bold"/>
              </a:rPr>
              <a:t>Spreadsheets were initially meant for small, simple tables</a:t>
            </a:r>
          </a:p>
        </p:txBody>
      </p:sp>
    </p:spTree>
    <p:extLst>
      <p:ext uri="{BB962C8B-B14F-4D97-AF65-F5344CB8AC3E}">
        <p14:creationId xmlns:p14="http://schemas.microsoft.com/office/powerpoint/2010/main" val="1919751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3F6053-84AB-3FC8-7853-CD92ED6E3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8CDD2E1B-41F3-F9BE-E705-04FE187F9895}"/>
              </a:ext>
            </a:extLst>
          </p:cNvPr>
          <p:cNvSpPr txBox="1"/>
          <p:nvPr/>
        </p:nvSpPr>
        <p:spPr>
          <a:xfrm>
            <a:off x="581289" y="663270"/>
            <a:ext cx="15164679" cy="15843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89"/>
              </a:lnSpc>
            </a:pPr>
            <a:r>
              <a:rPr lang="en-US" sz="6950" spc="-342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Spreadsheets data size is also growing!</a:t>
            </a:r>
            <a:endParaRPr lang="en-US" sz="6999" spc="-342">
              <a:solidFill>
                <a:srgbClr val="000000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  <a:p>
            <a:pPr algn="l">
              <a:lnSpc>
                <a:spcPts val="6089"/>
              </a:lnSpc>
            </a:pPr>
            <a:endParaRPr lang="en-US" sz="6999" spc="-342">
              <a:solidFill>
                <a:srgbClr val="000000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54F034E8-F03A-E01B-BC55-E2250F311475}"/>
              </a:ext>
            </a:extLst>
          </p:cNvPr>
          <p:cNvSpPr/>
          <p:nvPr/>
        </p:nvSpPr>
        <p:spPr>
          <a:xfrm rot="-5400000">
            <a:off x="1046131" y="1174075"/>
            <a:ext cx="371400" cy="1301083"/>
          </a:xfrm>
          <a:custGeom>
            <a:avLst/>
            <a:gdLst/>
            <a:ahLst/>
            <a:cxnLst/>
            <a:rect l="l" t="t" r="r" b="b"/>
            <a:pathLst>
              <a:path w="371400" h="1301083">
                <a:moveTo>
                  <a:pt x="0" y="0"/>
                </a:moveTo>
                <a:lnTo>
                  <a:pt x="371400" y="0"/>
                </a:lnTo>
                <a:lnTo>
                  <a:pt x="371400" y="1301083"/>
                </a:lnTo>
                <a:lnTo>
                  <a:pt x="0" y="13010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F1301D8D-5E2A-D755-0BD5-E6D732172980}"/>
              </a:ext>
            </a:extLst>
          </p:cNvPr>
          <p:cNvSpPr txBox="1"/>
          <p:nvPr/>
        </p:nvSpPr>
        <p:spPr>
          <a:xfrm>
            <a:off x="4696068" y="8861537"/>
            <a:ext cx="10645531" cy="6723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599"/>
              </a:lnSpc>
            </a:pPr>
            <a:r>
              <a:rPr lang="en-US" sz="3950" b="1" spc="-195">
                <a:solidFill>
                  <a:srgbClr val="000000"/>
                </a:solidFill>
                <a:latin typeface="Calibri" panose="020F0502020204030204" pitchFamily="34" charset="0"/>
                <a:ea typeface="Hiragino Maru Gothic Pro W4"/>
                <a:cs typeface="Calibri" panose="020F0502020204030204" pitchFamily="34" charset="0"/>
                <a:sym typeface="TT Interphases Bold"/>
              </a:rPr>
              <a:t>How to analyze massive data in spreadsheets?</a:t>
            </a:r>
            <a:endParaRPr lang="en-US" sz="3999" b="1" spc="-195">
              <a:solidFill>
                <a:srgbClr val="000000"/>
              </a:solidFill>
              <a:latin typeface="Calibri" panose="020F0502020204030204" pitchFamily="34" charset="0"/>
              <a:ea typeface="TT Interphases Bold"/>
              <a:cs typeface="Calibri" panose="020F0502020204030204" pitchFamily="34" charset="0"/>
              <a:sym typeface="TT Interphases Bold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A0D15B-818E-4059-13DB-2903CDDAB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TextBox 8">
            <a:extLst>
              <a:ext uri="{FF2B5EF4-FFF2-40B4-BE49-F238E27FC236}">
                <a16:creationId xmlns:a16="http://schemas.microsoft.com/office/drawing/2014/main" id="{32752632-C589-A527-03FB-59815E8922A9}"/>
              </a:ext>
            </a:extLst>
          </p:cNvPr>
          <p:cNvSpPr txBox="1"/>
          <p:nvPr/>
        </p:nvSpPr>
        <p:spPr>
          <a:xfrm>
            <a:off x="581289" y="2564302"/>
            <a:ext cx="17491633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99"/>
              </a:lnSpc>
            </a:pPr>
            <a:r>
              <a:rPr lang="en-US" sz="3950" spc="-195">
                <a:solidFill>
                  <a:srgbClr val="000000"/>
                </a:solidFill>
                <a:latin typeface="Calibri" panose="020F0502020204030204" pitchFamily="34" charset="0"/>
                <a:ea typeface="Hiragino Maru Gothic Pro W4"/>
                <a:cs typeface="Calibri" panose="020F0502020204030204" pitchFamily="34" charset="0"/>
                <a:sym typeface="TT Interphases Bold"/>
              </a:rPr>
              <a:t>Microsoft</a:t>
            </a:r>
            <a:r>
              <a:rPr lang="en-US" sz="3950" spc="-195">
                <a:solidFill>
                  <a:srgbClr val="000000"/>
                </a:solidFill>
                <a:latin typeface="Calibri" panose="020F0502020204030204" pitchFamily="34" charset="0"/>
                <a:ea typeface="Hiragino Sans GB W3"/>
                <a:cs typeface="Calibri" panose="020F0502020204030204" pitchFamily="34" charset="0"/>
                <a:sym typeface="TT Interphases Bold"/>
              </a:rPr>
              <a:t> Excel allows up to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  <a:sym typeface="TT Interphases Bold"/>
              </a:rPr>
              <a:t> </a:t>
            </a:r>
            <a:r>
              <a:rPr lang="en-US" sz="3950" spc="-195">
                <a:solidFill>
                  <a:srgbClr val="000000"/>
                </a:solidFill>
                <a:latin typeface="Calibri" panose="020F0502020204030204" pitchFamily="34" charset="0"/>
                <a:ea typeface="Hiragino Sans GB W3"/>
                <a:cs typeface="Calibri" panose="020F0502020204030204" pitchFamily="34" charset="0"/>
                <a:sym typeface="TT Interphases Bold"/>
              </a:rPr>
              <a:t>1M rows</a:t>
            </a:r>
            <a:r>
              <a:rPr lang="en-US" sz="3950">
                <a:solidFill>
                  <a:srgbClr val="000000"/>
                </a:solidFill>
                <a:latin typeface="Calibri" panose="020F0502020204030204" pitchFamily="34" charset="0"/>
                <a:ea typeface="Hiragino Sans GB W3"/>
                <a:cs typeface="Calibri" panose="020F0502020204030204" pitchFamily="34" charset="0"/>
                <a:sym typeface="TT Interphases Bold"/>
              </a:rPr>
              <a:t> &amp; </a:t>
            </a:r>
            <a:r>
              <a:rPr lang="en-US" sz="3950" spc="-195">
                <a:solidFill>
                  <a:srgbClr val="000000"/>
                </a:solidFill>
                <a:latin typeface="Calibri" panose="020F0502020204030204" pitchFamily="34" charset="0"/>
                <a:ea typeface="Hiragino Sans GB W3"/>
                <a:cs typeface="Calibri" panose="020F0502020204030204" pitchFamily="34" charset="0"/>
                <a:sym typeface="TT Interphases Bold"/>
              </a:rPr>
              <a:t>16K columns</a:t>
            </a:r>
            <a:endParaRPr lang="en-US" sz="3950">
              <a:latin typeface="Calibri" panose="020F0502020204030204" pitchFamily="34" charset="0"/>
              <a:ea typeface="Hiragino Sans GB W3"/>
              <a:cs typeface="Calibri" panose="020F0502020204030204" pitchFamily="34" charset="0"/>
            </a:endParaRPr>
          </a:p>
          <a:p>
            <a:pPr>
              <a:lnSpc>
                <a:spcPts val="4200"/>
              </a:lnSpc>
            </a:pPr>
            <a:endParaRPr lang="en-US" sz="3999" spc="-195">
              <a:solidFill>
                <a:srgbClr val="000000"/>
              </a:solidFill>
              <a:latin typeface="Calibri" panose="020F0502020204030204" pitchFamily="34" charset="0"/>
              <a:ea typeface="TT Interphases Bold"/>
              <a:cs typeface="Calibri" panose="020F0502020204030204" pitchFamily="34" charset="0"/>
              <a:sym typeface="TT Interphases Bold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75A9858-6C32-AA7D-5FEA-FD9EF5C514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8695223"/>
              </p:ext>
            </p:extLst>
          </p:nvPr>
        </p:nvGraphicFramePr>
        <p:xfrm>
          <a:off x="5096359" y="3589411"/>
          <a:ext cx="8095281" cy="51224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5A8B5B5B-9FCB-A070-DA4C-24EA1629B768}"/>
              </a:ext>
            </a:extLst>
          </p:cNvPr>
          <p:cNvSpPr txBox="1"/>
          <p:nvPr/>
        </p:nvSpPr>
        <p:spPr>
          <a:xfrm>
            <a:off x="0" y="9917668"/>
            <a:ext cx="1172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>
                    <a:lumMod val="50000"/>
                  </a:schemeClr>
                </a:solidFill>
                <a:latin typeface="TT Interphases Pro Trl Rg" panose="020B0103050000020004" pitchFamily="34" charset="0"/>
              </a:rPr>
              <a:t>[1] Microsoft Excel Workbook Files, SAS Help Center</a:t>
            </a:r>
          </a:p>
        </p:txBody>
      </p:sp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AB776E0A-1576-DB39-692E-DF494C5EC2BA}"/>
              </a:ext>
            </a:extLst>
          </p:cNvPr>
          <p:cNvSpPr/>
          <p:nvPr/>
        </p:nvSpPr>
        <p:spPr>
          <a:xfrm>
            <a:off x="13465479" y="3772929"/>
            <a:ext cx="2667412" cy="1067055"/>
          </a:xfrm>
          <a:prstGeom prst="wedgeRoundRectCallout">
            <a:avLst>
              <a:gd name="adj1" fmla="val -51562"/>
              <a:gd name="adj2" fmla="val 91147"/>
              <a:gd name="adj3" fmla="val 16667"/>
            </a:avLst>
          </a:prstGeom>
          <a:solidFill>
            <a:srgbClr val="982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Million Rows</a:t>
            </a:r>
          </a:p>
          <a:p>
            <a:pPr algn="ctr"/>
            <a:r>
              <a:rPr lang="en-US" sz="2400" b="1">
                <a:latin typeface="TT Interphases Pro Trl Rg" panose="020B0103050000020004" pitchFamily="34" charset="0"/>
              </a:rPr>
              <a:t>16K columns</a:t>
            </a:r>
          </a:p>
        </p:txBody>
      </p:sp>
      <p:sp>
        <p:nvSpPr>
          <p:cNvPr id="10" name="Rounded Rectangular Callout 9">
            <a:extLst>
              <a:ext uri="{FF2B5EF4-FFF2-40B4-BE49-F238E27FC236}">
                <a16:creationId xmlns:a16="http://schemas.microsoft.com/office/drawing/2014/main" id="{328CFCEC-412C-BF50-7351-3801C1D63D47}"/>
              </a:ext>
            </a:extLst>
          </p:cNvPr>
          <p:cNvSpPr/>
          <p:nvPr/>
        </p:nvSpPr>
        <p:spPr>
          <a:xfrm>
            <a:off x="3488814" y="5450718"/>
            <a:ext cx="2667412" cy="1067055"/>
          </a:xfrm>
          <a:prstGeom prst="wedgeRoundRectCallout">
            <a:avLst>
              <a:gd name="adj1" fmla="val 62935"/>
              <a:gd name="adj2" fmla="val 99716"/>
              <a:gd name="adj3" fmla="val 16667"/>
            </a:avLst>
          </a:prstGeom>
          <a:solidFill>
            <a:srgbClr val="982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16K rows</a:t>
            </a:r>
            <a:endParaRPr lang="en-US" sz="2400" b="1">
              <a:latin typeface="TT Interphases Pro Trl Rg" panose="020B01030500000200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A89B601-E20F-42D1-0B27-014E01E7D1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6"/>
          <a:stretch/>
        </p:blipFill>
        <p:spPr bwMode="auto">
          <a:xfrm>
            <a:off x="4095138" y="3466075"/>
            <a:ext cx="10097722" cy="5122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7243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774A2-0544-F87C-0F5C-294EFA00D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0E1E9E9B-C553-CAAB-BEAF-F84E9909C45A}"/>
              </a:ext>
            </a:extLst>
          </p:cNvPr>
          <p:cNvSpPr/>
          <p:nvPr/>
        </p:nvSpPr>
        <p:spPr>
          <a:xfrm rot="-5400000">
            <a:off x="1046131" y="1174075"/>
            <a:ext cx="371400" cy="1301083"/>
          </a:xfrm>
          <a:custGeom>
            <a:avLst/>
            <a:gdLst/>
            <a:ahLst/>
            <a:cxnLst/>
            <a:rect l="l" t="t" r="r" b="b"/>
            <a:pathLst>
              <a:path w="371400" h="1301083">
                <a:moveTo>
                  <a:pt x="0" y="0"/>
                </a:moveTo>
                <a:lnTo>
                  <a:pt x="371400" y="0"/>
                </a:lnTo>
                <a:lnTo>
                  <a:pt x="371400" y="1301083"/>
                </a:lnTo>
                <a:lnTo>
                  <a:pt x="0" y="13010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391A92-0095-B3F3-4B42-F7DF5B9F5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6D3EBB-9116-65CC-5943-33AC664F08AA}"/>
              </a:ext>
            </a:extLst>
          </p:cNvPr>
          <p:cNvSpPr txBox="1"/>
          <p:nvPr/>
        </p:nvSpPr>
        <p:spPr>
          <a:xfrm>
            <a:off x="581289" y="663270"/>
            <a:ext cx="15164679" cy="8256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89"/>
              </a:lnSpc>
            </a:pPr>
            <a:r>
              <a:rPr lang="en-US" sz="6950" spc="-342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We need </a:t>
            </a:r>
            <a:r>
              <a:rPr lang="en-US" sz="6950" b="1" spc="-342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data summaries</a:t>
            </a:r>
            <a:endParaRPr lang="en-US" sz="6999" b="1" spc="-342">
              <a:solidFill>
                <a:srgbClr val="000000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80E908E5-BD72-CA52-4782-5840675F8C45}"/>
              </a:ext>
            </a:extLst>
          </p:cNvPr>
          <p:cNvSpPr txBox="1"/>
          <p:nvPr/>
        </p:nvSpPr>
        <p:spPr>
          <a:xfrm>
            <a:off x="581289" y="2476500"/>
            <a:ext cx="17491633" cy="671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99"/>
              </a:lnSpc>
            </a:pPr>
            <a:r>
              <a:rPr lang="en-US" sz="4000" spc="-15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Data summaries </a:t>
            </a:r>
            <a:r>
              <a:rPr lang="en-US" sz="3999" spc="-15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can help understand the data quickly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3E38BA-4773-5F6B-C6A9-58D164E4E4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1827" y="4972260"/>
            <a:ext cx="8873776" cy="3377084"/>
          </a:xfrm>
          <a:prstGeom prst="rect">
            <a:avLst/>
          </a:prstGeom>
        </p:spPr>
      </p:pic>
      <p:sp>
        <p:nvSpPr>
          <p:cNvPr id="8" name="Rounded Rectangular Callout 5">
            <a:extLst>
              <a:ext uri="{FF2B5EF4-FFF2-40B4-BE49-F238E27FC236}">
                <a16:creationId xmlns:a16="http://schemas.microsoft.com/office/drawing/2014/main" id="{DF6136BF-F829-10F2-1C6C-91C88F1DB703}"/>
              </a:ext>
            </a:extLst>
          </p:cNvPr>
          <p:cNvSpPr/>
          <p:nvPr/>
        </p:nvSpPr>
        <p:spPr>
          <a:xfrm>
            <a:off x="381000" y="8708114"/>
            <a:ext cx="2667412" cy="1067055"/>
          </a:xfrm>
          <a:prstGeom prst="wedgeRoundRectCallout">
            <a:avLst>
              <a:gd name="adj1" fmla="val -11111"/>
              <a:gd name="adj2" fmla="val -171076"/>
              <a:gd name="adj3" fmla="val 16667"/>
            </a:avLst>
          </a:prstGeom>
          <a:solidFill>
            <a:srgbClr val="982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10K Tuples</a:t>
            </a:r>
            <a:endParaRPr lang="en-US" sz="2400" b="1">
              <a:latin typeface="TT Interphases Pro Trl Rg" panose="020B0103050000020004" pitchFamily="34" charset="0"/>
            </a:endParaRPr>
          </a:p>
        </p:txBody>
      </p:sp>
      <p:sp>
        <p:nvSpPr>
          <p:cNvPr id="10" name="Rounded Rectangular Callout 5">
            <a:extLst>
              <a:ext uri="{FF2B5EF4-FFF2-40B4-BE49-F238E27FC236}">
                <a16:creationId xmlns:a16="http://schemas.microsoft.com/office/drawing/2014/main" id="{2535933E-D47C-DBA9-FAE3-C29FCCC99EB0}"/>
              </a:ext>
            </a:extLst>
          </p:cNvPr>
          <p:cNvSpPr/>
          <p:nvPr/>
        </p:nvSpPr>
        <p:spPr>
          <a:xfrm>
            <a:off x="1241827" y="3631475"/>
            <a:ext cx="2667412" cy="1067055"/>
          </a:xfrm>
          <a:prstGeom prst="wedgeRoundRectCallout">
            <a:avLst>
              <a:gd name="adj1" fmla="val 57979"/>
              <a:gd name="adj2" fmla="val 117188"/>
              <a:gd name="adj3" fmla="val 16667"/>
            </a:avLst>
          </a:prstGeom>
          <a:solidFill>
            <a:srgbClr val="982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20 Attributes</a:t>
            </a:r>
            <a:endParaRPr lang="en-US" sz="2400" b="1">
              <a:latin typeface="TT Interphases Pro Trl Rg" panose="020B0103050000020004" pitchFamily="34" charset="0"/>
            </a:endParaRPr>
          </a:p>
        </p:txBody>
      </p:sp>
      <p:sp>
        <p:nvSpPr>
          <p:cNvPr id="2" name="Rounded Rectangular Callout 5">
            <a:extLst>
              <a:ext uri="{FF2B5EF4-FFF2-40B4-BE49-F238E27FC236}">
                <a16:creationId xmlns:a16="http://schemas.microsoft.com/office/drawing/2014/main" id="{BE652D61-F71E-5465-DD40-2AB61B4DB293}"/>
              </a:ext>
            </a:extLst>
          </p:cNvPr>
          <p:cNvSpPr/>
          <p:nvPr/>
        </p:nvSpPr>
        <p:spPr>
          <a:xfrm>
            <a:off x="12848244" y="3341476"/>
            <a:ext cx="3393959" cy="1067055"/>
          </a:xfrm>
          <a:prstGeom prst="wedgeRoundRectCallout">
            <a:avLst>
              <a:gd name="adj1" fmla="val 39902"/>
              <a:gd name="adj2" fmla="val 47062"/>
              <a:gd name="adj3" fmla="val 1666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TT Interphases Pro Trl Rg" panose="020B0103050000020004" pitchFamily="34" charset="0"/>
              </a:rPr>
              <a:t>Visualization</a:t>
            </a:r>
          </a:p>
          <a:p>
            <a:pPr algn="ctr"/>
            <a:endParaRPr lang="en-US" sz="600" dirty="0">
              <a:latin typeface="TT Interphases Pro Trl Rg" panose="020B0103050000020004" pitchFamily="34" charset="0"/>
            </a:endParaRPr>
          </a:p>
          <a:p>
            <a:pPr algn="ctr"/>
            <a:r>
              <a:rPr lang="en-US" sz="1400" dirty="0" err="1">
                <a:latin typeface="TT Interphases Pro Trl Rg" panose="020B0103050000020004" pitchFamily="34" charset="0"/>
              </a:rPr>
              <a:t>SeeDB</a:t>
            </a:r>
            <a:r>
              <a:rPr lang="en-US" sz="1400" dirty="0">
                <a:latin typeface="TT Interphases Pro Trl Rg" panose="020B0103050000020004" pitchFamily="34" charset="0"/>
              </a:rPr>
              <a:t> [VLDB 2015]</a:t>
            </a:r>
          </a:p>
        </p:txBody>
      </p:sp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9965EBEF-8444-DB6B-FCE2-7DB910E0A8C5}"/>
              </a:ext>
            </a:extLst>
          </p:cNvPr>
          <p:cNvSpPr/>
          <p:nvPr/>
        </p:nvSpPr>
        <p:spPr>
          <a:xfrm>
            <a:off x="12848245" y="4685493"/>
            <a:ext cx="3393960" cy="1067055"/>
          </a:xfrm>
          <a:prstGeom prst="wedgeRoundRectCallout">
            <a:avLst>
              <a:gd name="adj1" fmla="val 31149"/>
              <a:gd name="adj2" fmla="val 19522"/>
              <a:gd name="adj3" fmla="val 1666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Interactive Exploration </a:t>
            </a:r>
          </a:p>
          <a:p>
            <a:pPr algn="ctr"/>
            <a:endParaRPr lang="en-US" sz="800">
              <a:latin typeface="TT Interphases Pro Trl Rg" panose="020B0103050000020004" pitchFamily="34" charset="0"/>
            </a:endParaRPr>
          </a:p>
          <a:p>
            <a:pPr algn="ctr"/>
            <a:r>
              <a:rPr lang="en-US" sz="1400">
                <a:latin typeface="TT Interphases Pro Trl Rg" panose="020B0103050000020004" pitchFamily="34" charset="0"/>
              </a:rPr>
              <a:t>Smart Drill-Down [ICDE 2016]</a:t>
            </a:r>
            <a:endParaRPr lang="en-US" sz="1400" b="1">
              <a:latin typeface="TT Interphases Pro Trl Rg" panose="020B0103050000020004" pitchFamily="34" charset="0"/>
            </a:endParaRPr>
          </a:p>
        </p:txBody>
      </p:sp>
      <p:sp>
        <p:nvSpPr>
          <p:cNvPr id="19" name="Rounded Rectangular Callout 5">
            <a:extLst>
              <a:ext uri="{FF2B5EF4-FFF2-40B4-BE49-F238E27FC236}">
                <a16:creationId xmlns:a16="http://schemas.microsoft.com/office/drawing/2014/main" id="{8879015A-92B0-62E1-AB96-33A850F743A3}"/>
              </a:ext>
            </a:extLst>
          </p:cNvPr>
          <p:cNvSpPr/>
          <p:nvPr/>
        </p:nvSpPr>
        <p:spPr>
          <a:xfrm>
            <a:off x="12848244" y="6029510"/>
            <a:ext cx="3393959" cy="1067055"/>
          </a:xfrm>
          <a:prstGeom prst="wedgeRoundRectCallout">
            <a:avLst>
              <a:gd name="adj1" fmla="val 8001"/>
              <a:gd name="adj2" fmla="val 42394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Summary Tables</a:t>
            </a:r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21967C47-3CC4-70A3-90D0-53623D2560AF}"/>
              </a:ext>
            </a:extLst>
          </p:cNvPr>
          <p:cNvSpPr txBox="1"/>
          <p:nvPr/>
        </p:nvSpPr>
        <p:spPr>
          <a:xfrm>
            <a:off x="12848244" y="2441572"/>
            <a:ext cx="3821378" cy="671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599"/>
              </a:lnSpc>
            </a:pPr>
            <a:r>
              <a:rPr lang="en-US" sz="4000" spc="-15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[Data Summaries]</a:t>
            </a:r>
            <a:endParaRPr lang="en-US" sz="3999" spc="-150">
              <a:solidFill>
                <a:srgbClr val="000000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</p:txBody>
      </p:sp>
      <p:sp>
        <p:nvSpPr>
          <p:cNvPr id="11" name="Rounded Rectangular Callout 5">
            <a:extLst>
              <a:ext uri="{FF2B5EF4-FFF2-40B4-BE49-F238E27FC236}">
                <a16:creationId xmlns:a16="http://schemas.microsoft.com/office/drawing/2014/main" id="{C82A65E2-E833-12A4-9B61-51955DFE849A}"/>
              </a:ext>
            </a:extLst>
          </p:cNvPr>
          <p:cNvSpPr/>
          <p:nvPr/>
        </p:nvSpPr>
        <p:spPr>
          <a:xfrm>
            <a:off x="11384685" y="7641059"/>
            <a:ext cx="2927117" cy="1067055"/>
          </a:xfrm>
          <a:prstGeom prst="wedgeRoundRectCallout">
            <a:avLst>
              <a:gd name="adj1" fmla="val 8001"/>
              <a:gd name="adj2" fmla="val 42394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TT Interphases Pro Trl Rg" panose="020B0103050000020004" pitchFamily="34" charset="0"/>
              </a:rPr>
              <a:t>Pivot Tables in Spreadsheets</a:t>
            </a:r>
          </a:p>
        </p:txBody>
      </p:sp>
      <p:sp>
        <p:nvSpPr>
          <p:cNvPr id="13" name="Rounded Rectangular Callout 5">
            <a:extLst>
              <a:ext uri="{FF2B5EF4-FFF2-40B4-BE49-F238E27FC236}">
                <a16:creationId xmlns:a16="http://schemas.microsoft.com/office/drawing/2014/main" id="{06386D25-92D8-D074-2F02-D5B3365960A5}"/>
              </a:ext>
            </a:extLst>
          </p:cNvPr>
          <p:cNvSpPr/>
          <p:nvPr/>
        </p:nvSpPr>
        <p:spPr>
          <a:xfrm>
            <a:off x="14778644" y="7641059"/>
            <a:ext cx="2927117" cy="1067055"/>
          </a:xfrm>
          <a:prstGeom prst="wedgeRoundRectCallout">
            <a:avLst>
              <a:gd name="adj1" fmla="val 8001"/>
              <a:gd name="adj2" fmla="val 42394"/>
              <a:gd name="adj3" fmla="val 1666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Aggregate SQL Queries in RDBMS</a:t>
            </a:r>
            <a:endParaRPr lang="en-US" sz="2400" b="1">
              <a:latin typeface="TT Interphases Pro Trl Rg" panose="020B0103050000020004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058D53F-35FC-783F-7D0C-8D1D2A2B2A4F}"/>
              </a:ext>
            </a:extLst>
          </p:cNvPr>
          <p:cNvCxnSpPr>
            <a:stCxn id="19" idx="2"/>
            <a:endCxn id="11" idx="0"/>
          </p:cNvCxnSpPr>
          <p:nvPr/>
        </p:nvCxnSpPr>
        <p:spPr>
          <a:xfrm flipH="1">
            <a:off x="12848244" y="7096565"/>
            <a:ext cx="1696980" cy="544494"/>
          </a:xfrm>
          <a:prstGeom prst="line">
            <a:avLst/>
          </a:prstGeom>
          <a:ln w="57150">
            <a:solidFill>
              <a:srgbClr val="4398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203FF13-42F0-DC7D-EEC0-0C8CF1DAB25E}"/>
              </a:ext>
            </a:extLst>
          </p:cNvPr>
          <p:cNvCxnSpPr>
            <a:cxnSpLocks/>
            <a:stCxn id="19" idx="2"/>
            <a:endCxn id="13" idx="0"/>
          </p:cNvCxnSpPr>
          <p:nvPr/>
        </p:nvCxnSpPr>
        <p:spPr>
          <a:xfrm>
            <a:off x="14545224" y="7096565"/>
            <a:ext cx="1696979" cy="544494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5">
            <a:extLst>
              <a:ext uri="{FF2B5EF4-FFF2-40B4-BE49-F238E27FC236}">
                <a16:creationId xmlns:a16="http://schemas.microsoft.com/office/drawing/2014/main" id="{273FB2F8-B38A-2945-E2B5-A81B0C3528FD}"/>
              </a:ext>
            </a:extLst>
          </p:cNvPr>
          <p:cNvSpPr txBox="1"/>
          <p:nvPr/>
        </p:nvSpPr>
        <p:spPr>
          <a:xfrm>
            <a:off x="4620847" y="8174586"/>
            <a:ext cx="3303954" cy="6124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599"/>
              </a:lnSpc>
            </a:pPr>
            <a:r>
              <a:rPr lang="en-US" sz="2400" spc="-150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Restaurant Data</a:t>
            </a:r>
          </a:p>
        </p:txBody>
      </p:sp>
    </p:spTree>
    <p:extLst>
      <p:ext uri="{BB962C8B-B14F-4D97-AF65-F5344CB8AC3E}">
        <p14:creationId xmlns:p14="http://schemas.microsoft.com/office/powerpoint/2010/main" val="4232028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19" grpId="0" animBg="1"/>
      <p:bldP spid="12" grpId="0"/>
      <p:bldP spid="11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8DF40-FEE4-36B3-5A07-C9C73C4D2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B0F2E99-C2C4-D0A7-7F2C-87DA8E0FF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E5EAD284-1FC6-609D-37D8-59305659E2F6}"/>
              </a:ext>
            </a:extLst>
          </p:cNvPr>
          <p:cNvSpPr txBox="1"/>
          <p:nvPr/>
        </p:nvSpPr>
        <p:spPr>
          <a:xfrm>
            <a:off x="571764" y="663270"/>
            <a:ext cx="17335236" cy="782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089"/>
              </a:lnSpc>
            </a:pPr>
            <a:r>
              <a:rPr lang="en-US" sz="5400" b="1" spc="-150">
                <a:solidFill>
                  <a:srgbClr val="1F1F1F"/>
                </a:solidFill>
                <a:effectLst/>
                <a:latin typeface="TT Interphases Pro Trl Bd" panose="020B0103050000020004" pitchFamily="34" charset="0"/>
              </a:rPr>
              <a:t>Too slow </a:t>
            </a:r>
            <a:r>
              <a:rPr lang="en-US" sz="5400" b="0" i="0" spc="-150">
                <a:solidFill>
                  <a:srgbClr val="1F1F1F"/>
                </a:solidFill>
                <a:effectLst/>
                <a:latin typeface="TT Interphases Pro Trl Rg" panose="020B0103050000020004" pitchFamily="34" charset="0"/>
              </a:rPr>
              <a:t>to check every summary </a:t>
            </a:r>
            <a:r>
              <a:rPr lang="en-US" sz="5400" b="1" spc="-150">
                <a:solidFill>
                  <a:srgbClr val="1F1F1F"/>
                </a:solidFill>
                <a:effectLst/>
                <a:latin typeface="TT Interphases Pro Trl Bd" panose="020B0103050000020004" pitchFamily="34" charset="0"/>
              </a:rPr>
              <a:t>manually</a:t>
            </a:r>
            <a:r>
              <a:rPr lang="en-US" sz="5400" b="0" i="0" spc="-150">
                <a:solidFill>
                  <a:srgbClr val="1F1F1F"/>
                </a:solidFill>
                <a:effectLst/>
                <a:latin typeface="TT Interphases Pro Trl Rg" panose="020B0103050000020004" pitchFamily="34" charset="0"/>
              </a:rPr>
              <a:t>!</a:t>
            </a:r>
            <a:endParaRPr lang="en-US" sz="6000" spc="-150">
              <a:solidFill>
                <a:srgbClr val="000000"/>
              </a:solidFill>
              <a:latin typeface="TT Interphases Pro Trl Rg" panose="020B0103050000020004" pitchFamily="34" charset="0"/>
              <a:ea typeface="TT Interphases"/>
              <a:cs typeface="TT Interphases"/>
              <a:sym typeface="TT Interphases"/>
            </a:endParaRPr>
          </a:p>
        </p:txBody>
      </p:sp>
      <p:sp>
        <p:nvSpPr>
          <p:cNvPr id="15" name="Freeform 2">
            <a:extLst>
              <a:ext uri="{FF2B5EF4-FFF2-40B4-BE49-F238E27FC236}">
                <a16:creationId xmlns:a16="http://schemas.microsoft.com/office/drawing/2014/main" id="{924F3EED-8DFE-3E95-02C0-720171EE5C1F}"/>
              </a:ext>
            </a:extLst>
          </p:cNvPr>
          <p:cNvSpPr/>
          <p:nvPr/>
        </p:nvSpPr>
        <p:spPr>
          <a:xfrm rot="-5400000">
            <a:off x="1046131" y="1174075"/>
            <a:ext cx="371400" cy="1301083"/>
          </a:xfrm>
          <a:custGeom>
            <a:avLst/>
            <a:gdLst/>
            <a:ahLst/>
            <a:cxnLst/>
            <a:rect l="l" t="t" r="r" b="b"/>
            <a:pathLst>
              <a:path w="371400" h="1301083">
                <a:moveTo>
                  <a:pt x="0" y="0"/>
                </a:moveTo>
                <a:lnTo>
                  <a:pt x="371400" y="0"/>
                </a:lnTo>
                <a:lnTo>
                  <a:pt x="371400" y="1301083"/>
                </a:lnTo>
                <a:lnTo>
                  <a:pt x="0" y="13010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B477DB25-D95B-568D-D5A6-3FAE8E701D72}"/>
              </a:ext>
            </a:extLst>
          </p:cNvPr>
          <p:cNvSpPr txBox="1"/>
          <p:nvPr/>
        </p:nvSpPr>
        <p:spPr>
          <a:xfrm>
            <a:off x="7576065" y="4206768"/>
            <a:ext cx="715496" cy="671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-195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By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A9CD337-73FA-17AF-79D2-22A555A411AC}"/>
              </a:ext>
            </a:extLst>
          </p:cNvPr>
          <p:cNvGrpSpPr/>
          <p:nvPr/>
        </p:nvGrpSpPr>
        <p:grpSpPr>
          <a:xfrm>
            <a:off x="3682356" y="4178867"/>
            <a:ext cx="2052616" cy="802079"/>
            <a:chOff x="873465" y="5017594"/>
            <a:chExt cx="2052616" cy="802079"/>
          </a:xfrm>
        </p:grpSpPr>
        <p:sp>
          <p:nvSpPr>
            <p:cNvPr id="21" name="Rectangle: Rounded Corners 2">
              <a:extLst>
                <a:ext uri="{FF2B5EF4-FFF2-40B4-BE49-F238E27FC236}">
                  <a16:creationId xmlns:a16="http://schemas.microsoft.com/office/drawing/2014/main" id="{5B82205F-D8C4-C9D0-AC64-4F2DF97529FE}"/>
                </a:ext>
              </a:extLst>
            </p:cNvPr>
            <p:cNvSpPr/>
            <p:nvPr/>
          </p:nvSpPr>
          <p:spPr>
            <a:xfrm>
              <a:off x="873465" y="5017594"/>
              <a:ext cx="2052616" cy="80207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2" name="TextBox 7">
              <a:extLst>
                <a:ext uri="{FF2B5EF4-FFF2-40B4-BE49-F238E27FC236}">
                  <a16:creationId xmlns:a16="http://schemas.microsoft.com/office/drawing/2014/main" id="{55D2B677-A5D1-77C5-1F29-C8D791C80778}"/>
                </a:ext>
              </a:extLst>
            </p:cNvPr>
            <p:cNvSpPr txBox="1"/>
            <p:nvPr/>
          </p:nvSpPr>
          <p:spPr>
            <a:xfrm>
              <a:off x="1026534" y="5067469"/>
              <a:ext cx="1849671" cy="67140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599"/>
                </a:lnSpc>
              </a:pPr>
              <a:r>
                <a:rPr lang="en-US" sz="3999" spc="-195">
                  <a:solidFill>
                    <a:srgbClr val="000000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Average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AB44468-0D8D-FA6A-CD1A-5D2F8B04D422}"/>
              </a:ext>
            </a:extLst>
          </p:cNvPr>
          <p:cNvGrpSpPr/>
          <p:nvPr/>
        </p:nvGrpSpPr>
        <p:grpSpPr>
          <a:xfrm>
            <a:off x="5838165" y="4178867"/>
            <a:ext cx="1708981" cy="802079"/>
            <a:chOff x="873465" y="5017594"/>
            <a:chExt cx="2052616" cy="802079"/>
          </a:xfrm>
        </p:grpSpPr>
        <p:sp>
          <p:nvSpPr>
            <p:cNvPr id="25" name="Rectangle: Rounded Corners 2">
              <a:extLst>
                <a:ext uri="{FF2B5EF4-FFF2-40B4-BE49-F238E27FC236}">
                  <a16:creationId xmlns:a16="http://schemas.microsoft.com/office/drawing/2014/main" id="{F8E8DC11-F6D8-FBA8-A764-2842D3ACD7D4}"/>
                </a:ext>
              </a:extLst>
            </p:cNvPr>
            <p:cNvSpPr/>
            <p:nvPr/>
          </p:nvSpPr>
          <p:spPr>
            <a:xfrm>
              <a:off x="873465" y="5017594"/>
              <a:ext cx="2052616" cy="80207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6" name="TextBox 7">
              <a:extLst>
                <a:ext uri="{FF2B5EF4-FFF2-40B4-BE49-F238E27FC236}">
                  <a16:creationId xmlns:a16="http://schemas.microsoft.com/office/drawing/2014/main" id="{AB2AB4EE-E35D-90E2-798B-2BF557C7B6A6}"/>
                </a:ext>
              </a:extLst>
            </p:cNvPr>
            <p:cNvSpPr txBox="1"/>
            <p:nvPr/>
          </p:nvSpPr>
          <p:spPr>
            <a:xfrm>
              <a:off x="1026534" y="5067469"/>
              <a:ext cx="1849671" cy="67140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599"/>
                </a:lnSpc>
              </a:pPr>
              <a:r>
                <a:rPr lang="en-US" sz="3999" spc="-195">
                  <a:solidFill>
                    <a:srgbClr val="000000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Cost(</a:t>
              </a:r>
              <a:r>
                <a:rPr lang="en-US" sz="4000"/>
                <a:t>₹</a:t>
              </a:r>
              <a:r>
                <a:rPr lang="en-US" sz="3999" spc="-195">
                  <a:solidFill>
                    <a:srgbClr val="000000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)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A89F9F7-AA93-6944-4DC4-CA75EEFD3B24}"/>
              </a:ext>
            </a:extLst>
          </p:cNvPr>
          <p:cNvGrpSpPr/>
          <p:nvPr/>
        </p:nvGrpSpPr>
        <p:grpSpPr>
          <a:xfrm>
            <a:off x="8216235" y="4178867"/>
            <a:ext cx="3694350" cy="802079"/>
            <a:chOff x="873463" y="5017594"/>
            <a:chExt cx="7687151" cy="802079"/>
          </a:xfrm>
        </p:grpSpPr>
        <p:sp>
          <p:nvSpPr>
            <p:cNvPr id="28" name="Rectangle: Rounded Corners 2">
              <a:extLst>
                <a:ext uri="{FF2B5EF4-FFF2-40B4-BE49-F238E27FC236}">
                  <a16:creationId xmlns:a16="http://schemas.microsoft.com/office/drawing/2014/main" id="{992D1735-C513-3C41-ABD2-52EA42FAA3AE}"/>
                </a:ext>
              </a:extLst>
            </p:cNvPr>
            <p:cNvSpPr/>
            <p:nvPr/>
          </p:nvSpPr>
          <p:spPr>
            <a:xfrm>
              <a:off x="873463" y="5017594"/>
              <a:ext cx="7687149" cy="80207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9" name="TextBox 7">
              <a:extLst>
                <a:ext uri="{FF2B5EF4-FFF2-40B4-BE49-F238E27FC236}">
                  <a16:creationId xmlns:a16="http://schemas.microsoft.com/office/drawing/2014/main" id="{023ED73A-A4C2-A6A6-D645-173CA5E7683D}"/>
                </a:ext>
              </a:extLst>
            </p:cNvPr>
            <p:cNvSpPr txBox="1"/>
            <p:nvPr/>
          </p:nvSpPr>
          <p:spPr>
            <a:xfrm>
              <a:off x="1026534" y="5067469"/>
              <a:ext cx="7534080" cy="67140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599"/>
                </a:lnSpc>
              </a:pPr>
              <a:r>
                <a:rPr lang="en-US" sz="3999" spc="-195">
                  <a:solidFill>
                    <a:srgbClr val="000000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City</a:t>
              </a:r>
            </a:p>
          </p:txBody>
        </p:sp>
      </p:grpSp>
      <p:sp>
        <p:nvSpPr>
          <p:cNvPr id="36" name="TextBox 7">
            <a:extLst>
              <a:ext uri="{FF2B5EF4-FFF2-40B4-BE49-F238E27FC236}">
                <a16:creationId xmlns:a16="http://schemas.microsoft.com/office/drawing/2014/main" id="{B6A8A139-4603-D6C9-54E5-A029ABB34AAF}"/>
              </a:ext>
            </a:extLst>
          </p:cNvPr>
          <p:cNvSpPr txBox="1"/>
          <p:nvPr/>
        </p:nvSpPr>
        <p:spPr>
          <a:xfrm>
            <a:off x="10341667" y="4213278"/>
            <a:ext cx="1568918" cy="671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-195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Cuisine</a:t>
            </a:r>
          </a:p>
        </p:txBody>
      </p:sp>
      <p:sp>
        <p:nvSpPr>
          <p:cNvPr id="37" name="TextBox 7">
            <a:extLst>
              <a:ext uri="{FF2B5EF4-FFF2-40B4-BE49-F238E27FC236}">
                <a16:creationId xmlns:a16="http://schemas.microsoft.com/office/drawing/2014/main" id="{3740D8AE-9CD5-F2AB-47E8-AF6B5FB8B63D}"/>
              </a:ext>
            </a:extLst>
          </p:cNvPr>
          <p:cNvSpPr txBox="1"/>
          <p:nvPr/>
        </p:nvSpPr>
        <p:spPr>
          <a:xfrm>
            <a:off x="9272495" y="4216514"/>
            <a:ext cx="823085" cy="661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-195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and</a:t>
            </a:r>
          </a:p>
        </p:txBody>
      </p:sp>
      <p:sp>
        <p:nvSpPr>
          <p:cNvPr id="38" name="TextBox 7">
            <a:extLst>
              <a:ext uri="{FF2B5EF4-FFF2-40B4-BE49-F238E27FC236}">
                <a16:creationId xmlns:a16="http://schemas.microsoft.com/office/drawing/2014/main" id="{48335E5B-5297-DAB3-231B-67EB5975146F}"/>
              </a:ext>
            </a:extLst>
          </p:cNvPr>
          <p:cNvSpPr txBox="1"/>
          <p:nvPr/>
        </p:nvSpPr>
        <p:spPr>
          <a:xfrm>
            <a:off x="3657037" y="5130294"/>
            <a:ext cx="2348042" cy="661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4000" spc="-195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5 </a:t>
            </a:r>
            <a:r>
              <a:rPr lang="en-US" sz="2400" spc="-195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aggregations</a:t>
            </a:r>
          </a:p>
        </p:txBody>
      </p:sp>
      <p:sp>
        <p:nvSpPr>
          <p:cNvPr id="39" name="TextBox 7">
            <a:extLst>
              <a:ext uri="{FF2B5EF4-FFF2-40B4-BE49-F238E27FC236}">
                <a16:creationId xmlns:a16="http://schemas.microsoft.com/office/drawing/2014/main" id="{0A4303BC-C6F0-F88C-0E45-AD12E6985A10}"/>
              </a:ext>
            </a:extLst>
          </p:cNvPr>
          <p:cNvSpPr txBox="1"/>
          <p:nvPr/>
        </p:nvSpPr>
        <p:spPr>
          <a:xfrm>
            <a:off x="6261106" y="5130294"/>
            <a:ext cx="1981727" cy="661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4000" spc="-195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20 </a:t>
            </a:r>
            <a:r>
              <a:rPr lang="en-US" sz="2400" spc="-195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values</a:t>
            </a:r>
          </a:p>
        </p:txBody>
      </p:sp>
      <p:sp>
        <p:nvSpPr>
          <p:cNvPr id="40" name="TextBox 7">
            <a:extLst>
              <a:ext uri="{FF2B5EF4-FFF2-40B4-BE49-F238E27FC236}">
                <a16:creationId xmlns:a16="http://schemas.microsoft.com/office/drawing/2014/main" id="{6EFAB025-0312-F56C-5C6D-9046EC8D9472}"/>
              </a:ext>
            </a:extLst>
          </p:cNvPr>
          <p:cNvSpPr txBox="1"/>
          <p:nvPr/>
        </p:nvSpPr>
        <p:spPr>
          <a:xfrm>
            <a:off x="9151249" y="5130777"/>
            <a:ext cx="3201427" cy="661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4000" spc="-195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171 </a:t>
            </a:r>
            <a:r>
              <a:rPr lang="en-US" sz="2400" spc="-195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Pairs</a:t>
            </a:r>
          </a:p>
        </p:txBody>
      </p:sp>
      <p:sp>
        <p:nvSpPr>
          <p:cNvPr id="42" name="TextBox 7">
            <a:extLst>
              <a:ext uri="{FF2B5EF4-FFF2-40B4-BE49-F238E27FC236}">
                <a16:creationId xmlns:a16="http://schemas.microsoft.com/office/drawing/2014/main" id="{5CF2EC91-6B2C-3C28-1202-2677E803F99A}"/>
              </a:ext>
            </a:extLst>
          </p:cNvPr>
          <p:cNvSpPr txBox="1"/>
          <p:nvPr/>
        </p:nvSpPr>
        <p:spPr>
          <a:xfrm>
            <a:off x="5627353" y="5181645"/>
            <a:ext cx="665020" cy="661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4000" spc="-195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X</a:t>
            </a:r>
            <a:endParaRPr lang="en-US" sz="2400" spc="-195">
              <a:solidFill>
                <a:srgbClr val="000000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</p:txBody>
      </p:sp>
      <p:sp>
        <p:nvSpPr>
          <p:cNvPr id="43" name="TextBox 7">
            <a:extLst>
              <a:ext uri="{FF2B5EF4-FFF2-40B4-BE49-F238E27FC236}">
                <a16:creationId xmlns:a16="http://schemas.microsoft.com/office/drawing/2014/main" id="{EC22ED9A-5233-60A6-AB9F-EEEE08377AA4}"/>
              </a:ext>
            </a:extLst>
          </p:cNvPr>
          <p:cNvSpPr txBox="1"/>
          <p:nvPr/>
        </p:nvSpPr>
        <p:spPr>
          <a:xfrm>
            <a:off x="8097093" y="5152268"/>
            <a:ext cx="665020" cy="661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4000" spc="-195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X</a:t>
            </a:r>
            <a:endParaRPr lang="en-US" sz="2400" spc="-195">
              <a:solidFill>
                <a:srgbClr val="000000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7">
                <a:extLst>
                  <a:ext uri="{FF2B5EF4-FFF2-40B4-BE49-F238E27FC236}">
                    <a16:creationId xmlns:a16="http://schemas.microsoft.com/office/drawing/2014/main" id="{FBDBBB47-6B43-4564-A383-475D9A6734A0}"/>
                  </a:ext>
                </a:extLst>
              </p:cNvPr>
              <p:cNvSpPr txBox="1"/>
              <p:nvPr/>
            </p:nvSpPr>
            <p:spPr>
              <a:xfrm>
                <a:off x="11578074" y="5146241"/>
                <a:ext cx="5265489" cy="66172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l">
                  <a:lnSpc>
                    <a:spcPts val="5599"/>
                  </a:lnSpc>
                </a:pPr>
                <a14:m>
                  <m:oMath xmlns:m="http://schemas.openxmlformats.org/officeDocument/2006/math">
                    <m:r>
                      <a:rPr lang="en-US" sz="4000" i="1" spc="-195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T Interphases"/>
                        <a:sym typeface="TT Interphases"/>
                      </a:rPr>
                      <m:t>≅</m:t>
                    </m:r>
                  </m:oMath>
                </a14:m>
                <a:r>
                  <a:rPr lang="en-US" sz="4000" spc="-195">
                    <a:solidFill>
                      <a:srgbClr val="000000"/>
                    </a:solidFill>
                    <a:latin typeface="TT Interphases"/>
                    <a:ea typeface="TT Interphases"/>
                    <a:cs typeface="TT Interphases"/>
                    <a:sym typeface="TT Interphases"/>
                  </a:rPr>
                  <a:t> 20,000 </a:t>
                </a:r>
                <a:r>
                  <a:rPr lang="en-US" sz="2400" spc="-195">
                    <a:solidFill>
                      <a:srgbClr val="000000"/>
                    </a:solidFill>
                    <a:latin typeface="TT Interphases"/>
                    <a:ea typeface="TT Interphases"/>
                    <a:cs typeface="TT Interphases"/>
                    <a:sym typeface="TT Interphases"/>
                  </a:rPr>
                  <a:t>Pivot Tables</a:t>
                </a:r>
              </a:p>
            </p:txBody>
          </p:sp>
        </mc:Choice>
        <mc:Fallback xmlns="">
          <p:sp>
            <p:nvSpPr>
              <p:cNvPr id="44" name="TextBox 7">
                <a:extLst>
                  <a:ext uri="{FF2B5EF4-FFF2-40B4-BE49-F238E27FC236}">
                    <a16:creationId xmlns:a16="http://schemas.microsoft.com/office/drawing/2014/main" id="{FBDBBB47-6B43-4564-A383-475D9A6734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8074" y="5146241"/>
                <a:ext cx="5265489" cy="661720"/>
              </a:xfrm>
              <a:prstGeom prst="rect">
                <a:avLst/>
              </a:prstGeom>
              <a:blipFill>
                <a:blip r:embed="rId5"/>
                <a:stretch>
                  <a:fillRect t="-15596" b="-45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5">
            <a:extLst>
              <a:ext uri="{FF2B5EF4-FFF2-40B4-BE49-F238E27FC236}">
                <a16:creationId xmlns:a16="http://schemas.microsoft.com/office/drawing/2014/main" id="{9008C44A-1AD3-DFE1-F1BA-FEEF74D17508}"/>
              </a:ext>
            </a:extLst>
          </p:cNvPr>
          <p:cNvSpPr txBox="1"/>
          <p:nvPr/>
        </p:nvSpPr>
        <p:spPr>
          <a:xfrm>
            <a:off x="581289" y="2476500"/>
            <a:ext cx="17491633" cy="671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99"/>
              </a:lnSpc>
            </a:pPr>
            <a:r>
              <a:rPr lang="en-US" sz="4000" spc="-15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20,000 pivot tables to </a:t>
            </a:r>
            <a:r>
              <a:rPr lang="en-US" sz="4000" b="1" spc="-15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manually</a:t>
            </a:r>
            <a:r>
              <a:rPr lang="en-US" sz="4000" spc="-15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4000" b="1" spc="-15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create</a:t>
            </a:r>
            <a:r>
              <a:rPr lang="en-US" sz="4000" spc="-15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and </a:t>
            </a:r>
            <a:r>
              <a:rPr lang="en-US" sz="4000" b="1" spc="-15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check</a:t>
            </a:r>
            <a:r>
              <a:rPr lang="en-US" sz="4000" spc="-15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endParaRPr lang="en-US" sz="3999" spc="-150">
              <a:solidFill>
                <a:srgbClr val="000000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1F260B5-23A3-7B26-400A-0DFFF2B6ED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5096" y="6298451"/>
            <a:ext cx="5265489" cy="3024098"/>
          </a:xfrm>
          <a:prstGeom prst="rect">
            <a:avLst/>
          </a:prstGeom>
        </p:spPr>
      </p:pic>
      <p:sp>
        <p:nvSpPr>
          <p:cNvPr id="11" name="Rounded Rectangular Callout 10">
            <a:extLst>
              <a:ext uri="{FF2B5EF4-FFF2-40B4-BE49-F238E27FC236}">
                <a16:creationId xmlns:a16="http://schemas.microsoft.com/office/drawing/2014/main" id="{04119CDE-8E8A-963F-B078-E17D2C03E149}"/>
              </a:ext>
            </a:extLst>
          </p:cNvPr>
          <p:cNvSpPr/>
          <p:nvPr/>
        </p:nvSpPr>
        <p:spPr>
          <a:xfrm>
            <a:off x="12352676" y="6605571"/>
            <a:ext cx="4021857" cy="1437762"/>
          </a:xfrm>
          <a:prstGeom prst="wedgeRoundRectCallout">
            <a:avLst>
              <a:gd name="adj1" fmla="val -29274"/>
              <a:gd name="adj2" fmla="val -101128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We need pivot table recommendation!</a:t>
            </a:r>
            <a:endParaRPr lang="en-US" sz="2400" b="1">
              <a:latin typeface="TT Interphases Pro Trl Rg" panose="020B01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665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341AF-5199-3DB2-86CF-8CF176F7E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2140CA1-EDA6-9946-3165-E8B3B1935EE2}"/>
              </a:ext>
            </a:extLst>
          </p:cNvPr>
          <p:cNvSpPr/>
          <p:nvPr/>
        </p:nvSpPr>
        <p:spPr>
          <a:xfrm rot="-5400000">
            <a:off x="1046131" y="1174075"/>
            <a:ext cx="371400" cy="1301083"/>
          </a:xfrm>
          <a:custGeom>
            <a:avLst/>
            <a:gdLst/>
            <a:ahLst/>
            <a:cxnLst/>
            <a:rect l="l" t="t" r="r" b="b"/>
            <a:pathLst>
              <a:path w="371400" h="1301083">
                <a:moveTo>
                  <a:pt x="0" y="0"/>
                </a:moveTo>
                <a:lnTo>
                  <a:pt x="371400" y="0"/>
                </a:lnTo>
                <a:lnTo>
                  <a:pt x="371400" y="1301083"/>
                </a:lnTo>
                <a:lnTo>
                  <a:pt x="0" y="13010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F24C9890-B1BB-A8AD-7224-CFC004B42F72}"/>
              </a:ext>
            </a:extLst>
          </p:cNvPr>
          <p:cNvSpPr txBox="1"/>
          <p:nvPr/>
        </p:nvSpPr>
        <p:spPr>
          <a:xfrm>
            <a:off x="581289" y="663270"/>
            <a:ext cx="17325711" cy="782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89"/>
              </a:lnSpc>
            </a:pPr>
            <a:r>
              <a:rPr lang="en-US" sz="6000" spc="-342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Commercial Spreadsheets suggest Pivot Tables, but…</a:t>
            </a:r>
            <a:endParaRPr lang="en-US" sz="6000" spc="-342">
              <a:solidFill>
                <a:srgbClr val="000000"/>
              </a:solidFill>
              <a:latin typeface="TT Interphases"/>
              <a:ea typeface="TT Interphases"/>
              <a:cs typeface="TT Interphase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01891A-088B-005E-2F76-E21C16AB1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94724DB-5623-28CC-6ADA-98468F51D6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5" t="16381" r="32050" b="20431"/>
          <a:stretch>
            <a:fillRect/>
          </a:stretch>
        </p:blipFill>
        <p:spPr>
          <a:xfrm>
            <a:off x="2332380" y="2259198"/>
            <a:ext cx="12744695" cy="736453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42F79B2-CEA6-AFA1-ABAD-A482CD6B25F8}"/>
              </a:ext>
            </a:extLst>
          </p:cNvPr>
          <p:cNvSpPr/>
          <p:nvPr/>
        </p:nvSpPr>
        <p:spPr>
          <a:xfrm>
            <a:off x="6115050" y="3179214"/>
            <a:ext cx="5715000" cy="5393286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1499BC36-3F0C-7EE1-2C0F-88E71DF83298}"/>
              </a:ext>
            </a:extLst>
          </p:cNvPr>
          <p:cNvSpPr/>
          <p:nvPr/>
        </p:nvSpPr>
        <p:spPr>
          <a:xfrm>
            <a:off x="2868025" y="1814495"/>
            <a:ext cx="3968496" cy="1591056"/>
          </a:xfrm>
          <a:prstGeom prst="wedgeRoundRectCallout">
            <a:avLst>
              <a:gd name="adj1" fmla="val 44572"/>
              <a:gd name="adj2" fmla="val 93395"/>
              <a:gd name="adj3" fmla="val 16667"/>
            </a:avLst>
          </a:prstGeom>
          <a:solidFill>
            <a:srgbClr val="DCE7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TT Interphases Pro Trl Rg" panose="020B0103050000020004" pitchFamily="34" charset="0"/>
              </a:rPr>
              <a:t>Recommended SET of pivot tables</a:t>
            </a:r>
          </a:p>
        </p:txBody>
      </p:sp>
    </p:spTree>
    <p:extLst>
      <p:ext uri="{BB962C8B-B14F-4D97-AF65-F5344CB8AC3E}">
        <p14:creationId xmlns:p14="http://schemas.microsoft.com/office/powerpoint/2010/main" val="3323198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4F486-8576-77FC-1894-0D7B26A45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0DADB2D-DE38-5A25-029F-F4A3FA90E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F1DD895-6214-BB24-4188-52717BD2E1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026" y="1668601"/>
            <a:ext cx="3372730" cy="8312587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42259F7D-7C10-6D55-C329-FA4C51A2C4E0}"/>
              </a:ext>
            </a:extLst>
          </p:cNvPr>
          <p:cNvSpPr txBox="1"/>
          <p:nvPr/>
        </p:nvSpPr>
        <p:spPr>
          <a:xfrm>
            <a:off x="581289" y="663270"/>
            <a:ext cx="17125422" cy="7898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89"/>
              </a:lnSpc>
            </a:pPr>
            <a:r>
              <a:rPr lang="en-US" sz="6600" spc="-342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Are they any good?</a:t>
            </a:r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0746FB61-F828-1705-67E7-36814572BA61}"/>
              </a:ext>
            </a:extLst>
          </p:cNvPr>
          <p:cNvSpPr/>
          <p:nvPr/>
        </p:nvSpPr>
        <p:spPr>
          <a:xfrm rot="-5400000">
            <a:off x="1046131" y="1174075"/>
            <a:ext cx="371400" cy="1301083"/>
          </a:xfrm>
          <a:custGeom>
            <a:avLst/>
            <a:gdLst/>
            <a:ahLst/>
            <a:cxnLst/>
            <a:rect l="l" t="t" r="r" b="b"/>
            <a:pathLst>
              <a:path w="371400" h="1301083">
                <a:moveTo>
                  <a:pt x="0" y="0"/>
                </a:moveTo>
                <a:lnTo>
                  <a:pt x="371400" y="0"/>
                </a:lnTo>
                <a:lnTo>
                  <a:pt x="371400" y="1301083"/>
                </a:lnTo>
                <a:lnTo>
                  <a:pt x="0" y="13010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9E319C-00EA-FD15-6EA0-21991F3D099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77464"/>
          <a:stretch/>
        </p:blipFill>
        <p:spPr>
          <a:xfrm>
            <a:off x="3480304" y="9340382"/>
            <a:ext cx="2812920" cy="53988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FCE8265A-D09F-6111-5B14-0DB222D6E603}"/>
              </a:ext>
            </a:extLst>
          </p:cNvPr>
          <p:cNvGrpSpPr/>
          <p:nvPr/>
        </p:nvGrpSpPr>
        <p:grpSpPr>
          <a:xfrm>
            <a:off x="3448019" y="2261329"/>
            <a:ext cx="2915198" cy="2111280"/>
            <a:chOff x="3448019" y="2261329"/>
            <a:chExt cx="2915198" cy="2111280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FCFCCEEA-B385-7E9B-656B-100CEAAB8661}"/>
                </a:ext>
              </a:extLst>
            </p:cNvPr>
            <p:cNvSpPr/>
            <p:nvPr/>
          </p:nvSpPr>
          <p:spPr>
            <a:xfrm>
              <a:off x="3448019" y="2261329"/>
              <a:ext cx="2915198" cy="2111280"/>
            </a:xfrm>
            <a:custGeom>
              <a:avLst/>
              <a:gdLst>
                <a:gd name="connsiteX0" fmla="*/ 146743 w 2915198"/>
                <a:gd name="connsiteY0" fmla="*/ 426577 h 2111280"/>
                <a:gd name="connsiteX1" fmla="*/ 146743 w 2915198"/>
                <a:gd name="connsiteY1" fmla="*/ 2045368 h 2111280"/>
                <a:gd name="connsiteX2" fmla="*/ 2787151 w 2915198"/>
                <a:gd name="connsiteY2" fmla="*/ 2045368 h 2111280"/>
                <a:gd name="connsiteX3" fmla="*/ 2787151 w 2915198"/>
                <a:gd name="connsiteY3" fmla="*/ 426577 h 2111280"/>
                <a:gd name="connsiteX4" fmla="*/ 0 w 2915198"/>
                <a:gd name="connsiteY4" fmla="*/ 0 h 2111280"/>
                <a:gd name="connsiteX5" fmla="*/ 2915198 w 2915198"/>
                <a:gd name="connsiteY5" fmla="*/ 0 h 2111280"/>
                <a:gd name="connsiteX6" fmla="*/ 2915198 w 2915198"/>
                <a:gd name="connsiteY6" fmla="*/ 2111280 h 2111280"/>
                <a:gd name="connsiteX7" fmla="*/ 0 w 2915198"/>
                <a:gd name="connsiteY7" fmla="*/ 2111280 h 2111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15198" h="2111280">
                  <a:moveTo>
                    <a:pt x="146743" y="426577"/>
                  </a:moveTo>
                  <a:lnTo>
                    <a:pt x="146743" y="2045368"/>
                  </a:lnTo>
                  <a:lnTo>
                    <a:pt x="2787151" y="2045368"/>
                  </a:lnTo>
                  <a:lnTo>
                    <a:pt x="2787151" y="426577"/>
                  </a:lnTo>
                  <a:close/>
                  <a:moveTo>
                    <a:pt x="0" y="0"/>
                  </a:moveTo>
                  <a:lnTo>
                    <a:pt x="2915198" y="0"/>
                  </a:lnTo>
                  <a:lnTo>
                    <a:pt x="2915198" y="2111280"/>
                  </a:lnTo>
                  <a:lnTo>
                    <a:pt x="0" y="2111280"/>
                  </a:lnTo>
                  <a:close/>
                </a:path>
              </a:pathLst>
            </a:custGeom>
            <a:solidFill>
              <a:srgbClr val="4398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TextBox 3">
              <a:extLst>
                <a:ext uri="{FF2B5EF4-FFF2-40B4-BE49-F238E27FC236}">
                  <a16:creationId xmlns:a16="http://schemas.microsoft.com/office/drawing/2014/main" id="{49373FCB-5C90-08EE-F968-6322BAAD4FF1}"/>
                </a:ext>
              </a:extLst>
            </p:cNvPr>
            <p:cNvSpPr txBox="1"/>
            <p:nvPr/>
          </p:nvSpPr>
          <p:spPr>
            <a:xfrm>
              <a:off x="3921139" y="2384981"/>
              <a:ext cx="2101975" cy="21544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400" spc="-150">
                  <a:latin typeface="MS Reference Sans Serif" panose="020B0604030504040204" pitchFamily="34" charset="0"/>
                  <a:ea typeface="TT Interphases"/>
                  <a:cs typeface="TT Interphases"/>
                  <a:sym typeface="TT Interphases"/>
                </a:rPr>
                <a:t>Sum  of  Longitude  by  City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5233D04-CB03-BA60-D128-F1D544083C4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13766"/>
          <a:stretch/>
        </p:blipFill>
        <p:spPr>
          <a:xfrm>
            <a:off x="3756992" y="2694792"/>
            <a:ext cx="2266122" cy="161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3032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F487E-9B62-AE80-DFED-BCF7DE78C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9678EDC-94D9-68B8-590D-AE658D898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B550549-1C7F-F3C3-DC08-2737B1FE44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026" y="1668601"/>
            <a:ext cx="3372730" cy="8312587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20B8A7AF-8790-DC0D-CD4B-135A9B547879}"/>
              </a:ext>
            </a:extLst>
          </p:cNvPr>
          <p:cNvSpPr txBox="1"/>
          <p:nvPr/>
        </p:nvSpPr>
        <p:spPr>
          <a:xfrm>
            <a:off x="581289" y="540556"/>
            <a:ext cx="17706711" cy="782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89"/>
              </a:lnSpc>
            </a:pPr>
            <a:r>
              <a:rPr lang="en-US" sz="6000" b="0" i="0" spc="-300">
                <a:solidFill>
                  <a:srgbClr val="1F1F1F"/>
                </a:solidFill>
                <a:effectLst/>
                <a:latin typeface="TT Interphases Pro Trl Rg" panose="020B0103050000020004" pitchFamily="34" charset="0"/>
              </a:rPr>
              <a:t>Unaware of Data Semantics</a:t>
            </a:r>
            <a:endParaRPr lang="en-US" sz="6000" spc="-300">
              <a:solidFill>
                <a:srgbClr val="000000"/>
              </a:solidFill>
              <a:latin typeface="TT Interphases Pro Trl Rg" panose="020B0103050000020004" pitchFamily="34" charset="0"/>
              <a:ea typeface="TT Interphases"/>
              <a:cs typeface="TT Interphases"/>
              <a:sym typeface="TT Interphase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442A60-954A-E467-6AC8-5DC23A2ACD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2861" y="2246139"/>
            <a:ext cx="7104549" cy="5870572"/>
          </a:xfrm>
          <a:prstGeom prst="rect">
            <a:avLst/>
          </a:prstGeom>
        </p:spPr>
      </p:pic>
      <p:pic>
        <p:nvPicPr>
          <p:cNvPr id="7" name="Graphic 6" descr="Thumbs Down with solid fill">
            <a:extLst>
              <a:ext uri="{FF2B5EF4-FFF2-40B4-BE49-F238E27FC236}">
                <a16:creationId xmlns:a16="http://schemas.microsoft.com/office/drawing/2014/main" id="{75ED4146-034F-A975-FACB-62B5BA1A57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628769" y="2010317"/>
            <a:ext cx="914400" cy="914400"/>
          </a:xfrm>
          <a:prstGeom prst="rect">
            <a:avLst/>
          </a:prstGeom>
        </p:spPr>
      </p:pic>
      <p:sp>
        <p:nvSpPr>
          <p:cNvPr id="8" name="Freeform 2">
            <a:extLst>
              <a:ext uri="{FF2B5EF4-FFF2-40B4-BE49-F238E27FC236}">
                <a16:creationId xmlns:a16="http://schemas.microsoft.com/office/drawing/2014/main" id="{84DF37CF-B08E-61B8-5846-8412FBBC5B06}"/>
              </a:ext>
            </a:extLst>
          </p:cNvPr>
          <p:cNvSpPr/>
          <p:nvPr/>
        </p:nvSpPr>
        <p:spPr>
          <a:xfrm rot="-5400000">
            <a:off x="1046131" y="1174075"/>
            <a:ext cx="371400" cy="1301083"/>
          </a:xfrm>
          <a:custGeom>
            <a:avLst/>
            <a:gdLst/>
            <a:ahLst/>
            <a:cxnLst/>
            <a:rect l="l" t="t" r="r" b="b"/>
            <a:pathLst>
              <a:path w="371400" h="1301083">
                <a:moveTo>
                  <a:pt x="0" y="0"/>
                </a:moveTo>
                <a:lnTo>
                  <a:pt x="371400" y="0"/>
                </a:lnTo>
                <a:lnTo>
                  <a:pt x="371400" y="1301083"/>
                </a:lnTo>
                <a:lnTo>
                  <a:pt x="0" y="130108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90240945-7E41-C1DB-F269-96AADBEDDD3E}"/>
              </a:ext>
            </a:extLst>
          </p:cNvPr>
          <p:cNvSpPr/>
          <p:nvPr/>
        </p:nvSpPr>
        <p:spPr>
          <a:xfrm>
            <a:off x="13526758" y="3471160"/>
            <a:ext cx="4032821" cy="1588492"/>
          </a:xfrm>
          <a:prstGeom prst="wedgeRoundRectCallout">
            <a:avLst>
              <a:gd name="adj1" fmla="val -39334"/>
              <a:gd name="adj2" fmla="val -95367"/>
              <a:gd name="adj3" fmla="val 16667"/>
            </a:avLst>
          </a:prstGeom>
          <a:solidFill>
            <a:srgbClr val="982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TT Interphases Pro Trl Bd" panose="020B0103050000020004" pitchFamily="34" charset="0"/>
              </a:rPr>
              <a:t>SUM of Longitude </a:t>
            </a:r>
            <a:r>
              <a:rPr lang="en-US" sz="2400" b="1">
                <a:latin typeface="TT INTERPHASES PRO TRL RG" panose="020B0103050000020004" pitchFamily="34" charset="0"/>
              </a:rPr>
              <a:t>doesn’t make any sense!</a:t>
            </a:r>
            <a:endParaRPr lang="en-US" sz="2400">
              <a:latin typeface="TT Interphases Pro Trl Rg" panose="020B01030500000200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CAD4CA-A058-B8EC-9A3A-531482326BB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b="77464"/>
          <a:stretch/>
        </p:blipFill>
        <p:spPr>
          <a:xfrm>
            <a:off x="3480304" y="9340382"/>
            <a:ext cx="2812920" cy="539887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9CFB59B1-1803-793D-DB20-5FDECAD39A85}"/>
              </a:ext>
            </a:extLst>
          </p:cNvPr>
          <p:cNvGrpSpPr/>
          <p:nvPr/>
        </p:nvGrpSpPr>
        <p:grpSpPr>
          <a:xfrm>
            <a:off x="3448019" y="2261329"/>
            <a:ext cx="2915198" cy="2111280"/>
            <a:chOff x="3448019" y="2261329"/>
            <a:chExt cx="2915198" cy="2111280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C4FBBC1C-A81C-0F93-C3D7-9AA1D84A783C}"/>
                </a:ext>
              </a:extLst>
            </p:cNvPr>
            <p:cNvSpPr/>
            <p:nvPr/>
          </p:nvSpPr>
          <p:spPr>
            <a:xfrm>
              <a:off x="3448019" y="2261329"/>
              <a:ext cx="2915198" cy="2111280"/>
            </a:xfrm>
            <a:custGeom>
              <a:avLst/>
              <a:gdLst>
                <a:gd name="connsiteX0" fmla="*/ 146743 w 2915198"/>
                <a:gd name="connsiteY0" fmla="*/ 426577 h 2111280"/>
                <a:gd name="connsiteX1" fmla="*/ 146743 w 2915198"/>
                <a:gd name="connsiteY1" fmla="*/ 2045368 h 2111280"/>
                <a:gd name="connsiteX2" fmla="*/ 2787151 w 2915198"/>
                <a:gd name="connsiteY2" fmla="*/ 2045368 h 2111280"/>
                <a:gd name="connsiteX3" fmla="*/ 2787151 w 2915198"/>
                <a:gd name="connsiteY3" fmla="*/ 426577 h 2111280"/>
                <a:gd name="connsiteX4" fmla="*/ 0 w 2915198"/>
                <a:gd name="connsiteY4" fmla="*/ 0 h 2111280"/>
                <a:gd name="connsiteX5" fmla="*/ 2915198 w 2915198"/>
                <a:gd name="connsiteY5" fmla="*/ 0 h 2111280"/>
                <a:gd name="connsiteX6" fmla="*/ 2915198 w 2915198"/>
                <a:gd name="connsiteY6" fmla="*/ 2111280 h 2111280"/>
                <a:gd name="connsiteX7" fmla="*/ 0 w 2915198"/>
                <a:gd name="connsiteY7" fmla="*/ 2111280 h 2111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15198" h="2111280">
                  <a:moveTo>
                    <a:pt x="146743" y="426577"/>
                  </a:moveTo>
                  <a:lnTo>
                    <a:pt x="146743" y="2045368"/>
                  </a:lnTo>
                  <a:lnTo>
                    <a:pt x="2787151" y="2045368"/>
                  </a:lnTo>
                  <a:lnTo>
                    <a:pt x="2787151" y="426577"/>
                  </a:lnTo>
                  <a:close/>
                  <a:moveTo>
                    <a:pt x="0" y="0"/>
                  </a:moveTo>
                  <a:lnTo>
                    <a:pt x="2915198" y="0"/>
                  </a:lnTo>
                  <a:lnTo>
                    <a:pt x="2915198" y="2111280"/>
                  </a:lnTo>
                  <a:lnTo>
                    <a:pt x="0" y="2111280"/>
                  </a:lnTo>
                  <a:close/>
                </a:path>
              </a:pathLst>
            </a:custGeom>
            <a:solidFill>
              <a:srgbClr val="4398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TextBox 3">
              <a:extLst>
                <a:ext uri="{FF2B5EF4-FFF2-40B4-BE49-F238E27FC236}">
                  <a16:creationId xmlns:a16="http://schemas.microsoft.com/office/drawing/2014/main" id="{3B6DD14A-E328-C046-4B4D-8C2246DE214C}"/>
                </a:ext>
              </a:extLst>
            </p:cNvPr>
            <p:cNvSpPr txBox="1"/>
            <p:nvPr/>
          </p:nvSpPr>
          <p:spPr>
            <a:xfrm>
              <a:off x="3921139" y="2384981"/>
              <a:ext cx="2101975" cy="21544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400" spc="-150">
                  <a:latin typeface="MS Reference Sans Serif" panose="020B0604030504040204" pitchFamily="34" charset="0"/>
                  <a:ea typeface="TT Interphases"/>
                  <a:cs typeface="TT Interphases"/>
                  <a:sym typeface="TT Interphases"/>
                </a:rPr>
                <a:t>Sum  of  Longitude  by  City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69AC5A1F-B0A2-29C5-0CF7-88231426F20A}"/>
              </a:ext>
            </a:extLst>
          </p:cNvPr>
          <p:cNvSpPr txBox="1"/>
          <p:nvPr/>
        </p:nvSpPr>
        <p:spPr>
          <a:xfrm>
            <a:off x="8980958" y="1670634"/>
            <a:ext cx="40083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TT Interphases Pro Trl Rg" panose="020B0103050000020004" pitchFamily="34" charset="0"/>
              </a:rPr>
              <a:t>SUM(Longitude) GROUP BY City</a:t>
            </a:r>
          </a:p>
        </p:txBody>
      </p:sp>
    </p:spTree>
    <p:extLst>
      <p:ext uri="{BB962C8B-B14F-4D97-AF65-F5344CB8AC3E}">
        <p14:creationId xmlns:p14="http://schemas.microsoft.com/office/powerpoint/2010/main" val="33706796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6F5D8-FD4F-4E09-AA4E-F80AC623F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9A801CE-48A8-7992-6B39-DC7574835F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026" y="1668601"/>
            <a:ext cx="3372730" cy="831258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18CC5E8-306B-A4A8-272F-5DD0A1EF2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3EB4D928-9966-2743-9840-ACB6D8ED77AC}"/>
              </a:ext>
            </a:extLst>
          </p:cNvPr>
          <p:cNvSpPr/>
          <p:nvPr/>
        </p:nvSpPr>
        <p:spPr>
          <a:xfrm rot="-5400000">
            <a:off x="1046131" y="1174075"/>
            <a:ext cx="371400" cy="1301083"/>
          </a:xfrm>
          <a:custGeom>
            <a:avLst/>
            <a:gdLst/>
            <a:ahLst/>
            <a:cxnLst/>
            <a:rect l="l" t="t" r="r" b="b"/>
            <a:pathLst>
              <a:path w="371400" h="1301083">
                <a:moveTo>
                  <a:pt x="0" y="0"/>
                </a:moveTo>
                <a:lnTo>
                  <a:pt x="371400" y="0"/>
                </a:lnTo>
                <a:lnTo>
                  <a:pt x="371400" y="1301083"/>
                </a:lnTo>
                <a:lnTo>
                  <a:pt x="0" y="13010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D60293E5-0AD4-90C1-E5D7-A48283D33397}"/>
              </a:ext>
            </a:extLst>
          </p:cNvPr>
          <p:cNvSpPr txBox="1"/>
          <p:nvPr/>
        </p:nvSpPr>
        <p:spPr>
          <a:xfrm>
            <a:off x="581289" y="663270"/>
            <a:ext cx="17125422" cy="800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89"/>
              </a:lnSpc>
            </a:pPr>
            <a:r>
              <a:rPr lang="en-US" sz="6950" spc="-342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Are they any good?</a:t>
            </a: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4883B067-A398-35E3-F3FD-6B22C77AC592}"/>
              </a:ext>
            </a:extLst>
          </p:cNvPr>
          <p:cNvSpPr txBox="1"/>
          <p:nvPr/>
        </p:nvSpPr>
        <p:spPr>
          <a:xfrm>
            <a:off x="3921139" y="2363210"/>
            <a:ext cx="2101975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400" spc="-150">
                <a:latin typeface="MS Reference Sans Serif" panose="020B0604030504040204" pitchFamily="34" charset="0"/>
                <a:ea typeface="TT Interphases"/>
                <a:cs typeface="TT Interphases"/>
                <a:sym typeface="TT Interphases"/>
              </a:rPr>
              <a:t>Sum  of  Longitude  by  City</a:t>
            </a: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2C79A3F5-F41B-4ACC-44B3-5F2C943F8DC5}"/>
              </a:ext>
            </a:extLst>
          </p:cNvPr>
          <p:cNvSpPr/>
          <p:nvPr/>
        </p:nvSpPr>
        <p:spPr>
          <a:xfrm>
            <a:off x="3431321" y="2239557"/>
            <a:ext cx="2931896" cy="2194556"/>
          </a:xfrm>
          <a:custGeom>
            <a:avLst/>
            <a:gdLst>
              <a:gd name="connsiteX0" fmla="*/ 163441 w 2931896"/>
              <a:gd name="connsiteY0" fmla="*/ 426577 h 2194556"/>
              <a:gd name="connsiteX1" fmla="*/ 163441 w 2931896"/>
              <a:gd name="connsiteY1" fmla="*/ 2045368 h 2194556"/>
              <a:gd name="connsiteX2" fmla="*/ 2803849 w 2931896"/>
              <a:gd name="connsiteY2" fmla="*/ 2045368 h 2194556"/>
              <a:gd name="connsiteX3" fmla="*/ 2803849 w 2931896"/>
              <a:gd name="connsiteY3" fmla="*/ 426577 h 2194556"/>
              <a:gd name="connsiteX4" fmla="*/ 16698 w 2931896"/>
              <a:gd name="connsiteY4" fmla="*/ 0 h 2194556"/>
              <a:gd name="connsiteX5" fmla="*/ 2931896 w 2931896"/>
              <a:gd name="connsiteY5" fmla="*/ 0 h 2194556"/>
              <a:gd name="connsiteX6" fmla="*/ 2931896 w 2931896"/>
              <a:gd name="connsiteY6" fmla="*/ 2111280 h 2194556"/>
              <a:gd name="connsiteX7" fmla="*/ 102279 w 2931896"/>
              <a:gd name="connsiteY7" fmla="*/ 2111280 h 2194556"/>
              <a:gd name="connsiteX8" fmla="*/ 102279 w 2931896"/>
              <a:gd name="connsiteY8" fmla="*/ 2111282 h 2194556"/>
              <a:gd name="connsiteX9" fmla="*/ 2931896 w 2931896"/>
              <a:gd name="connsiteY9" fmla="*/ 2111282 h 2194556"/>
              <a:gd name="connsiteX10" fmla="*/ 2931896 w 2931896"/>
              <a:gd name="connsiteY10" fmla="*/ 2193878 h 2194556"/>
              <a:gd name="connsiteX11" fmla="*/ 102279 w 2931896"/>
              <a:gd name="connsiteY11" fmla="*/ 2193878 h 2194556"/>
              <a:gd name="connsiteX12" fmla="*/ 102279 w 2931896"/>
              <a:gd name="connsiteY12" fmla="*/ 2194556 h 2194556"/>
              <a:gd name="connsiteX13" fmla="*/ 1 w 2931896"/>
              <a:gd name="connsiteY13" fmla="*/ 2194556 h 2194556"/>
              <a:gd name="connsiteX14" fmla="*/ 1 w 2931896"/>
              <a:gd name="connsiteY14" fmla="*/ 2193878 h 2194556"/>
              <a:gd name="connsiteX15" fmla="*/ 0 w 2931896"/>
              <a:gd name="connsiteY15" fmla="*/ 2193878 h 2194556"/>
              <a:gd name="connsiteX16" fmla="*/ 0 w 2931896"/>
              <a:gd name="connsiteY16" fmla="*/ 2111282 h 2194556"/>
              <a:gd name="connsiteX17" fmla="*/ 1 w 2931896"/>
              <a:gd name="connsiteY17" fmla="*/ 2111282 h 2194556"/>
              <a:gd name="connsiteX18" fmla="*/ 1 w 2931896"/>
              <a:gd name="connsiteY18" fmla="*/ 21771 h 2194556"/>
              <a:gd name="connsiteX19" fmla="*/ 16698 w 2931896"/>
              <a:gd name="connsiteY19" fmla="*/ 21771 h 2194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931896" h="2194556">
                <a:moveTo>
                  <a:pt x="163441" y="426577"/>
                </a:moveTo>
                <a:lnTo>
                  <a:pt x="163441" y="2045368"/>
                </a:lnTo>
                <a:lnTo>
                  <a:pt x="2803849" y="2045368"/>
                </a:lnTo>
                <a:lnTo>
                  <a:pt x="2803849" y="426577"/>
                </a:lnTo>
                <a:close/>
                <a:moveTo>
                  <a:pt x="16698" y="0"/>
                </a:moveTo>
                <a:lnTo>
                  <a:pt x="2931896" y="0"/>
                </a:lnTo>
                <a:lnTo>
                  <a:pt x="2931896" y="2111280"/>
                </a:lnTo>
                <a:lnTo>
                  <a:pt x="102279" y="2111280"/>
                </a:lnTo>
                <a:lnTo>
                  <a:pt x="102279" y="2111282"/>
                </a:lnTo>
                <a:lnTo>
                  <a:pt x="2931896" y="2111282"/>
                </a:lnTo>
                <a:lnTo>
                  <a:pt x="2931896" y="2193878"/>
                </a:lnTo>
                <a:lnTo>
                  <a:pt x="102279" y="2193878"/>
                </a:lnTo>
                <a:lnTo>
                  <a:pt x="102279" y="2194556"/>
                </a:lnTo>
                <a:lnTo>
                  <a:pt x="1" y="2194556"/>
                </a:lnTo>
                <a:lnTo>
                  <a:pt x="1" y="2193878"/>
                </a:lnTo>
                <a:lnTo>
                  <a:pt x="0" y="2193878"/>
                </a:lnTo>
                <a:lnTo>
                  <a:pt x="0" y="2111282"/>
                </a:lnTo>
                <a:lnTo>
                  <a:pt x="1" y="2111282"/>
                </a:lnTo>
                <a:lnTo>
                  <a:pt x="1" y="21771"/>
                </a:lnTo>
                <a:lnTo>
                  <a:pt x="16698" y="217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1D81FCC7-69E4-B13E-FFCF-ABC5C54614B0}"/>
              </a:ext>
            </a:extLst>
          </p:cNvPr>
          <p:cNvSpPr txBox="1"/>
          <p:nvPr/>
        </p:nvSpPr>
        <p:spPr>
          <a:xfrm>
            <a:off x="3921139" y="2384981"/>
            <a:ext cx="2101975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400" spc="-150">
                <a:latin typeface="MS Reference Sans Serif" panose="020B0604030504040204" pitchFamily="34" charset="0"/>
                <a:ea typeface="TT Interphases"/>
                <a:cs typeface="TT Interphases"/>
                <a:sym typeface="TT Interphases"/>
              </a:rPr>
              <a:t>Sum  of  Longitude  by  City</a:t>
            </a:r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B9214FDA-051A-AC03-95BB-468CD4315819}"/>
              </a:ext>
            </a:extLst>
          </p:cNvPr>
          <p:cNvSpPr/>
          <p:nvPr/>
        </p:nvSpPr>
        <p:spPr>
          <a:xfrm>
            <a:off x="3431321" y="8756541"/>
            <a:ext cx="2931896" cy="1224646"/>
          </a:xfrm>
          <a:custGeom>
            <a:avLst/>
            <a:gdLst>
              <a:gd name="connsiteX0" fmla="*/ 163441 w 2931896"/>
              <a:gd name="connsiteY0" fmla="*/ 583840 h 1224646"/>
              <a:gd name="connsiteX1" fmla="*/ 163441 w 2931896"/>
              <a:gd name="connsiteY1" fmla="*/ 1141393 h 1224646"/>
              <a:gd name="connsiteX2" fmla="*/ 2803849 w 2931896"/>
              <a:gd name="connsiteY2" fmla="*/ 1141393 h 1224646"/>
              <a:gd name="connsiteX3" fmla="*/ 2803849 w 2931896"/>
              <a:gd name="connsiteY3" fmla="*/ 583840 h 1224646"/>
              <a:gd name="connsiteX4" fmla="*/ 16698 w 2931896"/>
              <a:gd name="connsiteY4" fmla="*/ 0 h 1224646"/>
              <a:gd name="connsiteX5" fmla="*/ 2931896 w 2931896"/>
              <a:gd name="connsiteY5" fmla="*/ 0 h 1224646"/>
              <a:gd name="connsiteX6" fmla="*/ 2931896 w 2931896"/>
              <a:gd name="connsiteY6" fmla="*/ 1178175 h 1224646"/>
              <a:gd name="connsiteX7" fmla="*/ 102279 w 2931896"/>
              <a:gd name="connsiteY7" fmla="*/ 1178175 h 1224646"/>
              <a:gd name="connsiteX8" fmla="*/ 102279 w 2931896"/>
              <a:gd name="connsiteY8" fmla="*/ 1178176 h 1224646"/>
              <a:gd name="connsiteX9" fmla="*/ 2931896 w 2931896"/>
              <a:gd name="connsiteY9" fmla="*/ 1178176 h 1224646"/>
              <a:gd name="connsiteX10" fmla="*/ 2931896 w 2931896"/>
              <a:gd name="connsiteY10" fmla="*/ 1224268 h 1224646"/>
              <a:gd name="connsiteX11" fmla="*/ 102279 w 2931896"/>
              <a:gd name="connsiteY11" fmla="*/ 1224268 h 1224646"/>
              <a:gd name="connsiteX12" fmla="*/ 102279 w 2931896"/>
              <a:gd name="connsiteY12" fmla="*/ 1224646 h 1224646"/>
              <a:gd name="connsiteX13" fmla="*/ 1 w 2931896"/>
              <a:gd name="connsiteY13" fmla="*/ 1224646 h 1224646"/>
              <a:gd name="connsiteX14" fmla="*/ 1 w 2931896"/>
              <a:gd name="connsiteY14" fmla="*/ 1224268 h 1224646"/>
              <a:gd name="connsiteX15" fmla="*/ 0 w 2931896"/>
              <a:gd name="connsiteY15" fmla="*/ 1224268 h 1224646"/>
              <a:gd name="connsiteX16" fmla="*/ 0 w 2931896"/>
              <a:gd name="connsiteY16" fmla="*/ 1178176 h 1224646"/>
              <a:gd name="connsiteX17" fmla="*/ 1 w 2931896"/>
              <a:gd name="connsiteY17" fmla="*/ 1178176 h 1224646"/>
              <a:gd name="connsiteX18" fmla="*/ 1 w 2931896"/>
              <a:gd name="connsiteY18" fmla="*/ 12149 h 1224646"/>
              <a:gd name="connsiteX19" fmla="*/ 16698 w 2931896"/>
              <a:gd name="connsiteY19" fmla="*/ 12149 h 1224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931896" h="1224646">
                <a:moveTo>
                  <a:pt x="163441" y="583840"/>
                </a:moveTo>
                <a:lnTo>
                  <a:pt x="163441" y="1141393"/>
                </a:lnTo>
                <a:lnTo>
                  <a:pt x="2803849" y="1141393"/>
                </a:lnTo>
                <a:lnTo>
                  <a:pt x="2803849" y="583840"/>
                </a:lnTo>
                <a:close/>
                <a:moveTo>
                  <a:pt x="16698" y="0"/>
                </a:moveTo>
                <a:lnTo>
                  <a:pt x="2931896" y="0"/>
                </a:lnTo>
                <a:lnTo>
                  <a:pt x="2931896" y="1178175"/>
                </a:lnTo>
                <a:lnTo>
                  <a:pt x="102279" y="1178175"/>
                </a:lnTo>
                <a:lnTo>
                  <a:pt x="102279" y="1178176"/>
                </a:lnTo>
                <a:lnTo>
                  <a:pt x="2931896" y="1178176"/>
                </a:lnTo>
                <a:lnTo>
                  <a:pt x="2931896" y="1224268"/>
                </a:lnTo>
                <a:lnTo>
                  <a:pt x="102279" y="1224268"/>
                </a:lnTo>
                <a:lnTo>
                  <a:pt x="102279" y="1224646"/>
                </a:lnTo>
                <a:lnTo>
                  <a:pt x="1" y="1224646"/>
                </a:lnTo>
                <a:lnTo>
                  <a:pt x="1" y="1224268"/>
                </a:lnTo>
                <a:lnTo>
                  <a:pt x="0" y="1224268"/>
                </a:lnTo>
                <a:lnTo>
                  <a:pt x="0" y="1178176"/>
                </a:lnTo>
                <a:lnTo>
                  <a:pt x="1" y="1178176"/>
                </a:lnTo>
                <a:lnTo>
                  <a:pt x="1" y="12149"/>
                </a:lnTo>
                <a:lnTo>
                  <a:pt x="16698" y="12149"/>
                </a:lnTo>
                <a:close/>
              </a:path>
            </a:pathLst>
          </a:cu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TextBox 3">
            <a:extLst>
              <a:ext uri="{FF2B5EF4-FFF2-40B4-BE49-F238E27FC236}">
                <a16:creationId xmlns:a16="http://schemas.microsoft.com/office/drawing/2014/main" id="{F517FE04-289C-AD86-288A-B896AF13434F}"/>
              </a:ext>
            </a:extLst>
          </p:cNvPr>
          <p:cNvSpPr txBox="1"/>
          <p:nvPr/>
        </p:nvSpPr>
        <p:spPr>
          <a:xfrm>
            <a:off x="3921138" y="8914853"/>
            <a:ext cx="2101975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400" spc="-150">
                <a:latin typeface="MS Reference Sans Serif" panose="020B0604030504040204" pitchFamily="34" charset="0"/>
                <a:ea typeface="TT Interphases"/>
                <a:cs typeface="TT Interphases"/>
                <a:sym typeface="TT Interphases"/>
              </a:rPr>
              <a:t>Sum  of  Aggregate rating…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A197F5-8B28-E9F1-70C6-DC465197787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77464"/>
          <a:stretch/>
        </p:blipFill>
        <p:spPr>
          <a:xfrm>
            <a:off x="3480304" y="9340382"/>
            <a:ext cx="2812920" cy="539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07699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856EF-54D4-63DA-F946-B0137C57D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625F8BB-42EB-3959-042D-769515742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6" name="Graphic 5" descr="Thumbs Down with solid fill">
            <a:extLst>
              <a:ext uri="{FF2B5EF4-FFF2-40B4-BE49-F238E27FC236}">
                <a16:creationId xmlns:a16="http://schemas.microsoft.com/office/drawing/2014/main" id="{B92E112F-A9FD-546F-A442-203B5CAE6E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966681" y="2948084"/>
            <a:ext cx="914400" cy="914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25E820-43AD-DFD7-6B3D-996230858B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4807" y="2438608"/>
            <a:ext cx="7282748" cy="6202720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0E444755-D61E-9D09-8E0D-F27ED70BF3B4}"/>
              </a:ext>
            </a:extLst>
          </p:cNvPr>
          <p:cNvSpPr txBox="1"/>
          <p:nvPr/>
        </p:nvSpPr>
        <p:spPr>
          <a:xfrm>
            <a:off x="581288" y="551293"/>
            <a:ext cx="17547685" cy="800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89"/>
              </a:lnSpc>
            </a:pPr>
            <a:r>
              <a:rPr lang="en-US" sz="6950" b="0" i="0" spc="-300">
                <a:solidFill>
                  <a:srgbClr val="1F1F1F"/>
                </a:solidFill>
                <a:effectLst/>
                <a:latin typeface="TT Interphases Pro Trl Rg" panose="020B0103050000020004" pitchFamily="34" charset="0"/>
              </a:rPr>
              <a:t>Cognitive Overload!</a:t>
            </a:r>
            <a:endParaRPr lang="en-US" sz="6950" spc="-300">
              <a:solidFill>
                <a:srgbClr val="000000"/>
              </a:solidFill>
              <a:latin typeface="TT Interphases Pro Trl Rg" panose="020B0103050000020004" pitchFamily="34" charset="0"/>
              <a:ea typeface="TT Interphases"/>
              <a:cs typeface="TT Interphases"/>
              <a:sym typeface="TT Interphases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FBBAB768-C870-C8E4-E46D-49D27B2442F7}"/>
              </a:ext>
            </a:extLst>
          </p:cNvPr>
          <p:cNvSpPr/>
          <p:nvPr/>
        </p:nvSpPr>
        <p:spPr>
          <a:xfrm rot="-5400000">
            <a:off x="1046131" y="1174075"/>
            <a:ext cx="371400" cy="1301083"/>
          </a:xfrm>
          <a:custGeom>
            <a:avLst/>
            <a:gdLst/>
            <a:ahLst/>
            <a:cxnLst/>
            <a:rect l="l" t="t" r="r" b="b"/>
            <a:pathLst>
              <a:path w="371400" h="1301083">
                <a:moveTo>
                  <a:pt x="0" y="0"/>
                </a:moveTo>
                <a:lnTo>
                  <a:pt x="371400" y="0"/>
                </a:lnTo>
                <a:lnTo>
                  <a:pt x="371400" y="1301083"/>
                </a:lnTo>
                <a:lnTo>
                  <a:pt x="0" y="13010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Rounded Rectangular Callout 10">
            <a:extLst>
              <a:ext uri="{FF2B5EF4-FFF2-40B4-BE49-F238E27FC236}">
                <a16:creationId xmlns:a16="http://schemas.microsoft.com/office/drawing/2014/main" id="{0B5BE1A8-0D69-2957-0D18-A7FCF61B2B02}"/>
              </a:ext>
            </a:extLst>
          </p:cNvPr>
          <p:cNvSpPr/>
          <p:nvPr/>
        </p:nvSpPr>
        <p:spPr>
          <a:xfrm>
            <a:off x="12874528" y="2845621"/>
            <a:ext cx="4070892" cy="1588492"/>
          </a:xfrm>
          <a:prstGeom prst="wedgeRoundRectCallout">
            <a:avLst>
              <a:gd name="adj1" fmla="val -96596"/>
              <a:gd name="adj2" fmla="val 68151"/>
              <a:gd name="adj3" fmla="val 16667"/>
            </a:avLst>
          </a:prstGeom>
          <a:solidFill>
            <a:srgbClr val="982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Too Big!</a:t>
            </a:r>
          </a:p>
          <a:p>
            <a:pPr algn="ctr"/>
            <a:endParaRPr lang="en-US" sz="2400">
              <a:latin typeface="TT Interphases Pro Trl Rg" panose="020B0103050000020004" pitchFamily="34" charset="0"/>
            </a:endParaRPr>
          </a:p>
          <a:p>
            <a:pPr algn="ctr"/>
            <a:r>
              <a:rPr lang="en-US" sz="2400">
                <a:latin typeface="TT Interphases Pro Trl Rg" panose="020B0103050000020004" pitchFamily="34" charset="0"/>
              </a:rPr>
              <a:t>We wanted a </a:t>
            </a:r>
            <a:r>
              <a:rPr lang="en-US" sz="2400" b="1">
                <a:latin typeface="TT Interphases Pro Trl Bd" panose="020B0103050000020004" pitchFamily="34" charset="0"/>
              </a:rPr>
              <a:t>SUMMARY</a:t>
            </a:r>
          </a:p>
        </p:txBody>
      </p:sp>
      <p:pic>
        <p:nvPicPr>
          <p:cNvPr id="12" name="Picture 1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563BBF8-69D4-1762-7F88-2FAE01BF69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026" y="1668601"/>
            <a:ext cx="3372730" cy="8312587"/>
          </a:xfrm>
          <a:prstGeom prst="rect">
            <a:avLst/>
          </a:prstGeom>
        </p:spPr>
      </p:pic>
      <p:sp>
        <p:nvSpPr>
          <p:cNvPr id="3" name="Freeform 2">
            <a:extLst>
              <a:ext uri="{FF2B5EF4-FFF2-40B4-BE49-F238E27FC236}">
                <a16:creationId xmlns:a16="http://schemas.microsoft.com/office/drawing/2014/main" id="{DEFCDD7C-E46D-0536-080D-48CE7B003193}"/>
              </a:ext>
            </a:extLst>
          </p:cNvPr>
          <p:cNvSpPr/>
          <p:nvPr/>
        </p:nvSpPr>
        <p:spPr>
          <a:xfrm>
            <a:off x="3431321" y="8756541"/>
            <a:ext cx="2931896" cy="1224646"/>
          </a:xfrm>
          <a:custGeom>
            <a:avLst/>
            <a:gdLst>
              <a:gd name="connsiteX0" fmla="*/ 163441 w 2931896"/>
              <a:gd name="connsiteY0" fmla="*/ 583840 h 1224646"/>
              <a:gd name="connsiteX1" fmla="*/ 163441 w 2931896"/>
              <a:gd name="connsiteY1" fmla="*/ 1141393 h 1224646"/>
              <a:gd name="connsiteX2" fmla="*/ 2803849 w 2931896"/>
              <a:gd name="connsiteY2" fmla="*/ 1141393 h 1224646"/>
              <a:gd name="connsiteX3" fmla="*/ 2803849 w 2931896"/>
              <a:gd name="connsiteY3" fmla="*/ 583840 h 1224646"/>
              <a:gd name="connsiteX4" fmla="*/ 16698 w 2931896"/>
              <a:gd name="connsiteY4" fmla="*/ 0 h 1224646"/>
              <a:gd name="connsiteX5" fmla="*/ 2931896 w 2931896"/>
              <a:gd name="connsiteY5" fmla="*/ 0 h 1224646"/>
              <a:gd name="connsiteX6" fmla="*/ 2931896 w 2931896"/>
              <a:gd name="connsiteY6" fmla="*/ 1178175 h 1224646"/>
              <a:gd name="connsiteX7" fmla="*/ 102279 w 2931896"/>
              <a:gd name="connsiteY7" fmla="*/ 1178175 h 1224646"/>
              <a:gd name="connsiteX8" fmla="*/ 102279 w 2931896"/>
              <a:gd name="connsiteY8" fmla="*/ 1178176 h 1224646"/>
              <a:gd name="connsiteX9" fmla="*/ 2931896 w 2931896"/>
              <a:gd name="connsiteY9" fmla="*/ 1178176 h 1224646"/>
              <a:gd name="connsiteX10" fmla="*/ 2931896 w 2931896"/>
              <a:gd name="connsiteY10" fmla="*/ 1224268 h 1224646"/>
              <a:gd name="connsiteX11" fmla="*/ 102279 w 2931896"/>
              <a:gd name="connsiteY11" fmla="*/ 1224268 h 1224646"/>
              <a:gd name="connsiteX12" fmla="*/ 102279 w 2931896"/>
              <a:gd name="connsiteY12" fmla="*/ 1224646 h 1224646"/>
              <a:gd name="connsiteX13" fmla="*/ 1 w 2931896"/>
              <a:gd name="connsiteY13" fmla="*/ 1224646 h 1224646"/>
              <a:gd name="connsiteX14" fmla="*/ 1 w 2931896"/>
              <a:gd name="connsiteY14" fmla="*/ 1224268 h 1224646"/>
              <a:gd name="connsiteX15" fmla="*/ 0 w 2931896"/>
              <a:gd name="connsiteY15" fmla="*/ 1224268 h 1224646"/>
              <a:gd name="connsiteX16" fmla="*/ 0 w 2931896"/>
              <a:gd name="connsiteY16" fmla="*/ 1178176 h 1224646"/>
              <a:gd name="connsiteX17" fmla="*/ 1 w 2931896"/>
              <a:gd name="connsiteY17" fmla="*/ 1178176 h 1224646"/>
              <a:gd name="connsiteX18" fmla="*/ 1 w 2931896"/>
              <a:gd name="connsiteY18" fmla="*/ 12149 h 1224646"/>
              <a:gd name="connsiteX19" fmla="*/ 16698 w 2931896"/>
              <a:gd name="connsiteY19" fmla="*/ 12149 h 1224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931896" h="1224646">
                <a:moveTo>
                  <a:pt x="163441" y="583840"/>
                </a:moveTo>
                <a:lnTo>
                  <a:pt x="163441" y="1141393"/>
                </a:lnTo>
                <a:lnTo>
                  <a:pt x="2803849" y="1141393"/>
                </a:lnTo>
                <a:lnTo>
                  <a:pt x="2803849" y="583840"/>
                </a:lnTo>
                <a:close/>
                <a:moveTo>
                  <a:pt x="16698" y="0"/>
                </a:moveTo>
                <a:lnTo>
                  <a:pt x="2931896" y="0"/>
                </a:lnTo>
                <a:lnTo>
                  <a:pt x="2931896" y="1178175"/>
                </a:lnTo>
                <a:lnTo>
                  <a:pt x="102279" y="1178175"/>
                </a:lnTo>
                <a:lnTo>
                  <a:pt x="102279" y="1178176"/>
                </a:lnTo>
                <a:lnTo>
                  <a:pt x="2931896" y="1178176"/>
                </a:lnTo>
                <a:lnTo>
                  <a:pt x="2931896" y="1224268"/>
                </a:lnTo>
                <a:lnTo>
                  <a:pt x="102279" y="1224268"/>
                </a:lnTo>
                <a:lnTo>
                  <a:pt x="102279" y="1224646"/>
                </a:lnTo>
                <a:lnTo>
                  <a:pt x="1" y="1224646"/>
                </a:lnTo>
                <a:lnTo>
                  <a:pt x="1" y="1224268"/>
                </a:lnTo>
                <a:lnTo>
                  <a:pt x="0" y="1224268"/>
                </a:lnTo>
                <a:lnTo>
                  <a:pt x="0" y="1178176"/>
                </a:lnTo>
                <a:lnTo>
                  <a:pt x="1" y="1178176"/>
                </a:lnTo>
                <a:lnTo>
                  <a:pt x="1" y="12149"/>
                </a:lnTo>
                <a:lnTo>
                  <a:pt x="16698" y="12149"/>
                </a:lnTo>
                <a:close/>
              </a:path>
            </a:pathLst>
          </a:cu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BC306510-F27D-95EA-A8D1-01A061C332F5}"/>
              </a:ext>
            </a:extLst>
          </p:cNvPr>
          <p:cNvSpPr/>
          <p:nvPr/>
        </p:nvSpPr>
        <p:spPr>
          <a:xfrm>
            <a:off x="3431321" y="2239557"/>
            <a:ext cx="2931896" cy="2194556"/>
          </a:xfrm>
          <a:custGeom>
            <a:avLst/>
            <a:gdLst>
              <a:gd name="connsiteX0" fmla="*/ 163441 w 2931896"/>
              <a:gd name="connsiteY0" fmla="*/ 426577 h 2194556"/>
              <a:gd name="connsiteX1" fmla="*/ 163441 w 2931896"/>
              <a:gd name="connsiteY1" fmla="*/ 2045368 h 2194556"/>
              <a:gd name="connsiteX2" fmla="*/ 2803849 w 2931896"/>
              <a:gd name="connsiteY2" fmla="*/ 2045368 h 2194556"/>
              <a:gd name="connsiteX3" fmla="*/ 2803849 w 2931896"/>
              <a:gd name="connsiteY3" fmla="*/ 426577 h 2194556"/>
              <a:gd name="connsiteX4" fmla="*/ 16698 w 2931896"/>
              <a:gd name="connsiteY4" fmla="*/ 0 h 2194556"/>
              <a:gd name="connsiteX5" fmla="*/ 2931896 w 2931896"/>
              <a:gd name="connsiteY5" fmla="*/ 0 h 2194556"/>
              <a:gd name="connsiteX6" fmla="*/ 2931896 w 2931896"/>
              <a:gd name="connsiteY6" fmla="*/ 2111280 h 2194556"/>
              <a:gd name="connsiteX7" fmla="*/ 102279 w 2931896"/>
              <a:gd name="connsiteY7" fmla="*/ 2111280 h 2194556"/>
              <a:gd name="connsiteX8" fmla="*/ 102279 w 2931896"/>
              <a:gd name="connsiteY8" fmla="*/ 2111282 h 2194556"/>
              <a:gd name="connsiteX9" fmla="*/ 2931896 w 2931896"/>
              <a:gd name="connsiteY9" fmla="*/ 2111282 h 2194556"/>
              <a:gd name="connsiteX10" fmla="*/ 2931896 w 2931896"/>
              <a:gd name="connsiteY10" fmla="*/ 2193878 h 2194556"/>
              <a:gd name="connsiteX11" fmla="*/ 102279 w 2931896"/>
              <a:gd name="connsiteY11" fmla="*/ 2193878 h 2194556"/>
              <a:gd name="connsiteX12" fmla="*/ 102279 w 2931896"/>
              <a:gd name="connsiteY12" fmla="*/ 2194556 h 2194556"/>
              <a:gd name="connsiteX13" fmla="*/ 1 w 2931896"/>
              <a:gd name="connsiteY13" fmla="*/ 2194556 h 2194556"/>
              <a:gd name="connsiteX14" fmla="*/ 1 w 2931896"/>
              <a:gd name="connsiteY14" fmla="*/ 2193878 h 2194556"/>
              <a:gd name="connsiteX15" fmla="*/ 0 w 2931896"/>
              <a:gd name="connsiteY15" fmla="*/ 2193878 h 2194556"/>
              <a:gd name="connsiteX16" fmla="*/ 0 w 2931896"/>
              <a:gd name="connsiteY16" fmla="*/ 2111282 h 2194556"/>
              <a:gd name="connsiteX17" fmla="*/ 1 w 2931896"/>
              <a:gd name="connsiteY17" fmla="*/ 2111282 h 2194556"/>
              <a:gd name="connsiteX18" fmla="*/ 1 w 2931896"/>
              <a:gd name="connsiteY18" fmla="*/ 21771 h 2194556"/>
              <a:gd name="connsiteX19" fmla="*/ 16698 w 2931896"/>
              <a:gd name="connsiteY19" fmla="*/ 21771 h 2194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931896" h="2194556">
                <a:moveTo>
                  <a:pt x="163441" y="426577"/>
                </a:moveTo>
                <a:lnTo>
                  <a:pt x="163441" y="2045368"/>
                </a:lnTo>
                <a:lnTo>
                  <a:pt x="2803849" y="2045368"/>
                </a:lnTo>
                <a:lnTo>
                  <a:pt x="2803849" y="426577"/>
                </a:lnTo>
                <a:close/>
                <a:moveTo>
                  <a:pt x="16698" y="0"/>
                </a:moveTo>
                <a:lnTo>
                  <a:pt x="2931896" y="0"/>
                </a:lnTo>
                <a:lnTo>
                  <a:pt x="2931896" y="2111280"/>
                </a:lnTo>
                <a:lnTo>
                  <a:pt x="102279" y="2111280"/>
                </a:lnTo>
                <a:lnTo>
                  <a:pt x="102279" y="2111282"/>
                </a:lnTo>
                <a:lnTo>
                  <a:pt x="2931896" y="2111282"/>
                </a:lnTo>
                <a:lnTo>
                  <a:pt x="2931896" y="2193878"/>
                </a:lnTo>
                <a:lnTo>
                  <a:pt x="102279" y="2193878"/>
                </a:lnTo>
                <a:lnTo>
                  <a:pt x="102279" y="2194556"/>
                </a:lnTo>
                <a:lnTo>
                  <a:pt x="1" y="2194556"/>
                </a:lnTo>
                <a:lnTo>
                  <a:pt x="1" y="2193878"/>
                </a:lnTo>
                <a:lnTo>
                  <a:pt x="0" y="2193878"/>
                </a:lnTo>
                <a:lnTo>
                  <a:pt x="0" y="2111282"/>
                </a:lnTo>
                <a:lnTo>
                  <a:pt x="1" y="2111282"/>
                </a:lnTo>
                <a:lnTo>
                  <a:pt x="1" y="21771"/>
                </a:lnTo>
                <a:lnTo>
                  <a:pt x="16698" y="217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F5BE913F-D044-42D8-6CFC-1FA0A2A46455}"/>
              </a:ext>
            </a:extLst>
          </p:cNvPr>
          <p:cNvSpPr txBox="1"/>
          <p:nvPr/>
        </p:nvSpPr>
        <p:spPr>
          <a:xfrm>
            <a:off x="3921139" y="2384981"/>
            <a:ext cx="2101975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400" spc="-150">
                <a:latin typeface="MS Reference Sans Serif" panose="020B0604030504040204" pitchFamily="34" charset="0"/>
                <a:ea typeface="TT Interphases"/>
                <a:cs typeface="TT Interphases"/>
                <a:sym typeface="TT Interphases"/>
              </a:rPr>
              <a:t>Sum  of  Longitude  by  City</a:t>
            </a: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3B1CB011-4259-628B-18AD-B5C4EC8F6BDB}"/>
              </a:ext>
            </a:extLst>
          </p:cNvPr>
          <p:cNvSpPr txBox="1"/>
          <p:nvPr/>
        </p:nvSpPr>
        <p:spPr>
          <a:xfrm>
            <a:off x="3921138" y="8914853"/>
            <a:ext cx="2101975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400" spc="-150">
                <a:latin typeface="MS Reference Sans Serif" panose="020B0604030504040204" pitchFamily="34" charset="0"/>
                <a:ea typeface="TT Interphases"/>
                <a:cs typeface="TT Interphases"/>
                <a:sym typeface="TT Interphases"/>
              </a:rPr>
              <a:t>Sum  of  Aggregate rating…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E69C4A0-3EA1-AC92-D5B6-AD9F25C9CCCB}"/>
              </a:ext>
            </a:extLst>
          </p:cNvPr>
          <p:cNvSpPr txBox="1"/>
          <p:nvPr/>
        </p:nvSpPr>
        <p:spPr>
          <a:xfrm>
            <a:off x="7097181" y="1926522"/>
            <a:ext cx="111234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TT Interphases Pro Trl Rg" panose="020B0103050000020004" pitchFamily="34" charset="0"/>
              </a:rPr>
              <a:t>SUM(COST), SUM(Price Range), SUM(COUNTRY CODE) GROUP BY Restaurant Name, Currency</a:t>
            </a:r>
          </a:p>
        </p:txBody>
      </p:sp>
    </p:spTree>
    <p:extLst>
      <p:ext uri="{BB962C8B-B14F-4D97-AF65-F5344CB8AC3E}">
        <p14:creationId xmlns:p14="http://schemas.microsoft.com/office/powerpoint/2010/main" val="3805678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F23FD-4151-12D7-9C8D-E3D1E58ED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480207DA-FDF5-CC1E-4628-4B5E927A3FD5}"/>
              </a:ext>
            </a:extLst>
          </p:cNvPr>
          <p:cNvSpPr/>
          <p:nvPr/>
        </p:nvSpPr>
        <p:spPr>
          <a:xfrm>
            <a:off x="8904270" y="3748243"/>
            <a:ext cx="7987004" cy="4348065"/>
          </a:xfrm>
          <a:prstGeom prst="roundRect">
            <a:avLst/>
          </a:prstGeom>
          <a:solidFill>
            <a:srgbClr val="4498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78B87BF6-56AD-BB4B-B855-567BD6863F4B}"/>
              </a:ext>
            </a:extLst>
          </p:cNvPr>
          <p:cNvSpPr/>
          <p:nvPr/>
        </p:nvSpPr>
        <p:spPr>
          <a:xfrm rot="-5400000">
            <a:off x="1046131" y="1174075"/>
            <a:ext cx="371400" cy="1301083"/>
          </a:xfrm>
          <a:custGeom>
            <a:avLst/>
            <a:gdLst/>
            <a:ahLst/>
            <a:cxnLst/>
            <a:rect l="l" t="t" r="r" b="b"/>
            <a:pathLst>
              <a:path w="371400" h="1301083">
                <a:moveTo>
                  <a:pt x="0" y="0"/>
                </a:moveTo>
                <a:lnTo>
                  <a:pt x="371400" y="0"/>
                </a:lnTo>
                <a:lnTo>
                  <a:pt x="371400" y="1301083"/>
                </a:lnTo>
                <a:lnTo>
                  <a:pt x="0" y="13010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9274A90C-DA6A-B351-3DC0-976802B8EE50}"/>
              </a:ext>
            </a:extLst>
          </p:cNvPr>
          <p:cNvSpPr txBox="1"/>
          <p:nvPr/>
        </p:nvSpPr>
        <p:spPr>
          <a:xfrm>
            <a:off x="581289" y="663270"/>
            <a:ext cx="17325711" cy="782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89"/>
              </a:lnSpc>
            </a:pPr>
            <a:r>
              <a:rPr lang="en-US" sz="6000" spc="-342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What makes a pivot table worthy to recommend?</a:t>
            </a:r>
            <a:endParaRPr lang="en-US" sz="6000" b="1" spc="-342" dirty="0">
              <a:solidFill>
                <a:srgbClr val="000000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77C16F1-634A-F6E2-DFC0-6E8393A2B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CED1A15-B75C-B9F1-C2FA-B79A6E9B7B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3232405"/>
              </p:ext>
            </p:extLst>
          </p:nvPr>
        </p:nvGraphicFramePr>
        <p:xfrm>
          <a:off x="9254654" y="4122723"/>
          <a:ext cx="7299316" cy="3683000"/>
        </p:xfrm>
        <a:graphic>
          <a:graphicData uri="http://schemas.openxmlformats.org/drawingml/2006/table">
            <a:tbl>
              <a:tblPr/>
              <a:tblGrid>
                <a:gridCol w="32325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2620">
                  <a:extLst>
                    <a:ext uri="{9D8B030D-6E8A-4147-A177-3AD203B41FA5}">
                      <a16:colId xmlns:a16="http://schemas.microsoft.com/office/drawing/2014/main" val="3774975661"/>
                    </a:ext>
                  </a:extLst>
                </a:gridCol>
                <a:gridCol w="1361872">
                  <a:extLst>
                    <a:ext uri="{9D8B030D-6E8A-4147-A177-3AD203B41FA5}">
                      <a16:colId xmlns:a16="http://schemas.microsoft.com/office/drawing/2014/main" val="987231891"/>
                    </a:ext>
                  </a:extLst>
                </a:gridCol>
                <a:gridCol w="1522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22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>
                        <a:latin typeface="TT Interphases Pro Trl Rg" panose="020B0103050000020004" pitchFamily="34" charset="0"/>
                      </a:endParaRP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b="1" spc="-195" dirty="0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Cuisine</a:t>
                      </a:r>
                      <a:endParaRPr lang="en-US" sz="2400" b="1" dirty="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endParaRPr lang="en-US" sz="28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endParaRPr lang="en-US" sz="28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849998"/>
                  </a:ext>
                </a:extLst>
              </a:tr>
              <a:tr h="702231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b="1" spc="-195" dirty="0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City</a:t>
                      </a:r>
                      <a:endParaRPr lang="en-US" sz="2400" b="1" dirty="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spc="-195" dirty="0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Indian</a:t>
                      </a:r>
                      <a:endParaRPr lang="en-US" sz="2400" dirty="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spc="-195" dirty="0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Italian</a:t>
                      </a:r>
                      <a:endParaRPr lang="en-US" sz="2400" dirty="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spc="-195" dirty="0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Chinese</a:t>
                      </a:r>
                      <a:endParaRPr lang="en-US" sz="2400" dirty="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2231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spc="-195" dirty="0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Agra</a:t>
                      </a:r>
                      <a:endParaRPr lang="en-US" sz="2400" dirty="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300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F9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1200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4B34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700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D7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2231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spc="-195" dirty="0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Kanpur</a:t>
                      </a:r>
                      <a:endParaRPr lang="en-US" sz="2400" dirty="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F9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1300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A72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900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D7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9437337"/>
                  </a:ext>
                </a:extLst>
              </a:tr>
              <a:tr h="702231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spc="-195" dirty="0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Bengaluru</a:t>
                      </a:r>
                      <a:endParaRPr lang="en-US" sz="2400" dirty="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250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F2D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1750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DA72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500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D7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50802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527E1DF-E237-B675-D396-40162CEE9F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8286515"/>
              </p:ext>
            </p:extLst>
          </p:nvPr>
        </p:nvGraphicFramePr>
        <p:xfrm>
          <a:off x="717671" y="4122723"/>
          <a:ext cx="7299316" cy="3683000"/>
        </p:xfrm>
        <a:graphic>
          <a:graphicData uri="http://schemas.openxmlformats.org/drawingml/2006/table">
            <a:tbl>
              <a:tblPr/>
              <a:tblGrid>
                <a:gridCol w="32325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2620">
                  <a:extLst>
                    <a:ext uri="{9D8B030D-6E8A-4147-A177-3AD203B41FA5}">
                      <a16:colId xmlns:a16="http://schemas.microsoft.com/office/drawing/2014/main" val="3774975661"/>
                    </a:ext>
                  </a:extLst>
                </a:gridCol>
                <a:gridCol w="1361872">
                  <a:extLst>
                    <a:ext uri="{9D8B030D-6E8A-4147-A177-3AD203B41FA5}">
                      <a16:colId xmlns:a16="http://schemas.microsoft.com/office/drawing/2014/main" val="987231891"/>
                    </a:ext>
                  </a:extLst>
                </a:gridCol>
                <a:gridCol w="1522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22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>
                        <a:latin typeface="TT Interphases Pro Trl Rg" panose="020B0103050000020004" pitchFamily="34" charset="0"/>
                      </a:endParaRP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b="1" spc="-195" dirty="0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Cuisine</a:t>
                      </a:r>
                      <a:endParaRPr lang="en-US" sz="2400" b="1" dirty="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endParaRPr lang="en-US" sz="28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endParaRPr lang="en-US" sz="28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849998"/>
                  </a:ext>
                </a:extLst>
              </a:tr>
              <a:tr h="702231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b="1" spc="-195" dirty="0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City</a:t>
                      </a:r>
                      <a:endParaRPr lang="en-US" sz="2400" b="1" dirty="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spc="-195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Indian</a:t>
                      </a:r>
                      <a:endParaRPr lang="en-US" sz="24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spc="-195" dirty="0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Italian</a:t>
                      </a:r>
                      <a:endParaRPr lang="en-US" sz="2400" dirty="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spc="-195" dirty="0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Chinese</a:t>
                      </a:r>
                      <a:endParaRPr lang="en-US" sz="2400" dirty="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2231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spc="-195" dirty="0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Agra</a:t>
                      </a:r>
                      <a:endParaRPr lang="en-US" sz="2400" dirty="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4.5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1A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4.7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D79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4.4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FDC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2231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spc="-195" dirty="0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Kanpur</a:t>
                      </a:r>
                      <a:endParaRPr lang="en-US" sz="2400" dirty="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4.3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ED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4.6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6E7B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4.5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1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9437337"/>
                  </a:ext>
                </a:extLst>
              </a:tr>
              <a:tr h="702231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spc="-195" dirty="0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Bengaluru</a:t>
                      </a:r>
                      <a:endParaRPr lang="en-US" sz="2400" dirty="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4.6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6E7B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4.7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ED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4.6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FDC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508020"/>
                  </a:ext>
                </a:extLst>
              </a:tr>
            </a:tbl>
          </a:graphicData>
        </a:graphic>
      </p:graphicFrame>
      <p:sp>
        <p:nvSpPr>
          <p:cNvPr id="10" name="TextBox 5">
            <a:extLst>
              <a:ext uri="{FF2B5EF4-FFF2-40B4-BE49-F238E27FC236}">
                <a16:creationId xmlns:a16="http://schemas.microsoft.com/office/drawing/2014/main" id="{A6385AAA-88BB-0DC1-406E-94037A49AA0F}"/>
              </a:ext>
            </a:extLst>
          </p:cNvPr>
          <p:cNvSpPr txBox="1"/>
          <p:nvPr/>
        </p:nvSpPr>
        <p:spPr>
          <a:xfrm>
            <a:off x="717670" y="2190692"/>
            <a:ext cx="17491633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4000" dirty="0">
                <a:latin typeface="TT Interphases Pro Trl Rg" panose="020B0103050000020004" pitchFamily="34" charset="0"/>
              </a:rPr>
              <a:t>It should give </a:t>
            </a:r>
            <a:r>
              <a:rPr lang="en-US" sz="4000" b="1" dirty="0">
                <a:solidFill>
                  <a:srgbClr val="439863"/>
                </a:solidFill>
                <a:latin typeface="TT Interphases Pro Trl Bd" panose="020B0103050000020004" pitchFamily="34" charset="0"/>
              </a:rPr>
              <a:t>INSIGHT</a:t>
            </a:r>
            <a:r>
              <a:rPr lang="en-US" sz="4000" dirty="0">
                <a:latin typeface="TT Interphases Pro Trl Rg" panose="020B0103050000020004" pitchFamily="34" charset="0"/>
              </a:rPr>
              <a:t> about the data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BE187B5-8A73-2C79-4D27-8037AC1931C9}"/>
              </a:ext>
            </a:extLst>
          </p:cNvPr>
          <p:cNvGrpSpPr/>
          <p:nvPr/>
        </p:nvGrpSpPr>
        <p:grpSpPr>
          <a:xfrm>
            <a:off x="16078200" y="3365241"/>
            <a:ext cx="1828800" cy="1828800"/>
            <a:chOff x="14406464" y="2190692"/>
            <a:chExt cx="1828800" cy="182880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A9DB55F5-7E80-4AC8-09B5-FCE12C001810}"/>
                </a:ext>
              </a:extLst>
            </p:cNvPr>
            <p:cNvSpPr/>
            <p:nvPr/>
          </p:nvSpPr>
          <p:spPr>
            <a:xfrm>
              <a:off x="14406464" y="2190692"/>
              <a:ext cx="1828800" cy="1828800"/>
            </a:xfrm>
            <a:prstGeom prst="ellipse">
              <a:avLst/>
            </a:prstGeom>
            <a:solidFill>
              <a:srgbClr val="4498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C93F8AB-38E7-7696-A6BD-7B0306159823}"/>
                </a:ext>
              </a:extLst>
            </p:cNvPr>
            <p:cNvSpPr txBox="1"/>
            <p:nvPr/>
          </p:nvSpPr>
          <p:spPr>
            <a:xfrm>
              <a:off x="14723776" y="2420517"/>
              <a:ext cx="99152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/>
                <a:t>💡</a:t>
              </a: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626DF1FA-6117-ED75-1E71-A779AB20A9BC}"/>
                </a:ext>
              </a:extLst>
            </p:cNvPr>
            <p:cNvSpPr txBox="1"/>
            <p:nvPr/>
          </p:nvSpPr>
          <p:spPr>
            <a:xfrm>
              <a:off x="14817081" y="3107106"/>
              <a:ext cx="1196028" cy="61247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5599"/>
                </a:lnSpc>
              </a:pPr>
              <a:r>
                <a:rPr lang="en-US" sz="2400" spc="-195">
                  <a:solidFill>
                    <a:schemeClr val="bg1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Insightful!</a:t>
              </a:r>
            </a:p>
          </p:txBody>
        </p:sp>
      </p:grpSp>
      <p:sp>
        <p:nvSpPr>
          <p:cNvPr id="19" name="Rounded Rectangular Callout 18">
            <a:extLst>
              <a:ext uri="{FF2B5EF4-FFF2-40B4-BE49-F238E27FC236}">
                <a16:creationId xmlns:a16="http://schemas.microsoft.com/office/drawing/2014/main" id="{94CC184A-86C9-1602-35DE-76A3EC24EB96}"/>
              </a:ext>
            </a:extLst>
          </p:cNvPr>
          <p:cNvSpPr/>
          <p:nvPr/>
        </p:nvSpPr>
        <p:spPr>
          <a:xfrm>
            <a:off x="4367327" y="8513510"/>
            <a:ext cx="3700585" cy="1588492"/>
          </a:xfrm>
          <a:prstGeom prst="wedgeRoundRectCallout">
            <a:avLst>
              <a:gd name="adj1" fmla="val 1650"/>
              <a:gd name="adj2" fmla="val -106097"/>
              <a:gd name="adj3" fmla="val 16667"/>
            </a:avLst>
          </a:prstGeom>
          <a:solidFill>
            <a:srgbClr val="982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Uniform values </a:t>
            </a:r>
          </a:p>
          <a:p>
            <a:pPr algn="ctr"/>
            <a:r>
              <a:rPr lang="en-US" sz="2400">
                <a:latin typeface="TT Interphases Pro Trl Rg" panose="020B0103050000020004" pitchFamily="34" charset="0"/>
              </a:rPr>
              <a:t>are not </a:t>
            </a:r>
            <a:r>
              <a:rPr lang="en-US" sz="2400" b="1">
                <a:latin typeface="TT Interphases Pro Trl Rg" panose="020B0103050000020004" pitchFamily="34" charset="0"/>
              </a:rPr>
              <a:t>insightful</a:t>
            </a:r>
            <a:endParaRPr lang="en-US" sz="2400" b="1">
              <a:latin typeface="TT Interphases Pro Trl Bd" panose="020B0103050000020004" pitchFamily="34" charset="0"/>
            </a:endParaRPr>
          </a:p>
        </p:txBody>
      </p:sp>
      <p:sp>
        <p:nvSpPr>
          <p:cNvPr id="20" name="Rounded Rectangular Callout 5">
            <a:extLst>
              <a:ext uri="{FF2B5EF4-FFF2-40B4-BE49-F238E27FC236}">
                <a16:creationId xmlns:a16="http://schemas.microsoft.com/office/drawing/2014/main" id="{317E0EFE-A38C-7A3B-A141-9A2022A663F0}"/>
              </a:ext>
            </a:extLst>
          </p:cNvPr>
          <p:cNvSpPr/>
          <p:nvPr/>
        </p:nvSpPr>
        <p:spPr>
          <a:xfrm>
            <a:off x="13406592" y="8609051"/>
            <a:ext cx="3700585" cy="1555430"/>
          </a:xfrm>
          <a:prstGeom prst="wedgeRoundRectCallout">
            <a:avLst>
              <a:gd name="adj1" fmla="val 2273"/>
              <a:gd name="adj2" fmla="val -121530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Varied values are insightful!</a:t>
            </a:r>
            <a:endParaRPr lang="en-US" sz="2400" b="1">
              <a:latin typeface="TT Interphases Pro Trl Rg" panose="020B0103050000020004" pitchFamily="34" charset="0"/>
            </a:endParaRP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45360BFA-EB69-4CE0-9C3C-5DD842282171}"/>
              </a:ext>
            </a:extLst>
          </p:cNvPr>
          <p:cNvSpPr txBox="1"/>
          <p:nvPr/>
        </p:nvSpPr>
        <p:spPr>
          <a:xfrm>
            <a:off x="717670" y="3688346"/>
            <a:ext cx="6577653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400">
                <a:latin typeface="TT Interphases Pro Trl Rg" panose="020B0103050000020004" pitchFamily="34" charset="0"/>
              </a:rPr>
              <a:t>Similar colors=Similar values</a:t>
            </a:r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B1A38118-AAC2-5C6D-EB74-388D42000CDB}"/>
              </a:ext>
            </a:extLst>
          </p:cNvPr>
          <p:cNvSpPr txBox="1"/>
          <p:nvPr/>
        </p:nvSpPr>
        <p:spPr>
          <a:xfrm>
            <a:off x="3141911" y="7930278"/>
            <a:ext cx="2450833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400">
                <a:latin typeface="TT Interphases Pro Trl Rg" panose="020B0103050000020004" pitchFamily="34" charset="0"/>
              </a:rPr>
              <a:t>Average Rating</a:t>
            </a: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2E64B1B6-07DF-F321-DD79-18F2CF5F0306}"/>
              </a:ext>
            </a:extLst>
          </p:cNvPr>
          <p:cNvSpPr txBox="1"/>
          <p:nvPr/>
        </p:nvSpPr>
        <p:spPr>
          <a:xfrm>
            <a:off x="11678895" y="8101456"/>
            <a:ext cx="2450833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400">
                <a:latin typeface="TT Interphases Pro Trl Rg" panose="020B0103050000020004" pitchFamily="34" charset="0"/>
              </a:rPr>
              <a:t>Average Cost </a:t>
            </a:r>
            <a:r>
              <a:rPr lang="en-US" sz="2400" spc="-195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(</a:t>
            </a:r>
            <a:r>
              <a:rPr lang="en-US" sz="2400"/>
              <a:t>₹</a:t>
            </a:r>
            <a:r>
              <a:rPr lang="en-US" sz="2400">
                <a:latin typeface="TT Interphases Pro Trl Rg" panose="020B01030500000200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72590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7" grpId="0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65FDB-F5D1-9367-E710-F89FDB774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272F79EE-EDE9-E89C-5410-DFA8E7CF9862}"/>
              </a:ext>
            </a:extLst>
          </p:cNvPr>
          <p:cNvSpPr/>
          <p:nvPr/>
        </p:nvSpPr>
        <p:spPr>
          <a:xfrm>
            <a:off x="8904270" y="3748243"/>
            <a:ext cx="7987004" cy="4348065"/>
          </a:xfrm>
          <a:prstGeom prst="roundRect">
            <a:avLst/>
          </a:prstGeom>
          <a:solidFill>
            <a:srgbClr val="4498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04A1D629-27D7-E4BE-498A-12C1F8C674C9}"/>
              </a:ext>
            </a:extLst>
          </p:cNvPr>
          <p:cNvSpPr/>
          <p:nvPr/>
        </p:nvSpPr>
        <p:spPr>
          <a:xfrm rot="-5400000">
            <a:off x="1046131" y="1174075"/>
            <a:ext cx="371400" cy="1301083"/>
          </a:xfrm>
          <a:custGeom>
            <a:avLst/>
            <a:gdLst/>
            <a:ahLst/>
            <a:cxnLst/>
            <a:rect l="l" t="t" r="r" b="b"/>
            <a:pathLst>
              <a:path w="371400" h="1301083">
                <a:moveTo>
                  <a:pt x="0" y="0"/>
                </a:moveTo>
                <a:lnTo>
                  <a:pt x="371400" y="0"/>
                </a:lnTo>
                <a:lnTo>
                  <a:pt x="371400" y="1301083"/>
                </a:lnTo>
                <a:lnTo>
                  <a:pt x="0" y="13010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2EAB187-2FC1-25E9-5595-5B71441E3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83B9013-C1D7-8E27-8EEC-45A6EB0EF7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502667"/>
              </p:ext>
            </p:extLst>
          </p:nvPr>
        </p:nvGraphicFramePr>
        <p:xfrm>
          <a:off x="9254654" y="4122723"/>
          <a:ext cx="7299316" cy="3683000"/>
        </p:xfrm>
        <a:graphic>
          <a:graphicData uri="http://schemas.openxmlformats.org/drawingml/2006/table">
            <a:tbl>
              <a:tblPr/>
              <a:tblGrid>
                <a:gridCol w="32325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2620">
                  <a:extLst>
                    <a:ext uri="{9D8B030D-6E8A-4147-A177-3AD203B41FA5}">
                      <a16:colId xmlns:a16="http://schemas.microsoft.com/office/drawing/2014/main" val="3774975661"/>
                    </a:ext>
                  </a:extLst>
                </a:gridCol>
                <a:gridCol w="1361872">
                  <a:extLst>
                    <a:ext uri="{9D8B030D-6E8A-4147-A177-3AD203B41FA5}">
                      <a16:colId xmlns:a16="http://schemas.microsoft.com/office/drawing/2014/main" val="987231891"/>
                    </a:ext>
                  </a:extLst>
                </a:gridCol>
                <a:gridCol w="1522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2231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endParaRPr lang="en-US" sz="2400">
                        <a:latin typeface="TT Interphases Pro Trl Rg" panose="020B0103050000020004" pitchFamily="34" charset="0"/>
                      </a:endParaRP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b="1" spc="-195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Cuisine</a:t>
                      </a:r>
                      <a:endParaRPr lang="en-US" sz="2400" b="1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endParaRPr lang="en-US" sz="28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endParaRPr lang="en-US" sz="28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849998"/>
                  </a:ext>
                </a:extLst>
              </a:tr>
              <a:tr h="702231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b="1" spc="-195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City</a:t>
                      </a:r>
                      <a:endParaRPr lang="en-US" sz="2400" b="1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spc="-195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Indian</a:t>
                      </a:r>
                      <a:endParaRPr lang="en-US" sz="24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spc="-195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Italian</a:t>
                      </a:r>
                      <a:endParaRPr lang="en-US" sz="24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spc="-195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Chinese</a:t>
                      </a:r>
                      <a:endParaRPr lang="en-US" sz="24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2231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spc="-195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Agra</a:t>
                      </a:r>
                      <a:endParaRPr lang="en-US" sz="24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300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1200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700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2231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spc="-195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Kanpur</a:t>
                      </a:r>
                      <a:endParaRPr lang="en-US" sz="24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1300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900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9437337"/>
                  </a:ext>
                </a:extLst>
              </a:tr>
              <a:tr h="702231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spc="-195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Bengaluru</a:t>
                      </a:r>
                      <a:endParaRPr lang="en-US" sz="24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250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1750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500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508020"/>
                  </a:ext>
                </a:extLst>
              </a:tr>
            </a:tbl>
          </a:graphicData>
        </a:graphic>
      </p:graphicFrame>
      <p:sp>
        <p:nvSpPr>
          <p:cNvPr id="10" name="TextBox 5">
            <a:extLst>
              <a:ext uri="{FF2B5EF4-FFF2-40B4-BE49-F238E27FC236}">
                <a16:creationId xmlns:a16="http://schemas.microsoft.com/office/drawing/2014/main" id="{6AE7905E-30D0-1746-25A2-65DB567FEDE3}"/>
              </a:ext>
            </a:extLst>
          </p:cNvPr>
          <p:cNvSpPr txBox="1"/>
          <p:nvPr/>
        </p:nvSpPr>
        <p:spPr>
          <a:xfrm>
            <a:off x="717670" y="2190692"/>
            <a:ext cx="17491633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4000" dirty="0">
                <a:latin typeface="TT Interphases Pro Trl Rg" panose="020B0103050000020004" pitchFamily="34" charset="0"/>
              </a:rPr>
              <a:t>It should be easy to </a:t>
            </a:r>
            <a:r>
              <a:rPr lang="en-US" sz="4000" b="1" dirty="0">
                <a:solidFill>
                  <a:srgbClr val="439863"/>
                </a:solidFill>
                <a:latin typeface="TT Interphases Pro Trl Bd" panose="020B0103050000020004" pitchFamily="34" charset="0"/>
              </a:rPr>
              <a:t>INTERPRET</a:t>
            </a:r>
            <a:r>
              <a:rPr lang="en-US" sz="4000" b="1" dirty="0">
                <a:solidFill>
                  <a:srgbClr val="4DA72E"/>
                </a:solidFill>
                <a:latin typeface="TT Interphases Pro Trl Rg" panose="020B0103050000020004" pitchFamily="34" charset="0"/>
              </a:rPr>
              <a:t> </a:t>
            </a:r>
            <a:r>
              <a:rPr lang="en-US" sz="4000" dirty="0">
                <a:latin typeface="TT Interphases Pro Trl Rg" panose="020B0103050000020004" pitchFamily="34" charset="0"/>
              </a:rPr>
              <a:t>by humans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14E7FBF-8F85-B2C6-F1A8-C70C86030D18}"/>
              </a:ext>
            </a:extLst>
          </p:cNvPr>
          <p:cNvGrpSpPr/>
          <p:nvPr/>
        </p:nvGrpSpPr>
        <p:grpSpPr>
          <a:xfrm>
            <a:off x="16078200" y="3365241"/>
            <a:ext cx="1828800" cy="1828800"/>
            <a:chOff x="16078200" y="3365241"/>
            <a:chExt cx="1828800" cy="182880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14F26AA-B87D-B9D9-77D3-FD0D105159D5}"/>
                </a:ext>
              </a:extLst>
            </p:cNvPr>
            <p:cNvGrpSpPr/>
            <p:nvPr/>
          </p:nvGrpSpPr>
          <p:grpSpPr>
            <a:xfrm>
              <a:off x="16078200" y="3365241"/>
              <a:ext cx="1828800" cy="1828800"/>
              <a:chOff x="14406464" y="2190692"/>
              <a:chExt cx="1828800" cy="1828800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146590EF-BBB4-B4BC-98A4-1B2A1064B343}"/>
                  </a:ext>
                </a:extLst>
              </p:cNvPr>
              <p:cNvSpPr/>
              <p:nvPr/>
            </p:nvSpPr>
            <p:spPr>
              <a:xfrm>
                <a:off x="14406464" y="2190692"/>
                <a:ext cx="1828800" cy="1828800"/>
              </a:xfrm>
              <a:prstGeom prst="ellipse">
                <a:avLst/>
              </a:prstGeom>
              <a:solidFill>
                <a:srgbClr val="44986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TextBox 5">
                <a:extLst>
                  <a:ext uri="{FF2B5EF4-FFF2-40B4-BE49-F238E27FC236}">
                    <a16:creationId xmlns:a16="http://schemas.microsoft.com/office/drawing/2014/main" id="{5761F8FD-3D1C-64AA-18E1-2DC917904D5D}"/>
                  </a:ext>
                </a:extLst>
              </p:cNvPr>
              <p:cNvSpPr txBox="1"/>
              <p:nvPr/>
            </p:nvSpPr>
            <p:spPr>
              <a:xfrm>
                <a:off x="14611422" y="3082236"/>
                <a:ext cx="1606645" cy="61247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5599"/>
                  </a:lnSpc>
                </a:pPr>
                <a:r>
                  <a:rPr lang="en-US" sz="2300" spc="-195">
                    <a:solidFill>
                      <a:schemeClr val="bg1"/>
                    </a:solidFill>
                    <a:latin typeface="TT Interphases"/>
                    <a:ea typeface="TT Interphases"/>
                    <a:cs typeface="TT Interphases"/>
                    <a:sym typeface="TT Interphases"/>
                  </a:rPr>
                  <a:t>Interpretable!</a:t>
                </a:r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44ADB5F0-6CED-D0FE-B50F-EFF4D67A623F}"/>
                </a:ext>
              </a:extLst>
            </p:cNvPr>
            <p:cNvGrpSpPr/>
            <p:nvPr/>
          </p:nvGrpSpPr>
          <p:grpSpPr>
            <a:xfrm>
              <a:off x="16488061" y="3490911"/>
              <a:ext cx="1056981" cy="1027160"/>
              <a:chOff x="12532454" y="2051473"/>
              <a:chExt cx="1301084" cy="1237878"/>
            </a:xfrm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791AC304-82F1-A1FC-2C56-31E6A76B56FB}"/>
                  </a:ext>
                </a:extLst>
              </p:cNvPr>
              <p:cNvSpPr/>
              <p:nvPr/>
            </p:nvSpPr>
            <p:spPr>
              <a:xfrm>
                <a:off x="12532454" y="2051473"/>
                <a:ext cx="1301084" cy="1237878"/>
              </a:xfrm>
              <a:prstGeom prst="ellipse">
                <a:avLst/>
              </a:prstGeom>
              <a:solidFill>
                <a:srgbClr val="FAE9AC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23DCE6A1-C11B-74E0-91D8-ADC5FA75DF46}"/>
                  </a:ext>
                </a:extLst>
              </p:cNvPr>
              <p:cNvGrpSpPr/>
              <p:nvPr/>
            </p:nvGrpSpPr>
            <p:grpSpPr>
              <a:xfrm>
                <a:off x="12708682" y="2201317"/>
                <a:ext cx="846926" cy="930524"/>
                <a:chOff x="13556331" y="2016015"/>
                <a:chExt cx="846926" cy="930524"/>
              </a:xfrm>
            </p:grpSpPr>
            <p:sp>
              <p:nvSpPr>
                <p:cNvPr id="52" name="Freeform 51" descr="Badge Tick1 with solid fill">
                  <a:extLst>
                    <a:ext uri="{FF2B5EF4-FFF2-40B4-BE49-F238E27FC236}">
                      <a16:creationId xmlns:a16="http://schemas.microsoft.com/office/drawing/2014/main" id="{BB9704B4-3013-6A95-BCF9-734578945EB7}"/>
                    </a:ext>
                  </a:extLst>
                </p:cNvPr>
                <p:cNvSpPr/>
                <p:nvPr/>
              </p:nvSpPr>
              <p:spPr>
                <a:xfrm>
                  <a:off x="13556331" y="2016015"/>
                  <a:ext cx="846926" cy="930524"/>
                </a:xfrm>
                <a:custGeom>
                  <a:avLst/>
                  <a:gdLst>
                    <a:gd name="connsiteX0" fmla="*/ 457915 w 846926"/>
                    <a:gd name="connsiteY0" fmla="*/ 270 h 930524"/>
                    <a:gd name="connsiteX1" fmla="*/ 846640 w 846926"/>
                    <a:gd name="connsiteY1" fmla="*/ 333003 h 930524"/>
                    <a:gd name="connsiteX2" fmla="*/ 846640 w 846926"/>
                    <a:gd name="connsiteY2" fmla="*/ 360105 h 930524"/>
                    <a:gd name="connsiteX3" fmla="*/ 699744 w 846926"/>
                    <a:gd name="connsiteY3" fmla="*/ 638896 h 930524"/>
                    <a:gd name="connsiteX4" fmla="*/ 699744 w 846926"/>
                    <a:gd name="connsiteY4" fmla="*/ 930524 h 930524"/>
                    <a:gd name="connsiteX5" fmla="*/ 306363 w 846926"/>
                    <a:gd name="connsiteY5" fmla="*/ 930524 h 930524"/>
                    <a:gd name="connsiteX6" fmla="*/ 306363 w 846926"/>
                    <a:gd name="connsiteY6" fmla="*/ 792240 h 930524"/>
                    <a:gd name="connsiteX7" fmla="*/ 245364 w 846926"/>
                    <a:gd name="connsiteY7" fmla="*/ 792240 h 930524"/>
                    <a:gd name="connsiteX8" fmla="*/ 140794 w 846926"/>
                    <a:gd name="connsiteY8" fmla="*/ 751908 h 930524"/>
                    <a:gd name="connsiteX9" fmla="*/ 98469 w 846926"/>
                    <a:gd name="connsiteY9" fmla="*/ 653957 h 930524"/>
                    <a:gd name="connsiteX10" fmla="*/ 98469 w 846926"/>
                    <a:gd name="connsiteY10" fmla="*/ 584815 h 930524"/>
                    <a:gd name="connsiteX11" fmla="*/ 43694 w 846926"/>
                    <a:gd name="connsiteY11" fmla="*/ 584815 h 930524"/>
                    <a:gd name="connsiteX12" fmla="*/ 12572 w 846926"/>
                    <a:gd name="connsiteY12" fmla="*/ 504151 h 930524"/>
                    <a:gd name="connsiteX13" fmla="*/ 98469 w 846926"/>
                    <a:gd name="connsiteY13" fmla="*/ 365867 h 930524"/>
                    <a:gd name="connsiteX14" fmla="*/ 98469 w 846926"/>
                    <a:gd name="connsiteY14" fmla="*/ 360105 h 930524"/>
                    <a:gd name="connsiteX15" fmla="*/ 457915 w 846926"/>
                    <a:gd name="connsiteY15" fmla="*/ 270 h 930524"/>
                    <a:gd name="connsiteX16" fmla="*/ 452521 w 846926"/>
                    <a:gd name="connsiteY16" fmla="*/ 23712 h 930524"/>
                    <a:gd name="connsiteX17" fmla="*/ 172055 w 846926"/>
                    <a:gd name="connsiteY17" fmla="*/ 181507 h 930524"/>
                    <a:gd name="connsiteX18" fmla="*/ 123304 w 846926"/>
                    <a:gd name="connsiteY18" fmla="*/ 359114 h 930524"/>
                    <a:gd name="connsiteX19" fmla="*/ 123304 w 846926"/>
                    <a:gd name="connsiteY19" fmla="*/ 371860 h 930524"/>
                    <a:gd name="connsiteX20" fmla="*/ 119993 w 846926"/>
                    <a:gd name="connsiteY20" fmla="*/ 377195 h 930524"/>
                    <a:gd name="connsiteX21" fmla="*/ 34096 w 846926"/>
                    <a:gd name="connsiteY21" fmla="*/ 515478 h 930524"/>
                    <a:gd name="connsiteX22" fmla="*/ 33760 w 846926"/>
                    <a:gd name="connsiteY22" fmla="*/ 516008 h 930524"/>
                    <a:gd name="connsiteX23" fmla="*/ 33399 w 846926"/>
                    <a:gd name="connsiteY23" fmla="*/ 516527 h 930524"/>
                    <a:gd name="connsiteX24" fmla="*/ 27100 w 846926"/>
                    <a:gd name="connsiteY24" fmla="*/ 548920 h 930524"/>
                    <a:gd name="connsiteX25" fmla="*/ 45325 w 846926"/>
                    <a:gd name="connsiteY25" fmla="*/ 561596 h 930524"/>
                    <a:gd name="connsiteX26" fmla="*/ 123366 w 846926"/>
                    <a:gd name="connsiteY26" fmla="*/ 561596 h 930524"/>
                    <a:gd name="connsiteX27" fmla="*/ 123366 w 846926"/>
                    <a:gd name="connsiteY27" fmla="*/ 653784 h 930524"/>
                    <a:gd name="connsiteX28" fmla="*/ 158409 w 846926"/>
                    <a:gd name="connsiteY28" fmla="*/ 735475 h 930524"/>
                    <a:gd name="connsiteX29" fmla="*/ 245364 w 846926"/>
                    <a:gd name="connsiteY29" fmla="*/ 769159 h 930524"/>
                    <a:gd name="connsiteX30" fmla="*/ 331260 w 846926"/>
                    <a:gd name="connsiteY30" fmla="*/ 769159 h 930524"/>
                    <a:gd name="connsiteX31" fmla="*/ 331260 w 846926"/>
                    <a:gd name="connsiteY31" fmla="*/ 907442 h 930524"/>
                    <a:gd name="connsiteX32" fmla="*/ 674846 w 846926"/>
                    <a:gd name="connsiteY32" fmla="*/ 907442 h 930524"/>
                    <a:gd name="connsiteX33" fmla="*/ 674846 w 846926"/>
                    <a:gd name="connsiteY33" fmla="*/ 627591 h 930524"/>
                    <a:gd name="connsiteX34" fmla="*/ 684507 w 846926"/>
                    <a:gd name="connsiteY34" fmla="*/ 620677 h 930524"/>
                    <a:gd name="connsiteX35" fmla="*/ 821742 w 846926"/>
                    <a:gd name="connsiteY35" fmla="*/ 359944 h 930524"/>
                    <a:gd name="connsiteX36" fmla="*/ 821742 w 846926"/>
                    <a:gd name="connsiteY36" fmla="*/ 359529 h 930524"/>
                    <a:gd name="connsiteX37" fmla="*/ 821742 w 846926"/>
                    <a:gd name="connsiteY37" fmla="*/ 359114 h 930524"/>
                    <a:gd name="connsiteX38" fmla="*/ 650982 w 846926"/>
                    <a:gd name="connsiteY38" fmla="*/ 68581 h 930524"/>
                    <a:gd name="connsiteX39" fmla="*/ 650995 w 846926"/>
                    <a:gd name="connsiteY39" fmla="*/ 68581 h 930524"/>
                    <a:gd name="connsiteX40" fmla="*/ 452521 w 846926"/>
                    <a:gd name="connsiteY40" fmla="*/ 23712 h 930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</a:cxnLst>
                  <a:rect l="l" t="t" r="r" b="b"/>
                  <a:pathLst>
                    <a:path w="846926" h="930524">
                      <a:moveTo>
                        <a:pt x="457915" y="270"/>
                      </a:moveTo>
                      <a:cubicBezTo>
                        <a:pt x="664516" y="-7214"/>
                        <a:pt x="838554" y="141756"/>
                        <a:pt x="846640" y="333003"/>
                      </a:cubicBezTo>
                      <a:cubicBezTo>
                        <a:pt x="847022" y="342034"/>
                        <a:pt x="847022" y="351074"/>
                        <a:pt x="846640" y="360105"/>
                      </a:cubicBezTo>
                      <a:cubicBezTo>
                        <a:pt x="847069" y="469103"/>
                        <a:pt x="792797" y="572105"/>
                        <a:pt x="699744" y="638896"/>
                      </a:cubicBezTo>
                      <a:lnTo>
                        <a:pt x="699744" y="930524"/>
                      </a:lnTo>
                      <a:lnTo>
                        <a:pt x="306363" y="930524"/>
                      </a:lnTo>
                      <a:lnTo>
                        <a:pt x="306363" y="792240"/>
                      </a:lnTo>
                      <a:lnTo>
                        <a:pt x="245364" y="792240"/>
                      </a:lnTo>
                      <a:cubicBezTo>
                        <a:pt x="206107" y="792175"/>
                        <a:pt x="168488" y="777664"/>
                        <a:pt x="140794" y="751908"/>
                      </a:cubicBezTo>
                      <a:cubicBezTo>
                        <a:pt x="113485" y="725581"/>
                        <a:pt x="98307" y="690456"/>
                        <a:pt x="98469" y="653957"/>
                      </a:cubicBezTo>
                      <a:lnTo>
                        <a:pt x="98469" y="584815"/>
                      </a:lnTo>
                      <a:lnTo>
                        <a:pt x="43694" y="584815"/>
                      </a:lnTo>
                      <a:cubicBezTo>
                        <a:pt x="11327" y="581358"/>
                        <a:pt x="-17305" y="546788"/>
                        <a:pt x="12572" y="504151"/>
                      </a:cubicBezTo>
                      <a:lnTo>
                        <a:pt x="98469" y="365867"/>
                      </a:lnTo>
                      <a:lnTo>
                        <a:pt x="98469" y="360105"/>
                      </a:lnTo>
                      <a:cubicBezTo>
                        <a:pt x="90383" y="168858"/>
                        <a:pt x="251313" y="7754"/>
                        <a:pt x="457915" y="270"/>
                      </a:cubicBezTo>
                      <a:close/>
                      <a:moveTo>
                        <a:pt x="452521" y="23712"/>
                      </a:moveTo>
                      <a:cubicBezTo>
                        <a:pt x="340524" y="29749"/>
                        <a:pt x="233661" y="85501"/>
                        <a:pt x="172055" y="181507"/>
                      </a:cubicBezTo>
                      <a:cubicBezTo>
                        <a:pt x="137652" y="235123"/>
                        <a:pt x="120722" y="296799"/>
                        <a:pt x="123304" y="359114"/>
                      </a:cubicBezTo>
                      <a:lnTo>
                        <a:pt x="123304" y="371860"/>
                      </a:lnTo>
                      <a:lnTo>
                        <a:pt x="119993" y="377195"/>
                      </a:lnTo>
                      <a:lnTo>
                        <a:pt x="34096" y="515478"/>
                      </a:lnTo>
                      <a:lnTo>
                        <a:pt x="33760" y="516008"/>
                      </a:lnTo>
                      <a:lnTo>
                        <a:pt x="33399" y="516527"/>
                      </a:lnTo>
                      <a:cubicBezTo>
                        <a:pt x="25316" y="525558"/>
                        <a:pt x="22927" y="537845"/>
                        <a:pt x="27100" y="548920"/>
                      </a:cubicBezTo>
                      <a:cubicBezTo>
                        <a:pt x="30630" y="555603"/>
                        <a:pt x="37406" y="560318"/>
                        <a:pt x="45325" y="561596"/>
                      </a:cubicBezTo>
                      <a:lnTo>
                        <a:pt x="123366" y="561596"/>
                      </a:lnTo>
                      <a:lnTo>
                        <a:pt x="123366" y="653784"/>
                      </a:lnTo>
                      <a:cubicBezTo>
                        <a:pt x="123233" y="684178"/>
                        <a:pt x="135787" y="713446"/>
                        <a:pt x="158409" y="735475"/>
                      </a:cubicBezTo>
                      <a:cubicBezTo>
                        <a:pt x="181366" y="757009"/>
                        <a:pt x="212681" y="769140"/>
                        <a:pt x="245364" y="769159"/>
                      </a:cubicBezTo>
                      <a:lnTo>
                        <a:pt x="331260" y="769159"/>
                      </a:lnTo>
                      <a:lnTo>
                        <a:pt x="331260" y="907442"/>
                      </a:lnTo>
                      <a:lnTo>
                        <a:pt x="674846" y="907442"/>
                      </a:lnTo>
                      <a:lnTo>
                        <a:pt x="674846" y="627591"/>
                      </a:lnTo>
                      <a:lnTo>
                        <a:pt x="684507" y="620677"/>
                      </a:lnTo>
                      <a:cubicBezTo>
                        <a:pt x="771671" y="558331"/>
                        <a:pt x="822423" y="461909"/>
                        <a:pt x="821742" y="359944"/>
                      </a:cubicBezTo>
                      <a:lnTo>
                        <a:pt x="821742" y="359529"/>
                      </a:lnTo>
                      <a:lnTo>
                        <a:pt x="821742" y="359114"/>
                      </a:lnTo>
                      <a:cubicBezTo>
                        <a:pt x="826796" y="240586"/>
                        <a:pt x="761233" y="129038"/>
                        <a:pt x="650982" y="68581"/>
                      </a:cubicBezTo>
                      <a:lnTo>
                        <a:pt x="650995" y="68581"/>
                      </a:lnTo>
                      <a:cubicBezTo>
                        <a:pt x="588766" y="34365"/>
                        <a:pt x="519720" y="20090"/>
                        <a:pt x="452521" y="2371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55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3" name="Freeform 52" descr="Badge Tick1 with solid fill">
                  <a:extLst>
                    <a:ext uri="{FF2B5EF4-FFF2-40B4-BE49-F238E27FC236}">
                      <a16:creationId xmlns:a16="http://schemas.microsoft.com/office/drawing/2014/main" id="{27D96BEA-5D1D-751E-A306-8E16A229802B}"/>
                    </a:ext>
                  </a:extLst>
                </p:cNvPr>
                <p:cNvSpPr/>
                <p:nvPr/>
              </p:nvSpPr>
              <p:spPr>
                <a:xfrm>
                  <a:off x="13816285" y="2165644"/>
                  <a:ext cx="428720" cy="396858"/>
                </a:xfrm>
                <a:custGeom>
                  <a:avLst/>
                  <a:gdLst>
                    <a:gd name="connsiteX0" fmla="*/ 214360 w 428720"/>
                    <a:gd name="connsiteY0" fmla="*/ 0 h 396858"/>
                    <a:gd name="connsiteX1" fmla="*/ 214524 w 428720"/>
                    <a:gd name="connsiteY1" fmla="*/ 0 h 396858"/>
                    <a:gd name="connsiteX2" fmla="*/ 428720 w 428720"/>
                    <a:gd name="connsiteY2" fmla="*/ 198414 h 396858"/>
                    <a:gd name="connsiteX3" fmla="*/ 428720 w 428720"/>
                    <a:gd name="connsiteY3" fmla="*/ 198429 h 396858"/>
                    <a:gd name="connsiteX4" fmla="*/ 214360 w 428720"/>
                    <a:gd name="connsiteY4" fmla="*/ 396858 h 396858"/>
                    <a:gd name="connsiteX5" fmla="*/ 0 w 428720"/>
                    <a:gd name="connsiteY5" fmla="*/ 198429 h 396858"/>
                    <a:gd name="connsiteX6" fmla="*/ 214360 w 428720"/>
                    <a:gd name="connsiteY6" fmla="*/ 0 h 396858"/>
                    <a:gd name="connsiteX7" fmla="*/ 321442 w 428720"/>
                    <a:gd name="connsiteY7" fmla="*/ 106824 h 396858"/>
                    <a:gd name="connsiteX8" fmla="*/ 319184 w 428720"/>
                    <a:gd name="connsiteY8" fmla="*/ 109081 h 396858"/>
                    <a:gd name="connsiteX9" fmla="*/ 316751 w 428720"/>
                    <a:gd name="connsiteY9" fmla="*/ 111171 h 396858"/>
                    <a:gd name="connsiteX10" fmla="*/ 249919 w 428720"/>
                    <a:gd name="connsiteY10" fmla="*/ 172253 h 396858"/>
                    <a:gd name="connsiteX11" fmla="*/ 172029 w 428720"/>
                    <a:gd name="connsiteY11" fmla="*/ 245290 h 396858"/>
                    <a:gd name="connsiteX12" fmla="*/ 118246 w 428720"/>
                    <a:gd name="connsiteY12" fmla="*/ 195503 h 396858"/>
                    <a:gd name="connsiteX13" fmla="*/ 91261 w 428720"/>
                    <a:gd name="connsiteY13" fmla="*/ 220483 h 396858"/>
                    <a:gd name="connsiteX14" fmla="*/ 172029 w 428720"/>
                    <a:gd name="connsiteY14" fmla="*/ 295248 h 396858"/>
                    <a:gd name="connsiteX15" fmla="*/ 266287 w 428720"/>
                    <a:gd name="connsiteY15" fmla="*/ 207907 h 396858"/>
                    <a:gd name="connsiteX16" fmla="*/ 266281 w 428720"/>
                    <a:gd name="connsiteY16" fmla="*/ 207891 h 396858"/>
                    <a:gd name="connsiteX17" fmla="*/ 348805 w 428720"/>
                    <a:gd name="connsiteY17" fmla="*/ 131804 h 396858"/>
                    <a:gd name="connsiteX18" fmla="*/ 321442 w 428720"/>
                    <a:gd name="connsiteY18" fmla="*/ 106824 h 396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28720" h="396858">
                      <a:moveTo>
                        <a:pt x="214360" y="0"/>
                      </a:moveTo>
                      <a:cubicBezTo>
                        <a:pt x="214415" y="0"/>
                        <a:pt x="214469" y="0"/>
                        <a:pt x="214524" y="0"/>
                      </a:cubicBezTo>
                      <a:cubicBezTo>
                        <a:pt x="332862" y="38"/>
                        <a:pt x="428761" y="88870"/>
                        <a:pt x="428720" y="198414"/>
                      </a:cubicBezTo>
                      <a:cubicBezTo>
                        <a:pt x="428720" y="198419"/>
                        <a:pt x="428720" y="198424"/>
                        <a:pt x="428720" y="198429"/>
                      </a:cubicBezTo>
                      <a:cubicBezTo>
                        <a:pt x="428720" y="308019"/>
                        <a:pt x="332748" y="396858"/>
                        <a:pt x="214360" y="396858"/>
                      </a:cubicBezTo>
                      <a:cubicBezTo>
                        <a:pt x="95972" y="396858"/>
                        <a:pt x="0" y="308019"/>
                        <a:pt x="0" y="198429"/>
                      </a:cubicBezTo>
                      <a:cubicBezTo>
                        <a:pt x="0" y="88840"/>
                        <a:pt x="95972" y="0"/>
                        <a:pt x="214360" y="0"/>
                      </a:cubicBezTo>
                      <a:close/>
                      <a:moveTo>
                        <a:pt x="321442" y="106824"/>
                      </a:moveTo>
                      <a:cubicBezTo>
                        <a:pt x="320790" y="107658"/>
                        <a:pt x="320032" y="108416"/>
                        <a:pt x="319184" y="109081"/>
                      </a:cubicBezTo>
                      <a:cubicBezTo>
                        <a:pt x="318309" y="109787"/>
                        <a:pt x="317502" y="110476"/>
                        <a:pt x="316751" y="111171"/>
                      </a:cubicBezTo>
                      <a:cubicBezTo>
                        <a:pt x="289992" y="135111"/>
                        <a:pt x="275718" y="148084"/>
                        <a:pt x="249919" y="172253"/>
                      </a:cubicBezTo>
                      <a:cubicBezTo>
                        <a:pt x="224102" y="196427"/>
                        <a:pt x="198139" y="220772"/>
                        <a:pt x="172029" y="245290"/>
                      </a:cubicBezTo>
                      <a:lnTo>
                        <a:pt x="118246" y="195503"/>
                      </a:lnTo>
                      <a:lnTo>
                        <a:pt x="91261" y="220483"/>
                      </a:lnTo>
                      <a:cubicBezTo>
                        <a:pt x="118247" y="245346"/>
                        <a:pt x="145170" y="270267"/>
                        <a:pt x="172029" y="295248"/>
                      </a:cubicBezTo>
                      <a:cubicBezTo>
                        <a:pt x="203636" y="265879"/>
                        <a:pt x="235056" y="236764"/>
                        <a:pt x="266287" y="207907"/>
                      </a:cubicBezTo>
                      <a:lnTo>
                        <a:pt x="266281" y="207891"/>
                      </a:lnTo>
                      <a:cubicBezTo>
                        <a:pt x="297516" y="179035"/>
                        <a:pt x="317022" y="161062"/>
                        <a:pt x="348805" y="131804"/>
                      </a:cubicBezTo>
                      <a:lnTo>
                        <a:pt x="321442" y="106824"/>
                      </a:lnTo>
                      <a:close/>
                    </a:path>
                  </a:pathLst>
                </a:custGeom>
                <a:solidFill>
                  <a:srgbClr val="439863"/>
                </a:solidFill>
                <a:ln w="28575" cap="flat">
                  <a:solidFill>
                    <a:schemeClr val="tx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4" name="Freeform 53" descr="Badge Tick1 with solid fill">
                  <a:extLst>
                    <a:ext uri="{FF2B5EF4-FFF2-40B4-BE49-F238E27FC236}">
                      <a16:creationId xmlns:a16="http://schemas.microsoft.com/office/drawing/2014/main" id="{4BF2B4C4-8353-1590-E58E-7CC0C358D9FE}"/>
                    </a:ext>
                  </a:extLst>
                </p:cNvPr>
                <p:cNvSpPr/>
                <p:nvPr/>
              </p:nvSpPr>
              <p:spPr>
                <a:xfrm>
                  <a:off x="13581412" y="2039180"/>
                  <a:ext cx="796933" cy="884277"/>
                </a:xfrm>
                <a:custGeom>
                  <a:avLst/>
                  <a:gdLst>
                    <a:gd name="connsiteX0" fmla="*/ 427440 w 796933"/>
                    <a:gd name="connsiteY0" fmla="*/ 547 h 884277"/>
                    <a:gd name="connsiteX1" fmla="*/ 625914 w 796933"/>
                    <a:gd name="connsiteY1" fmla="*/ 45416 h 884277"/>
                    <a:gd name="connsiteX2" fmla="*/ 625901 w 796933"/>
                    <a:gd name="connsiteY2" fmla="*/ 45416 h 884277"/>
                    <a:gd name="connsiteX3" fmla="*/ 796661 w 796933"/>
                    <a:gd name="connsiteY3" fmla="*/ 335949 h 884277"/>
                    <a:gd name="connsiteX4" fmla="*/ 796661 w 796933"/>
                    <a:gd name="connsiteY4" fmla="*/ 336364 h 884277"/>
                    <a:gd name="connsiteX5" fmla="*/ 796661 w 796933"/>
                    <a:gd name="connsiteY5" fmla="*/ 336779 h 884277"/>
                    <a:gd name="connsiteX6" fmla="*/ 659426 w 796933"/>
                    <a:gd name="connsiteY6" fmla="*/ 597512 h 884277"/>
                    <a:gd name="connsiteX7" fmla="*/ 649765 w 796933"/>
                    <a:gd name="connsiteY7" fmla="*/ 604426 h 884277"/>
                    <a:gd name="connsiteX8" fmla="*/ 649765 w 796933"/>
                    <a:gd name="connsiteY8" fmla="*/ 884277 h 884277"/>
                    <a:gd name="connsiteX9" fmla="*/ 306179 w 796933"/>
                    <a:gd name="connsiteY9" fmla="*/ 884277 h 884277"/>
                    <a:gd name="connsiteX10" fmla="*/ 306179 w 796933"/>
                    <a:gd name="connsiteY10" fmla="*/ 745994 h 884277"/>
                    <a:gd name="connsiteX11" fmla="*/ 220283 w 796933"/>
                    <a:gd name="connsiteY11" fmla="*/ 745994 h 884277"/>
                    <a:gd name="connsiteX12" fmla="*/ 133328 w 796933"/>
                    <a:gd name="connsiteY12" fmla="*/ 712310 h 884277"/>
                    <a:gd name="connsiteX13" fmla="*/ 98285 w 796933"/>
                    <a:gd name="connsiteY13" fmla="*/ 630619 h 884277"/>
                    <a:gd name="connsiteX14" fmla="*/ 98285 w 796933"/>
                    <a:gd name="connsiteY14" fmla="*/ 538431 h 884277"/>
                    <a:gd name="connsiteX15" fmla="*/ 20244 w 796933"/>
                    <a:gd name="connsiteY15" fmla="*/ 538431 h 884277"/>
                    <a:gd name="connsiteX16" fmla="*/ 2019 w 796933"/>
                    <a:gd name="connsiteY16" fmla="*/ 525755 h 884277"/>
                    <a:gd name="connsiteX17" fmla="*/ 8318 w 796933"/>
                    <a:gd name="connsiteY17" fmla="*/ 493362 h 884277"/>
                    <a:gd name="connsiteX18" fmla="*/ 8679 w 796933"/>
                    <a:gd name="connsiteY18" fmla="*/ 492843 h 884277"/>
                    <a:gd name="connsiteX19" fmla="*/ 9015 w 796933"/>
                    <a:gd name="connsiteY19" fmla="*/ 492313 h 884277"/>
                    <a:gd name="connsiteX20" fmla="*/ 94912 w 796933"/>
                    <a:gd name="connsiteY20" fmla="*/ 354030 h 884277"/>
                    <a:gd name="connsiteX21" fmla="*/ 98223 w 796933"/>
                    <a:gd name="connsiteY21" fmla="*/ 348695 h 884277"/>
                    <a:gd name="connsiteX22" fmla="*/ 98223 w 796933"/>
                    <a:gd name="connsiteY22" fmla="*/ 335949 h 884277"/>
                    <a:gd name="connsiteX23" fmla="*/ 146974 w 796933"/>
                    <a:gd name="connsiteY23" fmla="*/ 158342 h 884277"/>
                    <a:gd name="connsiteX24" fmla="*/ 427440 w 796933"/>
                    <a:gd name="connsiteY24" fmla="*/ 547 h 884277"/>
                    <a:gd name="connsiteX25" fmla="*/ 449233 w 796933"/>
                    <a:gd name="connsiteY25" fmla="*/ 126464 h 884277"/>
                    <a:gd name="connsiteX26" fmla="*/ 234873 w 796933"/>
                    <a:gd name="connsiteY26" fmla="*/ 324893 h 884277"/>
                    <a:gd name="connsiteX27" fmla="*/ 449233 w 796933"/>
                    <a:gd name="connsiteY27" fmla="*/ 523322 h 884277"/>
                    <a:gd name="connsiteX28" fmla="*/ 663593 w 796933"/>
                    <a:gd name="connsiteY28" fmla="*/ 324893 h 884277"/>
                    <a:gd name="connsiteX29" fmla="*/ 663593 w 796933"/>
                    <a:gd name="connsiteY29" fmla="*/ 324878 h 884277"/>
                    <a:gd name="connsiteX30" fmla="*/ 449397 w 796933"/>
                    <a:gd name="connsiteY30" fmla="*/ 126464 h 884277"/>
                    <a:gd name="connsiteX31" fmla="*/ 449233 w 796933"/>
                    <a:gd name="connsiteY31" fmla="*/ 126464 h 884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796933" h="884277">
                      <a:moveTo>
                        <a:pt x="427440" y="547"/>
                      </a:moveTo>
                      <a:cubicBezTo>
                        <a:pt x="494639" y="-3075"/>
                        <a:pt x="563685" y="11200"/>
                        <a:pt x="625914" y="45416"/>
                      </a:cubicBezTo>
                      <a:lnTo>
                        <a:pt x="625901" y="45416"/>
                      </a:lnTo>
                      <a:cubicBezTo>
                        <a:pt x="736152" y="105873"/>
                        <a:pt x="801715" y="217421"/>
                        <a:pt x="796661" y="335949"/>
                      </a:cubicBezTo>
                      <a:lnTo>
                        <a:pt x="796661" y="336364"/>
                      </a:lnTo>
                      <a:lnTo>
                        <a:pt x="796661" y="336779"/>
                      </a:lnTo>
                      <a:cubicBezTo>
                        <a:pt x="797342" y="438744"/>
                        <a:pt x="746590" y="535166"/>
                        <a:pt x="659426" y="597512"/>
                      </a:cubicBezTo>
                      <a:lnTo>
                        <a:pt x="649765" y="604426"/>
                      </a:lnTo>
                      <a:lnTo>
                        <a:pt x="649765" y="884277"/>
                      </a:lnTo>
                      <a:lnTo>
                        <a:pt x="306179" y="884277"/>
                      </a:lnTo>
                      <a:lnTo>
                        <a:pt x="306179" y="745994"/>
                      </a:lnTo>
                      <a:lnTo>
                        <a:pt x="220283" y="745994"/>
                      </a:lnTo>
                      <a:cubicBezTo>
                        <a:pt x="187600" y="745975"/>
                        <a:pt x="156285" y="733844"/>
                        <a:pt x="133328" y="712310"/>
                      </a:cubicBezTo>
                      <a:cubicBezTo>
                        <a:pt x="110706" y="690281"/>
                        <a:pt x="98152" y="661013"/>
                        <a:pt x="98285" y="630619"/>
                      </a:cubicBezTo>
                      <a:lnTo>
                        <a:pt x="98285" y="538431"/>
                      </a:lnTo>
                      <a:lnTo>
                        <a:pt x="20244" y="538431"/>
                      </a:lnTo>
                      <a:cubicBezTo>
                        <a:pt x="12325" y="537153"/>
                        <a:pt x="5549" y="532438"/>
                        <a:pt x="2019" y="525755"/>
                      </a:cubicBezTo>
                      <a:cubicBezTo>
                        <a:pt x="-2154" y="514680"/>
                        <a:pt x="235" y="502393"/>
                        <a:pt x="8318" y="493362"/>
                      </a:cubicBezTo>
                      <a:lnTo>
                        <a:pt x="8679" y="492843"/>
                      </a:lnTo>
                      <a:lnTo>
                        <a:pt x="9015" y="492313"/>
                      </a:lnTo>
                      <a:lnTo>
                        <a:pt x="94912" y="354030"/>
                      </a:lnTo>
                      <a:lnTo>
                        <a:pt x="98223" y="348695"/>
                      </a:lnTo>
                      <a:lnTo>
                        <a:pt x="98223" y="335949"/>
                      </a:lnTo>
                      <a:cubicBezTo>
                        <a:pt x="95641" y="273634"/>
                        <a:pt x="112571" y="211958"/>
                        <a:pt x="146974" y="158342"/>
                      </a:cubicBezTo>
                      <a:cubicBezTo>
                        <a:pt x="208580" y="62336"/>
                        <a:pt x="315443" y="6584"/>
                        <a:pt x="427440" y="547"/>
                      </a:cubicBezTo>
                      <a:close/>
                      <a:moveTo>
                        <a:pt x="449233" y="126464"/>
                      </a:moveTo>
                      <a:cubicBezTo>
                        <a:pt x="330845" y="126464"/>
                        <a:pt x="234873" y="215304"/>
                        <a:pt x="234873" y="324893"/>
                      </a:cubicBezTo>
                      <a:cubicBezTo>
                        <a:pt x="234873" y="434483"/>
                        <a:pt x="330845" y="523322"/>
                        <a:pt x="449233" y="523322"/>
                      </a:cubicBezTo>
                      <a:cubicBezTo>
                        <a:pt x="567621" y="523322"/>
                        <a:pt x="663593" y="434483"/>
                        <a:pt x="663593" y="324893"/>
                      </a:cubicBezTo>
                      <a:cubicBezTo>
                        <a:pt x="663593" y="324888"/>
                        <a:pt x="663593" y="324883"/>
                        <a:pt x="663593" y="324878"/>
                      </a:cubicBezTo>
                      <a:cubicBezTo>
                        <a:pt x="663634" y="215334"/>
                        <a:pt x="567735" y="126502"/>
                        <a:pt x="449397" y="126464"/>
                      </a:cubicBezTo>
                      <a:cubicBezTo>
                        <a:pt x="449342" y="126464"/>
                        <a:pt x="449288" y="126464"/>
                        <a:pt x="449233" y="126464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55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5" name="Freeform 54" descr="Badge Tick1 with solid fill">
                  <a:extLst>
                    <a:ext uri="{FF2B5EF4-FFF2-40B4-BE49-F238E27FC236}">
                      <a16:creationId xmlns:a16="http://schemas.microsoft.com/office/drawing/2014/main" id="{6EA50C9C-15A0-0DB8-8A88-068B505D2D7E}"/>
                    </a:ext>
                  </a:extLst>
                </p:cNvPr>
                <p:cNvSpPr/>
                <p:nvPr/>
              </p:nvSpPr>
              <p:spPr>
                <a:xfrm>
                  <a:off x="13907546" y="2272468"/>
                  <a:ext cx="257544" cy="188424"/>
                </a:xfrm>
                <a:custGeom>
                  <a:avLst/>
                  <a:gdLst>
                    <a:gd name="connsiteX0" fmla="*/ 230181 w 257544"/>
                    <a:gd name="connsiteY0" fmla="*/ 0 h 188424"/>
                    <a:gd name="connsiteX1" fmla="*/ 257544 w 257544"/>
                    <a:gd name="connsiteY1" fmla="*/ 24980 h 188424"/>
                    <a:gd name="connsiteX2" fmla="*/ 175020 w 257544"/>
                    <a:gd name="connsiteY2" fmla="*/ 101067 h 188424"/>
                    <a:gd name="connsiteX3" fmla="*/ 175026 w 257544"/>
                    <a:gd name="connsiteY3" fmla="*/ 101083 h 188424"/>
                    <a:gd name="connsiteX4" fmla="*/ 80768 w 257544"/>
                    <a:gd name="connsiteY4" fmla="*/ 188424 h 188424"/>
                    <a:gd name="connsiteX5" fmla="*/ 0 w 257544"/>
                    <a:gd name="connsiteY5" fmla="*/ 113659 h 188424"/>
                    <a:gd name="connsiteX6" fmla="*/ 26985 w 257544"/>
                    <a:gd name="connsiteY6" fmla="*/ 88679 h 188424"/>
                    <a:gd name="connsiteX7" fmla="*/ 80768 w 257544"/>
                    <a:gd name="connsiteY7" fmla="*/ 138466 h 188424"/>
                    <a:gd name="connsiteX8" fmla="*/ 158658 w 257544"/>
                    <a:gd name="connsiteY8" fmla="*/ 65429 h 188424"/>
                    <a:gd name="connsiteX9" fmla="*/ 225490 w 257544"/>
                    <a:gd name="connsiteY9" fmla="*/ 4347 h 188424"/>
                    <a:gd name="connsiteX10" fmla="*/ 227923 w 257544"/>
                    <a:gd name="connsiteY10" fmla="*/ 2257 h 188424"/>
                    <a:gd name="connsiteX11" fmla="*/ 230181 w 257544"/>
                    <a:gd name="connsiteY11" fmla="*/ 0 h 1884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57544" h="188424">
                      <a:moveTo>
                        <a:pt x="230181" y="0"/>
                      </a:moveTo>
                      <a:lnTo>
                        <a:pt x="257544" y="24980"/>
                      </a:lnTo>
                      <a:cubicBezTo>
                        <a:pt x="225761" y="54238"/>
                        <a:pt x="206255" y="72211"/>
                        <a:pt x="175020" y="101067"/>
                      </a:cubicBezTo>
                      <a:lnTo>
                        <a:pt x="175026" y="101083"/>
                      </a:lnTo>
                      <a:cubicBezTo>
                        <a:pt x="143795" y="129940"/>
                        <a:pt x="112375" y="159055"/>
                        <a:pt x="80768" y="188424"/>
                      </a:cubicBezTo>
                      <a:cubicBezTo>
                        <a:pt x="53909" y="163443"/>
                        <a:pt x="26986" y="138522"/>
                        <a:pt x="0" y="113659"/>
                      </a:cubicBezTo>
                      <a:lnTo>
                        <a:pt x="26985" y="88679"/>
                      </a:lnTo>
                      <a:lnTo>
                        <a:pt x="80768" y="138466"/>
                      </a:lnTo>
                      <a:cubicBezTo>
                        <a:pt x="106878" y="113948"/>
                        <a:pt x="132841" y="89603"/>
                        <a:pt x="158658" y="65429"/>
                      </a:cubicBezTo>
                      <a:cubicBezTo>
                        <a:pt x="184457" y="41260"/>
                        <a:pt x="198731" y="28287"/>
                        <a:pt x="225490" y="4347"/>
                      </a:cubicBezTo>
                      <a:cubicBezTo>
                        <a:pt x="226241" y="3652"/>
                        <a:pt x="227048" y="2963"/>
                        <a:pt x="227923" y="2257"/>
                      </a:cubicBezTo>
                      <a:cubicBezTo>
                        <a:pt x="228771" y="1592"/>
                        <a:pt x="229529" y="834"/>
                        <a:pt x="230181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55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58" name="Rounded Rectangular Callout 5">
            <a:extLst>
              <a:ext uri="{FF2B5EF4-FFF2-40B4-BE49-F238E27FC236}">
                <a16:creationId xmlns:a16="http://schemas.microsoft.com/office/drawing/2014/main" id="{988B4E06-7C97-0449-F7D0-AA21CF38246F}"/>
              </a:ext>
            </a:extLst>
          </p:cNvPr>
          <p:cNvSpPr/>
          <p:nvPr/>
        </p:nvSpPr>
        <p:spPr>
          <a:xfrm>
            <a:off x="14017609" y="8520372"/>
            <a:ext cx="2998942" cy="1249618"/>
          </a:xfrm>
          <a:prstGeom prst="wedgeRoundRectCallout">
            <a:avLst>
              <a:gd name="adj1" fmla="val 2273"/>
              <a:gd name="adj2" fmla="val -121530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Smaller tables are easy to interpret</a:t>
            </a:r>
            <a:endParaRPr lang="en-US" sz="2400" b="1">
              <a:latin typeface="TT Interphases Pro Trl Rg" panose="020B0103050000020004" pitchFamily="34" charset="0"/>
            </a:endParaRPr>
          </a:p>
        </p:txBody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8BBFCB08-B076-DB73-A2D5-11187470EE78}"/>
              </a:ext>
            </a:extLst>
          </p:cNvPr>
          <p:cNvSpPr txBox="1"/>
          <p:nvPr/>
        </p:nvSpPr>
        <p:spPr>
          <a:xfrm>
            <a:off x="11678895" y="8101456"/>
            <a:ext cx="2450833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400">
                <a:latin typeface="TT Interphases Pro Trl Rg" panose="020B0103050000020004" pitchFamily="34" charset="0"/>
              </a:rPr>
              <a:t>Average Cost </a:t>
            </a:r>
            <a:r>
              <a:rPr lang="en-US" sz="2400" spc="-195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(</a:t>
            </a:r>
            <a:r>
              <a:rPr lang="en-US" sz="2400"/>
              <a:t>₹</a:t>
            </a:r>
            <a:r>
              <a:rPr lang="en-US" sz="2400" spc="-195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)</a:t>
            </a:r>
            <a:endParaRPr lang="en-US" sz="2400">
              <a:latin typeface="TT Interphases Pro Trl Rg" panose="020B0103050000020004" pitchFamily="34" charset="0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1369BD1F-F1FB-E04A-5593-7F8AE066890D}"/>
              </a:ext>
            </a:extLst>
          </p:cNvPr>
          <p:cNvSpPr txBox="1"/>
          <p:nvPr/>
        </p:nvSpPr>
        <p:spPr>
          <a:xfrm>
            <a:off x="581289" y="663270"/>
            <a:ext cx="17325711" cy="782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89"/>
              </a:lnSpc>
            </a:pPr>
            <a:r>
              <a:rPr lang="en-US" sz="6000" spc="-342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What makes a pivot table worthy to recommend?</a:t>
            </a:r>
            <a:endParaRPr lang="en-US" sz="6000" b="1" spc="-342">
              <a:solidFill>
                <a:srgbClr val="000000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</p:txBody>
      </p:sp>
      <p:sp>
        <p:nvSpPr>
          <p:cNvPr id="4" name="Rounded Rectangular Callout 3">
            <a:extLst>
              <a:ext uri="{FF2B5EF4-FFF2-40B4-BE49-F238E27FC236}">
                <a16:creationId xmlns:a16="http://schemas.microsoft.com/office/drawing/2014/main" id="{DF8FF48F-FE2A-BE7B-4BD7-428ADCC1B322}"/>
              </a:ext>
            </a:extLst>
          </p:cNvPr>
          <p:cNvSpPr/>
          <p:nvPr/>
        </p:nvSpPr>
        <p:spPr>
          <a:xfrm>
            <a:off x="7047599" y="8659240"/>
            <a:ext cx="3265063" cy="1249618"/>
          </a:xfrm>
          <a:prstGeom prst="wedgeRoundRectCallout">
            <a:avLst>
              <a:gd name="adj1" fmla="val -70286"/>
              <a:gd name="adj2" fmla="val -70965"/>
              <a:gd name="adj3" fmla="val 16667"/>
            </a:avLst>
          </a:prstGeom>
          <a:solidFill>
            <a:srgbClr val="982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Big tables are </a:t>
            </a:r>
          </a:p>
          <a:p>
            <a:pPr algn="ctr"/>
            <a:r>
              <a:rPr lang="en-US" sz="2400">
                <a:latin typeface="TT Interphases Pro Trl Rg" panose="020B0103050000020004" pitchFamily="34" charset="0"/>
              </a:rPr>
              <a:t>hard to interpret</a:t>
            </a:r>
            <a:endParaRPr lang="en-US" sz="2400" b="1">
              <a:latin typeface="TT Interphases Pro Trl Bd" panose="020B01030500000200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F4E5DC0-E563-BD76-17EA-CB05B93F54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618"/>
          <a:stretch/>
        </p:blipFill>
        <p:spPr>
          <a:xfrm>
            <a:off x="2429076" y="2986620"/>
            <a:ext cx="3602797" cy="7381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028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58" grpId="0" animBg="1"/>
      <p:bldP spid="18" grpId="0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783E87-07B7-8429-C572-1453791DF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21B4482B-5572-AD99-F0BB-4A8DF354EC54}"/>
              </a:ext>
            </a:extLst>
          </p:cNvPr>
          <p:cNvSpPr txBox="1"/>
          <p:nvPr/>
        </p:nvSpPr>
        <p:spPr>
          <a:xfrm>
            <a:off x="510363" y="663270"/>
            <a:ext cx="17777637" cy="7898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89"/>
              </a:lnSpc>
            </a:pPr>
            <a:r>
              <a:rPr lang="en-US" sz="6600" spc="-342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Just one pivot table misses many data aspects</a:t>
            </a:r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DA5A3633-219F-9539-3302-ABD097F377EA}"/>
              </a:ext>
            </a:extLst>
          </p:cNvPr>
          <p:cNvSpPr/>
          <p:nvPr/>
        </p:nvSpPr>
        <p:spPr>
          <a:xfrm rot="-5400000">
            <a:off x="1046131" y="1174075"/>
            <a:ext cx="371400" cy="1301083"/>
          </a:xfrm>
          <a:custGeom>
            <a:avLst/>
            <a:gdLst/>
            <a:ahLst/>
            <a:cxnLst/>
            <a:rect l="l" t="t" r="r" b="b"/>
            <a:pathLst>
              <a:path w="371400" h="1301083">
                <a:moveTo>
                  <a:pt x="0" y="0"/>
                </a:moveTo>
                <a:lnTo>
                  <a:pt x="371400" y="0"/>
                </a:lnTo>
                <a:lnTo>
                  <a:pt x="371400" y="1301083"/>
                </a:lnTo>
                <a:lnTo>
                  <a:pt x="0" y="13010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983EE64-CE2B-B90A-53EE-A8873F9CCC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919820"/>
              </p:ext>
            </p:extLst>
          </p:nvPr>
        </p:nvGraphicFramePr>
        <p:xfrm>
          <a:off x="5494342" y="2779169"/>
          <a:ext cx="7299316" cy="3683000"/>
        </p:xfrm>
        <a:graphic>
          <a:graphicData uri="http://schemas.openxmlformats.org/drawingml/2006/table">
            <a:tbl>
              <a:tblPr/>
              <a:tblGrid>
                <a:gridCol w="32325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2620">
                  <a:extLst>
                    <a:ext uri="{9D8B030D-6E8A-4147-A177-3AD203B41FA5}">
                      <a16:colId xmlns:a16="http://schemas.microsoft.com/office/drawing/2014/main" val="3774975661"/>
                    </a:ext>
                  </a:extLst>
                </a:gridCol>
                <a:gridCol w="1361872">
                  <a:extLst>
                    <a:ext uri="{9D8B030D-6E8A-4147-A177-3AD203B41FA5}">
                      <a16:colId xmlns:a16="http://schemas.microsoft.com/office/drawing/2014/main" val="987231891"/>
                    </a:ext>
                  </a:extLst>
                </a:gridCol>
                <a:gridCol w="1522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22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>
                        <a:latin typeface="TT Interphases Pro Trl Rg" panose="020B0103050000020004" pitchFamily="34" charset="0"/>
                      </a:endParaRP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b="1" spc="-195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Cuisine</a:t>
                      </a:r>
                      <a:endParaRPr lang="en-US" sz="2400" b="1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endParaRPr lang="en-US" sz="28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endParaRPr lang="en-US" sz="28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849998"/>
                  </a:ext>
                </a:extLst>
              </a:tr>
              <a:tr h="702231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b="1" spc="-195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City</a:t>
                      </a:r>
                      <a:endParaRPr lang="en-US" sz="2400" b="1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spc="-195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Indian</a:t>
                      </a:r>
                      <a:endParaRPr lang="en-US" sz="24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spc="-195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Italian</a:t>
                      </a:r>
                      <a:endParaRPr lang="en-US" sz="24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spc="-195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Chinese</a:t>
                      </a:r>
                      <a:endParaRPr lang="en-US" sz="24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2231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spc="-195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Mumbai</a:t>
                      </a:r>
                      <a:endParaRPr lang="en-US" sz="24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300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1200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700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2231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spc="-195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Delhi</a:t>
                      </a:r>
                      <a:endParaRPr lang="en-US" sz="24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1300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900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9437337"/>
                  </a:ext>
                </a:extLst>
              </a:tr>
              <a:tr h="702231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spc="-195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Bengaluru</a:t>
                      </a:r>
                      <a:endParaRPr lang="en-US" sz="24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250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1750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500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508020"/>
                  </a:ext>
                </a:extLst>
              </a:tr>
            </a:tbl>
          </a:graphicData>
        </a:graphic>
      </p:graphicFrame>
      <p:sp>
        <p:nvSpPr>
          <p:cNvPr id="8" name="TextBox 5">
            <a:extLst>
              <a:ext uri="{FF2B5EF4-FFF2-40B4-BE49-F238E27FC236}">
                <a16:creationId xmlns:a16="http://schemas.microsoft.com/office/drawing/2014/main" id="{FE1B227B-0670-5532-4BEB-AF749BD41501}"/>
              </a:ext>
            </a:extLst>
          </p:cNvPr>
          <p:cNvSpPr txBox="1"/>
          <p:nvPr/>
        </p:nvSpPr>
        <p:spPr>
          <a:xfrm>
            <a:off x="8173764" y="6462169"/>
            <a:ext cx="2450833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400">
                <a:latin typeface="TT Interphases Pro Trl Rg" panose="020B0103050000020004" pitchFamily="34" charset="0"/>
              </a:rPr>
              <a:t>Average Cost (</a:t>
            </a:r>
            <a:r>
              <a:rPr lang="en-US" sz="2400"/>
              <a:t>₹</a:t>
            </a:r>
            <a:r>
              <a:rPr lang="en-US" sz="2400" spc="-195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)</a:t>
            </a:r>
            <a:endParaRPr lang="en-US" sz="2400">
              <a:latin typeface="TT Interphases Pro Trl Rg" panose="020B0103050000020004" pitchFamily="34" charset="0"/>
            </a:endParaRPr>
          </a:p>
        </p:txBody>
      </p:sp>
      <p:sp>
        <p:nvSpPr>
          <p:cNvPr id="9" name="Rounded Rectangular Callout 5">
            <a:extLst>
              <a:ext uri="{FF2B5EF4-FFF2-40B4-BE49-F238E27FC236}">
                <a16:creationId xmlns:a16="http://schemas.microsoft.com/office/drawing/2014/main" id="{B77F9BFA-D450-DC93-76B3-008FD51A5558}"/>
              </a:ext>
            </a:extLst>
          </p:cNvPr>
          <p:cNvSpPr/>
          <p:nvPr/>
        </p:nvSpPr>
        <p:spPr>
          <a:xfrm>
            <a:off x="581289" y="4392937"/>
            <a:ext cx="3870790" cy="1501126"/>
          </a:xfrm>
          <a:prstGeom prst="wedgeRoundRectCallout">
            <a:avLst>
              <a:gd name="adj1" fmla="val 84365"/>
              <a:gd name="adj2" fmla="val -85265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We need more attributes!</a:t>
            </a:r>
          </a:p>
        </p:txBody>
      </p:sp>
      <p:sp>
        <p:nvSpPr>
          <p:cNvPr id="4" name="Rounded Rectangular Callout 3">
            <a:extLst>
              <a:ext uri="{FF2B5EF4-FFF2-40B4-BE49-F238E27FC236}">
                <a16:creationId xmlns:a16="http://schemas.microsoft.com/office/drawing/2014/main" id="{D8D1C446-9902-1E6B-42AF-4091089BDD15}"/>
              </a:ext>
            </a:extLst>
          </p:cNvPr>
          <p:cNvSpPr/>
          <p:nvPr/>
        </p:nvSpPr>
        <p:spPr>
          <a:xfrm>
            <a:off x="13835921" y="2742125"/>
            <a:ext cx="4259179" cy="1588492"/>
          </a:xfrm>
          <a:prstGeom prst="wedgeRoundRectCallout">
            <a:avLst>
              <a:gd name="adj1" fmla="val -83565"/>
              <a:gd name="adj2" fmla="val -11721"/>
              <a:gd name="adj3" fmla="val 16667"/>
            </a:avLst>
          </a:prstGeom>
          <a:solidFill>
            <a:srgbClr val="982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 dirty="0">
                <a:latin typeface="TT Interphases Pro Trl Rg"/>
              </a:rPr>
              <a:t>Small numbers of attributes cannot cover various aspects of a big dataset</a:t>
            </a:r>
            <a:endParaRPr lang="en-US" sz="2400" b="1" dirty="0">
              <a:latin typeface="TT Interphases Pro Trl Rg"/>
            </a:endParaRPr>
          </a:p>
        </p:txBody>
      </p:sp>
    </p:spTree>
    <p:extLst>
      <p:ext uri="{BB962C8B-B14F-4D97-AF65-F5344CB8AC3E}">
        <p14:creationId xmlns:p14="http://schemas.microsoft.com/office/powerpoint/2010/main" val="1624381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41D54-CE79-667C-B13D-30D484924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87D5538-B917-30C4-FCA6-B015BAEC9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A8EF6AC6-AC43-0C2D-98A3-1E5E4E16139E}"/>
              </a:ext>
            </a:extLst>
          </p:cNvPr>
          <p:cNvSpPr txBox="1"/>
          <p:nvPr/>
        </p:nvSpPr>
        <p:spPr>
          <a:xfrm>
            <a:off x="510363" y="663270"/>
            <a:ext cx="17777637" cy="7898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89"/>
              </a:lnSpc>
            </a:pPr>
            <a:r>
              <a:rPr lang="en-US" sz="6600" spc="-342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Large pivot tables are not easy to ingest</a:t>
            </a:r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F07E63F9-F203-F56F-E024-65366ED58265}"/>
              </a:ext>
            </a:extLst>
          </p:cNvPr>
          <p:cNvSpPr/>
          <p:nvPr/>
        </p:nvSpPr>
        <p:spPr>
          <a:xfrm rot="-5400000">
            <a:off x="1046131" y="1174075"/>
            <a:ext cx="371400" cy="1301083"/>
          </a:xfrm>
          <a:custGeom>
            <a:avLst/>
            <a:gdLst/>
            <a:ahLst/>
            <a:cxnLst/>
            <a:rect l="l" t="t" r="r" b="b"/>
            <a:pathLst>
              <a:path w="371400" h="1301083">
                <a:moveTo>
                  <a:pt x="0" y="0"/>
                </a:moveTo>
                <a:lnTo>
                  <a:pt x="371400" y="0"/>
                </a:lnTo>
                <a:lnTo>
                  <a:pt x="371400" y="1301083"/>
                </a:lnTo>
                <a:lnTo>
                  <a:pt x="0" y="13010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88B3E5D-DB74-55BD-BCEE-061867AC66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9048490"/>
              </p:ext>
            </p:extLst>
          </p:nvPr>
        </p:nvGraphicFramePr>
        <p:xfrm>
          <a:off x="698172" y="2190372"/>
          <a:ext cx="16891657" cy="6457555"/>
        </p:xfrm>
        <a:graphic>
          <a:graphicData uri="http://schemas.openxmlformats.org/drawingml/2006/table">
            <a:tbl>
              <a:tblPr/>
              <a:tblGrid>
                <a:gridCol w="14862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8468">
                  <a:extLst>
                    <a:ext uri="{9D8B030D-6E8A-4147-A177-3AD203B41FA5}">
                      <a16:colId xmlns:a16="http://schemas.microsoft.com/office/drawing/2014/main" val="1753620724"/>
                    </a:ext>
                  </a:extLst>
                </a:gridCol>
                <a:gridCol w="1761403">
                  <a:extLst>
                    <a:ext uri="{9D8B030D-6E8A-4147-A177-3AD203B41FA5}">
                      <a16:colId xmlns:a16="http://schemas.microsoft.com/office/drawing/2014/main" val="3774975661"/>
                    </a:ext>
                  </a:extLst>
                </a:gridCol>
                <a:gridCol w="1647240">
                  <a:extLst>
                    <a:ext uri="{9D8B030D-6E8A-4147-A177-3AD203B41FA5}">
                      <a16:colId xmlns:a16="http://schemas.microsoft.com/office/drawing/2014/main" val="987231891"/>
                    </a:ext>
                  </a:extLst>
                </a:gridCol>
                <a:gridCol w="1239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2001">
                  <a:extLst>
                    <a:ext uri="{9D8B030D-6E8A-4147-A177-3AD203B41FA5}">
                      <a16:colId xmlns:a16="http://schemas.microsoft.com/office/drawing/2014/main" val="1041060547"/>
                    </a:ext>
                  </a:extLst>
                </a:gridCol>
                <a:gridCol w="1418908">
                  <a:extLst>
                    <a:ext uri="{9D8B030D-6E8A-4147-A177-3AD203B41FA5}">
                      <a16:colId xmlns:a16="http://schemas.microsoft.com/office/drawing/2014/main" val="3477057530"/>
                    </a:ext>
                  </a:extLst>
                </a:gridCol>
                <a:gridCol w="1141651">
                  <a:extLst>
                    <a:ext uri="{9D8B030D-6E8A-4147-A177-3AD203B41FA5}">
                      <a16:colId xmlns:a16="http://schemas.microsoft.com/office/drawing/2014/main" val="1064433686"/>
                    </a:ext>
                  </a:extLst>
                </a:gridCol>
                <a:gridCol w="1549384">
                  <a:extLst>
                    <a:ext uri="{9D8B030D-6E8A-4147-A177-3AD203B41FA5}">
                      <a16:colId xmlns:a16="http://schemas.microsoft.com/office/drawing/2014/main" val="2307932553"/>
                    </a:ext>
                  </a:extLst>
                </a:gridCol>
                <a:gridCol w="1353671">
                  <a:extLst>
                    <a:ext uri="{9D8B030D-6E8A-4147-A177-3AD203B41FA5}">
                      <a16:colId xmlns:a16="http://schemas.microsoft.com/office/drawing/2014/main" val="678746013"/>
                    </a:ext>
                  </a:extLst>
                </a:gridCol>
                <a:gridCol w="1223196">
                  <a:extLst>
                    <a:ext uri="{9D8B030D-6E8A-4147-A177-3AD203B41FA5}">
                      <a16:colId xmlns:a16="http://schemas.microsoft.com/office/drawing/2014/main" val="3058427270"/>
                    </a:ext>
                  </a:extLst>
                </a:gridCol>
              </a:tblGrid>
              <a:tr h="7022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>
                        <a:latin typeface="TT Interphases Pro Trl Rg" panose="020B0103050000020004" pitchFamily="34" charset="0"/>
                      </a:endParaRP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endParaRPr lang="en-US" sz="2400" b="1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b="1" spc="-195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Cuisine</a:t>
                      </a:r>
                      <a:endParaRPr lang="en-US" sz="2400" b="1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endParaRPr lang="en-US" sz="28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endParaRPr lang="en-US" sz="28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endParaRPr lang="en-US" sz="2400" b="1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endParaRPr lang="en-US" sz="2400" b="1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endParaRPr lang="en-US" sz="2400" b="1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endParaRPr lang="en-US" sz="2400" b="1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endParaRPr lang="en-US" sz="2400" b="1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849998"/>
                  </a:ext>
                </a:extLst>
              </a:tr>
              <a:tr h="702231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endParaRPr lang="en-US" sz="2400" b="1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endParaRPr lang="en-US" sz="2400" spc="-195">
                        <a:solidFill>
                          <a:srgbClr val="000000"/>
                        </a:solidFill>
                        <a:latin typeface="TT Interphases"/>
                        <a:sym typeface="TT Interphases"/>
                      </a:endParaRP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spc="-195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Indian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spc="-195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Italian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endParaRPr lang="en-US" sz="2400" spc="-195">
                        <a:solidFill>
                          <a:srgbClr val="000000"/>
                        </a:solidFill>
                        <a:latin typeface="TT Interphases"/>
                        <a:sym typeface="TT Interphases"/>
                      </a:endParaRP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endParaRPr lang="en-US" sz="2400" spc="-195">
                        <a:solidFill>
                          <a:srgbClr val="000000"/>
                        </a:solidFill>
                        <a:latin typeface="TT Interphases"/>
                        <a:sym typeface="TT Interphases"/>
                      </a:endParaRP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spc="-195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Chinese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endParaRPr lang="en-US" sz="2400" spc="-195">
                        <a:solidFill>
                          <a:srgbClr val="000000"/>
                        </a:solidFill>
                        <a:latin typeface="TT Interphases"/>
                        <a:sym typeface="TT Interphases"/>
                      </a:endParaRP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endParaRPr lang="en-US" sz="2400" spc="-195">
                        <a:solidFill>
                          <a:srgbClr val="000000"/>
                        </a:solidFill>
                        <a:latin typeface="TT Interphases"/>
                        <a:sym typeface="TT Interphases"/>
                      </a:endParaRP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2231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endParaRPr lang="en-US" sz="2400" b="1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endParaRPr lang="en-US" sz="2400" spc="-195">
                        <a:solidFill>
                          <a:srgbClr val="000000"/>
                        </a:solidFill>
                        <a:latin typeface="TT Interphases"/>
                        <a:sym typeface="TT Interphases"/>
                      </a:endParaRP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b="1" spc="-195" dirty="0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Rating</a:t>
                      </a:r>
                      <a:endParaRPr lang="en-US" sz="2400" spc="-195" dirty="0">
                        <a:solidFill>
                          <a:srgbClr val="000000"/>
                        </a:solidFill>
                        <a:latin typeface="TT Interphases"/>
                        <a:sym typeface="TT Interphases"/>
                      </a:endParaRP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7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endParaRPr lang="en-US" sz="2400" spc="-195">
                        <a:solidFill>
                          <a:srgbClr val="000000"/>
                        </a:solidFill>
                        <a:latin typeface="TT Interphases"/>
                        <a:sym typeface="TT Interphases"/>
                      </a:endParaRPr>
                    </a:p>
                  </a:txBody>
                  <a:tcPr marL="190500" marR="190500" marT="190500" marB="190500" anchor="ctr"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176159"/>
                  </a:ext>
                </a:extLst>
              </a:tr>
              <a:tr h="7022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spc="-195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City</a:t>
                      </a:r>
                      <a:endParaRPr lang="en-US" sz="2400" b="1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b="1" kern="1200" spc="-195">
                          <a:solidFill>
                            <a:srgbClr val="000000"/>
                          </a:solidFill>
                          <a:latin typeface="TT Interphases"/>
                          <a:ea typeface="+mn-ea"/>
                          <a:cs typeface="+mn-cs"/>
                        </a:rPr>
                        <a:t>Region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7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latin typeface="TT Interphases Pro Trl Rg" panose="020B0103050000020004" pitchFamily="34" charset="0"/>
                        </a:rPr>
                        <a:t>Excellent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7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latin typeface="TT Interphases Pro Trl Rg" panose="020B0103050000020004" pitchFamily="34" charset="0"/>
                        </a:rPr>
                        <a:t>Average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7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latin typeface="TT Interphases Pro Trl Rg" panose="020B0103050000020004" pitchFamily="34" charset="0"/>
                        </a:rPr>
                        <a:t>Poor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7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latin typeface="TT Interphases Pro Trl Rg" panose="020B0103050000020004" pitchFamily="34" charset="0"/>
                        </a:rPr>
                        <a:t>Excellent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7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latin typeface="TT Interphases Pro Trl Rg" panose="020B0103050000020004" pitchFamily="34" charset="0"/>
                        </a:rPr>
                        <a:t>Average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7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latin typeface="TT Interphases Pro Trl Rg" panose="020B0103050000020004" pitchFamily="34" charset="0"/>
                        </a:rPr>
                        <a:t>Poor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7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latin typeface="TT Interphases Pro Trl Rg" panose="020B0103050000020004" pitchFamily="34" charset="0"/>
                        </a:rPr>
                        <a:t>Excellent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7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latin typeface="TT Interphases Pro Trl Rg" panose="020B0103050000020004" pitchFamily="34" charset="0"/>
                        </a:rPr>
                        <a:t>Average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7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latin typeface="TT Interphases Pro Trl Rg" panose="020B0103050000020004" pitchFamily="34" charset="0"/>
                        </a:rPr>
                        <a:t>Poor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7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0716502"/>
                  </a:ext>
                </a:extLst>
              </a:tr>
              <a:tr h="702231">
                <a:tc rowSpan="4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spc="-195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Mumbai</a:t>
                      </a:r>
                      <a:endParaRPr lang="en-US" sz="24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>
                          <a:latin typeface="TT Interphases Pro Trl Rg" panose="020B0103050000020004" pitchFamily="34" charset="0"/>
                        </a:rPr>
                        <a:t>South Mumbai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7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2231">
                <a:tc vMerge="1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endParaRPr lang="en-US" sz="24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Western Suburbs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7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9437337"/>
                  </a:ext>
                </a:extLst>
              </a:tr>
              <a:tr h="702231">
                <a:tc vMerge="1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endParaRPr lang="en-US" sz="24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Central Mumbai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7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508020"/>
                  </a:ext>
                </a:extLst>
              </a:tr>
              <a:tr h="702231">
                <a:tc vMerge="1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endParaRPr lang="en-US" sz="24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>
                          <a:latin typeface="TT Interphases Pro Trl Rg" panose="020B0103050000020004" pitchFamily="34" charset="0"/>
                        </a:rPr>
                        <a:t>Navi Mumbai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7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815255"/>
                  </a:ext>
                </a:extLst>
              </a:tr>
              <a:tr h="702231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dirty="0"/>
                        <a:t>…</a:t>
                      </a:r>
                    </a:p>
                  </a:txBody>
                  <a:tcPr marL="190500" marR="190500" marT="190500" marB="190500" vert="vert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…</a:t>
                      </a:r>
                    </a:p>
                  </a:txBody>
                  <a:tcPr marL="9525" marR="9525" marT="9525" marB="0" vert="vert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7F2"/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…</a:t>
                      </a:r>
                    </a:p>
                  </a:txBody>
                  <a:tcPr marL="9525" marR="9525" marT="9525" marB="0" vert="vert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T Interphases Pro Trl Rg" panose="020B01030500000200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7077119"/>
                  </a:ext>
                </a:extLst>
              </a:tr>
            </a:tbl>
          </a:graphicData>
        </a:graphic>
      </p:graphicFrame>
      <p:sp>
        <p:nvSpPr>
          <p:cNvPr id="9" name="Rounded Rectangular Callout 5">
            <a:extLst>
              <a:ext uri="{FF2B5EF4-FFF2-40B4-BE49-F238E27FC236}">
                <a16:creationId xmlns:a16="http://schemas.microsoft.com/office/drawing/2014/main" id="{1BC4CA67-EA06-C346-D2E9-491D9C36A7EB}"/>
              </a:ext>
            </a:extLst>
          </p:cNvPr>
          <p:cNvSpPr/>
          <p:nvPr/>
        </p:nvSpPr>
        <p:spPr>
          <a:xfrm>
            <a:off x="883051" y="2518347"/>
            <a:ext cx="3700586" cy="1162582"/>
          </a:xfrm>
          <a:prstGeom prst="wedgeRoundRectCallout">
            <a:avLst>
              <a:gd name="adj1" fmla="val 197965"/>
              <a:gd name="adj2" fmla="val 85413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Add dimensions: </a:t>
            </a:r>
          </a:p>
          <a:p>
            <a:pPr algn="ctr"/>
            <a:r>
              <a:rPr lang="en-US" sz="2400" b="1">
                <a:latin typeface="TT Interphases Pro Trl Rg" panose="020B0103050000020004" pitchFamily="34" charset="0"/>
              </a:rPr>
              <a:t>Rating</a:t>
            </a:r>
            <a:r>
              <a:rPr lang="en-US" sz="2400">
                <a:latin typeface="TT Interphases Pro Trl Rg" panose="020B0103050000020004" pitchFamily="34" charset="0"/>
              </a:rPr>
              <a:t>, </a:t>
            </a:r>
            <a:r>
              <a:rPr lang="en-US" sz="2400" b="1">
                <a:latin typeface="TT Interphases Pro Trl Rg" panose="020B0103050000020004" pitchFamily="34" charset="0"/>
              </a:rPr>
              <a:t>Region</a:t>
            </a:r>
          </a:p>
        </p:txBody>
      </p:sp>
      <p:sp>
        <p:nvSpPr>
          <p:cNvPr id="4" name="Rounded Rectangular Callout 3">
            <a:extLst>
              <a:ext uri="{FF2B5EF4-FFF2-40B4-BE49-F238E27FC236}">
                <a16:creationId xmlns:a16="http://schemas.microsoft.com/office/drawing/2014/main" id="{F3129726-6B2A-8A41-B4A6-00F3EAD7A04E}"/>
              </a:ext>
            </a:extLst>
          </p:cNvPr>
          <p:cNvSpPr/>
          <p:nvPr/>
        </p:nvSpPr>
        <p:spPr>
          <a:xfrm>
            <a:off x="2050873" y="9010271"/>
            <a:ext cx="4919553" cy="1108090"/>
          </a:xfrm>
          <a:prstGeom prst="wedgeRoundRectCallout">
            <a:avLst>
              <a:gd name="adj1" fmla="val 46323"/>
              <a:gd name="adj2" fmla="val -128225"/>
              <a:gd name="adj3" fmla="val 16667"/>
            </a:avLst>
          </a:prstGeom>
          <a:solidFill>
            <a:srgbClr val="982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One BIG pivot table causes cognitive overload!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77AEC7-3D00-EA26-594F-1B70A020AD39}"/>
              </a:ext>
            </a:extLst>
          </p:cNvPr>
          <p:cNvSpPr txBox="1"/>
          <p:nvPr/>
        </p:nvSpPr>
        <p:spPr>
          <a:xfrm>
            <a:off x="9987071" y="8779847"/>
            <a:ext cx="1863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>
                <a:latin typeface="TT Interphases Pro Trl Rg" panose="020B0103050000020004" pitchFamily="34" charset="0"/>
              </a:rPr>
              <a:t>Average Cost (</a:t>
            </a:r>
            <a:r>
              <a:rPr lang="en-US" sz="1800"/>
              <a:t>₹</a:t>
            </a:r>
            <a:r>
              <a:rPr lang="en-US" sz="1800" spc="-195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)</a:t>
            </a:r>
            <a:endParaRPr lang="en-US" sz="1800">
              <a:latin typeface="TT Interphases Pro Trl Rg" panose="020B0103050000020004" pitchFamily="34" charset="0"/>
            </a:endParaRPr>
          </a:p>
        </p:txBody>
      </p:sp>
      <p:sp>
        <p:nvSpPr>
          <p:cNvPr id="10" name="Rounded Rectangular Callout 5">
            <a:extLst>
              <a:ext uri="{FF2B5EF4-FFF2-40B4-BE49-F238E27FC236}">
                <a16:creationId xmlns:a16="http://schemas.microsoft.com/office/drawing/2014/main" id="{265CF962-30DA-F786-0C46-4DA66EB7C75E}"/>
              </a:ext>
            </a:extLst>
          </p:cNvPr>
          <p:cNvSpPr/>
          <p:nvPr/>
        </p:nvSpPr>
        <p:spPr>
          <a:xfrm>
            <a:off x="12884974" y="8480062"/>
            <a:ext cx="3700586" cy="1501126"/>
          </a:xfrm>
          <a:prstGeom prst="wedgeRoundRectCallout">
            <a:avLst>
              <a:gd name="adj1" fmla="val -72205"/>
              <a:gd name="adj2" fmla="val -76211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TT Interphases Pro Trl Rg" panose="020B0103050000020004" pitchFamily="34" charset="0"/>
              </a:rPr>
              <a:t>We need </a:t>
            </a:r>
            <a:r>
              <a:rPr lang="en-US" sz="2400" b="1" dirty="0">
                <a:latin typeface="TT Interphases Pro Trl Rg" panose="020B0103050000020004" pitchFamily="34" charset="0"/>
              </a:rPr>
              <a:t>a </a:t>
            </a:r>
            <a:r>
              <a:rPr lang="en-US" sz="2400" b="1" dirty="0">
                <a:latin typeface="TT Interphases Pro Trl Bd" panose="020B0103050000020004" pitchFamily="34" charset="0"/>
              </a:rPr>
              <a:t>SET</a:t>
            </a:r>
            <a:r>
              <a:rPr lang="en-US" sz="2400" b="1" dirty="0">
                <a:latin typeface="TT Interphases Pro Trl Rg" panose="020B0103050000020004" pitchFamily="34" charset="0"/>
              </a:rPr>
              <a:t> of</a:t>
            </a:r>
          </a:p>
          <a:p>
            <a:pPr algn="ctr"/>
            <a:r>
              <a:rPr lang="en-US" sz="2400" b="1" dirty="0">
                <a:latin typeface="TT Interphases Pro Trl Bd" panose="020B0103050000020004" pitchFamily="34" charset="0"/>
              </a:rPr>
              <a:t>SMALL</a:t>
            </a:r>
            <a:r>
              <a:rPr lang="en-US" sz="2400" dirty="0">
                <a:latin typeface="TT Interphases Pro Trl Rg" panose="020B0103050000020004" pitchFamily="34" charset="0"/>
              </a:rPr>
              <a:t> pivot tables</a:t>
            </a:r>
          </a:p>
        </p:txBody>
      </p:sp>
      <p:sp>
        <p:nvSpPr>
          <p:cNvPr id="8" name="Rounded Rectangular Callout 5">
            <a:extLst>
              <a:ext uri="{FF2B5EF4-FFF2-40B4-BE49-F238E27FC236}">
                <a16:creationId xmlns:a16="http://schemas.microsoft.com/office/drawing/2014/main" id="{46A45CB8-CA9A-07DF-EB1F-062E2E080D78}"/>
              </a:ext>
            </a:extLst>
          </p:cNvPr>
          <p:cNvSpPr/>
          <p:nvPr/>
        </p:nvSpPr>
        <p:spPr>
          <a:xfrm>
            <a:off x="883051" y="2518347"/>
            <a:ext cx="3700586" cy="1162581"/>
          </a:xfrm>
          <a:prstGeom prst="wedgeRoundRectCallout">
            <a:avLst>
              <a:gd name="adj1" fmla="val 18517"/>
              <a:gd name="adj2" fmla="val 108381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Add dimensions: </a:t>
            </a:r>
          </a:p>
          <a:p>
            <a:pPr algn="ctr"/>
            <a:r>
              <a:rPr lang="en-US" sz="2400" b="1">
                <a:latin typeface="TT Interphases Pro Trl Rg" panose="020B0103050000020004" pitchFamily="34" charset="0"/>
              </a:rPr>
              <a:t>Rating</a:t>
            </a:r>
            <a:r>
              <a:rPr lang="en-US" sz="2400">
                <a:latin typeface="TT Interphases Pro Trl Rg" panose="020B0103050000020004" pitchFamily="34" charset="0"/>
              </a:rPr>
              <a:t>, </a:t>
            </a:r>
            <a:r>
              <a:rPr lang="en-US" sz="2400" b="1">
                <a:latin typeface="TT Interphases Pro Trl Rg" panose="020B0103050000020004" pitchFamily="34" charset="0"/>
              </a:rPr>
              <a:t>Region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8E0602D-226F-B818-FA98-892784F0C9EB}"/>
              </a:ext>
            </a:extLst>
          </p:cNvPr>
          <p:cNvSpPr/>
          <p:nvPr/>
        </p:nvSpPr>
        <p:spPr>
          <a:xfrm>
            <a:off x="4700016" y="5143500"/>
            <a:ext cx="12871524" cy="279349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541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19F9C-6AD2-BB54-526F-D4D21D333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: Rounded Corners 2">
            <a:extLst>
              <a:ext uri="{FF2B5EF4-FFF2-40B4-BE49-F238E27FC236}">
                <a16:creationId xmlns:a16="http://schemas.microsoft.com/office/drawing/2014/main" id="{31928D57-95B2-52F1-A022-3E0B36C3A884}"/>
              </a:ext>
            </a:extLst>
          </p:cNvPr>
          <p:cNvSpPr/>
          <p:nvPr/>
        </p:nvSpPr>
        <p:spPr>
          <a:xfrm>
            <a:off x="699193" y="6193312"/>
            <a:ext cx="10194775" cy="977169"/>
          </a:xfrm>
          <a:prstGeom prst="roundRect">
            <a:avLst/>
          </a:prstGeom>
          <a:solidFill>
            <a:srgbClr val="DDE7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1" name="Rectangle: Rounded Corners 2">
            <a:extLst>
              <a:ext uri="{FF2B5EF4-FFF2-40B4-BE49-F238E27FC236}">
                <a16:creationId xmlns:a16="http://schemas.microsoft.com/office/drawing/2014/main" id="{9698F690-E6DA-515D-5B63-F985BA7E015E}"/>
              </a:ext>
            </a:extLst>
          </p:cNvPr>
          <p:cNvSpPr/>
          <p:nvPr/>
        </p:nvSpPr>
        <p:spPr>
          <a:xfrm>
            <a:off x="699194" y="5143500"/>
            <a:ext cx="10194776" cy="977169"/>
          </a:xfrm>
          <a:prstGeom prst="roundRect">
            <a:avLst/>
          </a:prstGeom>
          <a:solidFill>
            <a:srgbClr val="DDE7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086B68-D7FD-DC8E-142F-A5A4FCC04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16804B84-EBDC-1369-E80A-3A325BBDC024}"/>
              </a:ext>
            </a:extLst>
          </p:cNvPr>
          <p:cNvSpPr txBox="1"/>
          <p:nvPr/>
        </p:nvSpPr>
        <p:spPr>
          <a:xfrm>
            <a:off x="581289" y="663270"/>
            <a:ext cx="16525611" cy="782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89"/>
              </a:lnSpc>
            </a:pPr>
            <a:r>
              <a:rPr lang="en-US" sz="6600" spc="-342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Top-k recommendations are redundant</a:t>
            </a:r>
          </a:p>
        </p:txBody>
      </p:sp>
      <p:sp>
        <p:nvSpPr>
          <p:cNvPr id="8" name="Rectangle: Rounded Corners 2">
            <a:extLst>
              <a:ext uri="{FF2B5EF4-FFF2-40B4-BE49-F238E27FC236}">
                <a16:creationId xmlns:a16="http://schemas.microsoft.com/office/drawing/2014/main" id="{54893A27-10E9-582D-B216-10F8A781CFAB}"/>
              </a:ext>
            </a:extLst>
          </p:cNvPr>
          <p:cNvSpPr/>
          <p:nvPr/>
        </p:nvSpPr>
        <p:spPr>
          <a:xfrm>
            <a:off x="714961" y="4109778"/>
            <a:ext cx="10194775" cy="977169"/>
          </a:xfrm>
          <a:prstGeom prst="roundRect">
            <a:avLst/>
          </a:prstGeom>
          <a:solidFill>
            <a:srgbClr val="DDE7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A5659C-3E55-D4E9-B69C-FCBF35837B96}"/>
              </a:ext>
            </a:extLst>
          </p:cNvPr>
          <p:cNvSpPr txBox="1"/>
          <p:nvPr/>
        </p:nvSpPr>
        <p:spPr>
          <a:xfrm>
            <a:off x="581289" y="3306992"/>
            <a:ext cx="8415676" cy="661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599"/>
              </a:lnSpc>
            </a:pPr>
            <a:r>
              <a:rPr lang="en-US" sz="4000" spc="-195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Top-3 Pivot Table Recommendations</a:t>
            </a:r>
            <a:endParaRPr lang="en-US" sz="4000" spc="-195">
              <a:solidFill>
                <a:srgbClr val="000000"/>
              </a:solidFill>
              <a:latin typeface="TT Interphases"/>
              <a:ea typeface="TT Interphases"/>
              <a:cs typeface="TT Interphases"/>
            </a:endParaRPr>
          </a:p>
        </p:txBody>
      </p:sp>
      <p:sp>
        <p:nvSpPr>
          <p:cNvPr id="35" name="Freeform 2">
            <a:extLst>
              <a:ext uri="{FF2B5EF4-FFF2-40B4-BE49-F238E27FC236}">
                <a16:creationId xmlns:a16="http://schemas.microsoft.com/office/drawing/2014/main" id="{1117CCF7-954C-BD99-9C76-B19A3362D84F}"/>
              </a:ext>
            </a:extLst>
          </p:cNvPr>
          <p:cNvSpPr/>
          <p:nvPr/>
        </p:nvSpPr>
        <p:spPr>
          <a:xfrm rot="-5400000">
            <a:off x="1046131" y="1174075"/>
            <a:ext cx="371400" cy="1301083"/>
          </a:xfrm>
          <a:custGeom>
            <a:avLst/>
            <a:gdLst/>
            <a:ahLst/>
            <a:cxnLst/>
            <a:rect l="l" t="t" r="r" b="b"/>
            <a:pathLst>
              <a:path w="371400" h="1301083">
                <a:moveTo>
                  <a:pt x="0" y="0"/>
                </a:moveTo>
                <a:lnTo>
                  <a:pt x="371400" y="0"/>
                </a:lnTo>
                <a:lnTo>
                  <a:pt x="371400" y="1301083"/>
                </a:lnTo>
                <a:lnTo>
                  <a:pt x="0" y="13010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55FC0ED-11C9-3AE4-52C9-ACDA1BC07FA9}"/>
              </a:ext>
            </a:extLst>
          </p:cNvPr>
          <p:cNvGrpSpPr/>
          <p:nvPr/>
        </p:nvGrpSpPr>
        <p:grpSpPr>
          <a:xfrm>
            <a:off x="778025" y="4241285"/>
            <a:ext cx="2967321" cy="722959"/>
            <a:chOff x="778025" y="3609064"/>
            <a:chExt cx="2967321" cy="722959"/>
          </a:xfrm>
        </p:grpSpPr>
        <p:sp>
          <p:nvSpPr>
            <p:cNvPr id="2051" name="Rectangle: Rounded Corners 2">
              <a:extLst>
                <a:ext uri="{FF2B5EF4-FFF2-40B4-BE49-F238E27FC236}">
                  <a16:creationId xmlns:a16="http://schemas.microsoft.com/office/drawing/2014/main" id="{C0607A28-2B42-A72D-8242-95CBCCCDC20A}"/>
                </a:ext>
              </a:extLst>
            </p:cNvPr>
            <p:cNvSpPr/>
            <p:nvPr/>
          </p:nvSpPr>
          <p:spPr>
            <a:xfrm>
              <a:off x="831767" y="3623644"/>
              <a:ext cx="2904258" cy="708379"/>
            </a:xfrm>
            <a:prstGeom prst="roundRect">
              <a:avLst/>
            </a:prstGeom>
            <a:solidFill>
              <a:srgbClr val="902A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2DEE709-8FE0-79BB-CF92-DC6DEBCF8AC9}"/>
                </a:ext>
              </a:extLst>
            </p:cNvPr>
            <p:cNvSpPr txBox="1"/>
            <p:nvPr/>
          </p:nvSpPr>
          <p:spPr>
            <a:xfrm>
              <a:off x="778025" y="3609064"/>
              <a:ext cx="2967321" cy="661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sz="4000" spc="-195">
                  <a:solidFill>
                    <a:schemeClr val="bg1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Average Cost</a:t>
              </a:r>
              <a:endParaRPr lang="en-US" sz="4000" spc="-195">
                <a:solidFill>
                  <a:schemeClr val="bg1"/>
                </a:solidFill>
                <a:latin typeface="TT Interphases"/>
                <a:ea typeface="TT Interphases"/>
                <a:cs typeface="TT Interphases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47BC8CC-2223-B6AD-0A75-1A7615810B6C}"/>
              </a:ext>
            </a:extLst>
          </p:cNvPr>
          <p:cNvGrpSpPr/>
          <p:nvPr/>
        </p:nvGrpSpPr>
        <p:grpSpPr>
          <a:xfrm>
            <a:off x="809556" y="6315767"/>
            <a:ext cx="2942236" cy="732167"/>
            <a:chOff x="793789" y="5608183"/>
            <a:chExt cx="2942236" cy="732167"/>
          </a:xfrm>
        </p:grpSpPr>
        <p:sp>
          <p:nvSpPr>
            <p:cNvPr id="2048" name="Rectangle: Rounded Corners 2">
              <a:extLst>
                <a:ext uri="{FF2B5EF4-FFF2-40B4-BE49-F238E27FC236}">
                  <a16:creationId xmlns:a16="http://schemas.microsoft.com/office/drawing/2014/main" id="{6F15FDEF-C972-BC90-BEE4-05638AC9B578}"/>
                </a:ext>
              </a:extLst>
            </p:cNvPr>
            <p:cNvSpPr/>
            <p:nvPr/>
          </p:nvSpPr>
          <p:spPr>
            <a:xfrm>
              <a:off x="831767" y="5631971"/>
              <a:ext cx="2904258" cy="708379"/>
            </a:xfrm>
            <a:prstGeom prst="roundRect">
              <a:avLst/>
            </a:prstGeom>
            <a:solidFill>
              <a:srgbClr val="902A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D200669-483E-CD0F-9E99-663424424D26}"/>
                </a:ext>
              </a:extLst>
            </p:cNvPr>
            <p:cNvSpPr txBox="1"/>
            <p:nvPr/>
          </p:nvSpPr>
          <p:spPr>
            <a:xfrm>
              <a:off x="793789" y="5608183"/>
              <a:ext cx="2904258" cy="661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sz="4000" spc="-195">
                  <a:solidFill>
                    <a:schemeClr val="bg1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Average Cost</a:t>
              </a:r>
              <a:endParaRPr lang="en-US" sz="4000" spc="-195">
                <a:solidFill>
                  <a:schemeClr val="bg1"/>
                </a:solidFill>
                <a:latin typeface="TT Interphases"/>
                <a:ea typeface="TT Interphases"/>
                <a:cs typeface="TT Interphases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25D91A4-12B9-8DC1-3108-C92B3A35E063}"/>
              </a:ext>
            </a:extLst>
          </p:cNvPr>
          <p:cNvGrpSpPr/>
          <p:nvPr/>
        </p:nvGrpSpPr>
        <p:grpSpPr>
          <a:xfrm>
            <a:off x="809556" y="5248232"/>
            <a:ext cx="2926469" cy="738725"/>
            <a:chOff x="809556" y="4616011"/>
            <a:chExt cx="2926469" cy="738725"/>
          </a:xfrm>
        </p:grpSpPr>
        <p:sp>
          <p:nvSpPr>
            <p:cNvPr id="2049" name="Rectangle: Rounded Corners 2">
              <a:extLst>
                <a:ext uri="{FF2B5EF4-FFF2-40B4-BE49-F238E27FC236}">
                  <a16:creationId xmlns:a16="http://schemas.microsoft.com/office/drawing/2014/main" id="{55144E31-5FBC-E0BF-67E7-DA5A1E0D4519}"/>
                </a:ext>
              </a:extLst>
            </p:cNvPr>
            <p:cNvSpPr/>
            <p:nvPr/>
          </p:nvSpPr>
          <p:spPr>
            <a:xfrm>
              <a:off x="831767" y="4646357"/>
              <a:ext cx="2904258" cy="708379"/>
            </a:xfrm>
            <a:prstGeom prst="roundRect">
              <a:avLst/>
            </a:prstGeom>
            <a:solidFill>
              <a:srgbClr val="902A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41CE159-1F27-F4CA-4DC1-593D9E5F633F}"/>
                </a:ext>
              </a:extLst>
            </p:cNvPr>
            <p:cNvSpPr txBox="1"/>
            <p:nvPr/>
          </p:nvSpPr>
          <p:spPr>
            <a:xfrm>
              <a:off x="809556" y="4616011"/>
              <a:ext cx="2904258" cy="661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sz="4000" spc="-195">
                  <a:solidFill>
                    <a:schemeClr val="bg1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Average Cost</a:t>
              </a:r>
              <a:endParaRPr lang="en-US" sz="4000" spc="-195">
                <a:solidFill>
                  <a:schemeClr val="bg1"/>
                </a:solidFill>
                <a:latin typeface="TT Interphases"/>
                <a:ea typeface="TT Interphases"/>
                <a:cs typeface="TT Interphases"/>
              </a:endParaRPr>
            </a:p>
          </p:txBody>
        </p:sp>
      </p:grpSp>
      <p:sp>
        <p:nvSpPr>
          <p:cNvPr id="2055" name="Rounded Rectangular Callout 2054">
            <a:extLst>
              <a:ext uri="{FF2B5EF4-FFF2-40B4-BE49-F238E27FC236}">
                <a16:creationId xmlns:a16="http://schemas.microsoft.com/office/drawing/2014/main" id="{D7AAB9F0-7636-DFF9-6257-0685171DE1C9}"/>
              </a:ext>
            </a:extLst>
          </p:cNvPr>
          <p:cNvSpPr/>
          <p:nvPr/>
        </p:nvSpPr>
        <p:spPr>
          <a:xfrm>
            <a:off x="11245360" y="2888932"/>
            <a:ext cx="3877997" cy="1588492"/>
          </a:xfrm>
          <a:prstGeom prst="wedgeRoundRectCallout">
            <a:avLst>
              <a:gd name="adj1" fmla="val -49368"/>
              <a:gd name="adj2" fmla="val 104144"/>
              <a:gd name="adj3" fmla="val 16667"/>
            </a:avLst>
          </a:prstGeom>
          <a:solidFill>
            <a:srgbClr val="982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Top-K recommendations</a:t>
            </a:r>
          </a:p>
          <a:p>
            <a:pPr algn="ctr"/>
            <a:r>
              <a:rPr lang="en-US" sz="2400" b="1">
                <a:latin typeface="TT Interphases Pro Trl Rg" panose="020B0103050000020004" pitchFamily="34" charset="0"/>
              </a:rPr>
              <a:t>overlap too much!</a:t>
            </a:r>
            <a:endParaRPr lang="en-US" sz="2400" b="1">
              <a:latin typeface="TT Interphases Pro Trl Bd" panose="020B0103050000020004" pitchFamily="34" charset="0"/>
            </a:endParaRPr>
          </a:p>
        </p:txBody>
      </p:sp>
      <p:sp>
        <p:nvSpPr>
          <p:cNvPr id="2056" name="Rounded Rectangular Callout 5">
            <a:extLst>
              <a:ext uri="{FF2B5EF4-FFF2-40B4-BE49-F238E27FC236}">
                <a16:creationId xmlns:a16="http://schemas.microsoft.com/office/drawing/2014/main" id="{CF5CEC14-C4F5-90A5-FDF0-604C92F1DA74}"/>
              </a:ext>
            </a:extLst>
          </p:cNvPr>
          <p:cNvSpPr/>
          <p:nvPr/>
        </p:nvSpPr>
        <p:spPr>
          <a:xfrm>
            <a:off x="10655121" y="7594706"/>
            <a:ext cx="4745315" cy="1501126"/>
          </a:xfrm>
          <a:prstGeom prst="wedgeRoundRectCallout">
            <a:avLst>
              <a:gd name="adj1" fmla="val -41597"/>
              <a:gd name="adj2" fmla="val -103824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We need a </a:t>
            </a:r>
            <a:r>
              <a:rPr lang="en-US" sz="2400" b="1">
                <a:latin typeface="TT Interphases Pro Trl Bd" panose="020B0103050000020004" pitchFamily="34" charset="0"/>
              </a:rPr>
              <a:t>SET</a:t>
            </a:r>
            <a:r>
              <a:rPr lang="en-US" sz="2400">
                <a:latin typeface="TT Interphases Pro Trl Rg" panose="020B0103050000020004" pitchFamily="34" charset="0"/>
              </a:rPr>
              <a:t> of </a:t>
            </a:r>
          </a:p>
          <a:p>
            <a:pPr algn="ctr"/>
            <a:r>
              <a:rPr lang="en-US" sz="2400" b="1">
                <a:latin typeface="TT Interphases Pro Trl Bd" panose="020B0103050000020004" pitchFamily="34" charset="0"/>
              </a:rPr>
              <a:t>DIVERSE</a:t>
            </a:r>
            <a:r>
              <a:rPr lang="en-US" sz="2400">
                <a:latin typeface="TT Interphases Pro Trl Rg" panose="020B0103050000020004" pitchFamily="34" charset="0"/>
              </a:rPr>
              <a:t> pivot tables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FA2887-9C2A-B8B9-D0BD-D79109FA7DC2}"/>
              </a:ext>
            </a:extLst>
          </p:cNvPr>
          <p:cNvSpPr txBox="1"/>
          <p:nvPr/>
        </p:nvSpPr>
        <p:spPr>
          <a:xfrm>
            <a:off x="3853601" y="4192152"/>
            <a:ext cx="2053323" cy="661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4000" spc="-195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group by</a:t>
            </a:r>
            <a:endParaRPr lang="en-US" sz="4000" spc="-195">
              <a:solidFill>
                <a:schemeClr val="bg1"/>
              </a:solidFill>
              <a:latin typeface="TT Interphases"/>
              <a:ea typeface="TT Interphases"/>
              <a:cs typeface="TT Interphase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78DD22-E91E-0699-6135-668B0AE20F5A}"/>
              </a:ext>
            </a:extLst>
          </p:cNvPr>
          <p:cNvSpPr txBox="1"/>
          <p:nvPr/>
        </p:nvSpPr>
        <p:spPr>
          <a:xfrm>
            <a:off x="8996965" y="5295529"/>
            <a:ext cx="1762232" cy="661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4000" spc="-195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Country</a:t>
            </a:r>
            <a:endParaRPr lang="en-US" sz="4000" spc="-195">
              <a:solidFill>
                <a:schemeClr val="bg1"/>
              </a:solidFill>
              <a:latin typeface="TT Interphases"/>
              <a:ea typeface="TT Interphases"/>
              <a:cs typeface="TT Interphase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039399-1DD6-0F05-4B57-ECE7F6E5F97C}"/>
              </a:ext>
            </a:extLst>
          </p:cNvPr>
          <p:cNvSpPr txBox="1"/>
          <p:nvPr/>
        </p:nvSpPr>
        <p:spPr>
          <a:xfrm>
            <a:off x="8996965" y="6350812"/>
            <a:ext cx="914142" cy="661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599"/>
              </a:lnSpc>
            </a:pPr>
            <a:r>
              <a:rPr lang="en-US" sz="4000" spc="-195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City</a:t>
            </a:r>
            <a:endParaRPr lang="en-US" sz="4000" spc="-195">
              <a:solidFill>
                <a:schemeClr val="bg1"/>
              </a:solidFill>
              <a:latin typeface="TT Interphases"/>
              <a:ea typeface="TT Interphases"/>
              <a:cs typeface="TT Interphase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9F7B4FE-7F32-7FDC-FBE8-07E2D0D85694}"/>
              </a:ext>
            </a:extLst>
          </p:cNvPr>
          <p:cNvSpPr txBox="1"/>
          <p:nvPr/>
        </p:nvSpPr>
        <p:spPr>
          <a:xfrm>
            <a:off x="3853598" y="5225623"/>
            <a:ext cx="2053323" cy="661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4000" spc="-195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group by</a:t>
            </a:r>
            <a:endParaRPr lang="en-US" sz="4000" spc="-195">
              <a:solidFill>
                <a:schemeClr val="bg1"/>
              </a:solidFill>
              <a:latin typeface="TT Interphases"/>
              <a:ea typeface="TT Interphases"/>
              <a:cs typeface="TT Interphase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3C4DF5B-B632-782C-801E-735B720FC631}"/>
              </a:ext>
            </a:extLst>
          </p:cNvPr>
          <p:cNvSpPr txBox="1"/>
          <p:nvPr/>
        </p:nvSpPr>
        <p:spPr>
          <a:xfrm>
            <a:off x="3853599" y="6280406"/>
            <a:ext cx="2053323" cy="661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4000" spc="-195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group by</a:t>
            </a:r>
            <a:endParaRPr lang="en-US" sz="4000" spc="-195">
              <a:solidFill>
                <a:schemeClr val="bg1"/>
              </a:solidFill>
              <a:latin typeface="TT Interphases"/>
              <a:ea typeface="TT Interphases"/>
              <a:cs typeface="TT Interphase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EAC3356-188A-D7CD-DF32-EF9F7D490338}"/>
              </a:ext>
            </a:extLst>
          </p:cNvPr>
          <p:cNvGrpSpPr/>
          <p:nvPr/>
        </p:nvGrpSpPr>
        <p:grpSpPr>
          <a:xfrm>
            <a:off x="5865368" y="6343253"/>
            <a:ext cx="2016709" cy="708379"/>
            <a:chOff x="6827385" y="5630966"/>
            <a:chExt cx="2016709" cy="708379"/>
          </a:xfrm>
        </p:grpSpPr>
        <p:sp>
          <p:nvSpPr>
            <p:cNvPr id="2054" name="Rectangle: Rounded Corners 2">
              <a:extLst>
                <a:ext uri="{FF2B5EF4-FFF2-40B4-BE49-F238E27FC236}">
                  <a16:creationId xmlns:a16="http://schemas.microsoft.com/office/drawing/2014/main" id="{857430AE-B9CD-69EE-1B1D-11BCDCF76DBA}"/>
                </a:ext>
              </a:extLst>
            </p:cNvPr>
            <p:cNvSpPr/>
            <p:nvPr/>
          </p:nvSpPr>
          <p:spPr>
            <a:xfrm>
              <a:off x="7015414" y="5630966"/>
              <a:ext cx="1635947" cy="708379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E23760A-830A-EF13-BE9B-05FB3D8FBF7D}"/>
                </a:ext>
              </a:extLst>
            </p:cNvPr>
            <p:cNvSpPr txBox="1"/>
            <p:nvPr/>
          </p:nvSpPr>
          <p:spPr>
            <a:xfrm>
              <a:off x="6827385" y="5638525"/>
              <a:ext cx="2016709" cy="661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sz="4000" spc="-195">
                  <a:solidFill>
                    <a:schemeClr val="bg1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Cuisine</a:t>
              </a:r>
              <a:endParaRPr lang="en-US" sz="4000" spc="-195">
                <a:solidFill>
                  <a:schemeClr val="bg1"/>
                </a:solidFill>
                <a:latin typeface="TT Interphases"/>
                <a:ea typeface="TT Interphases"/>
                <a:cs typeface="TT Interphases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B2B0ED6-38AA-8DA4-0787-81A00456EE41}"/>
              </a:ext>
            </a:extLst>
          </p:cNvPr>
          <p:cNvGrpSpPr/>
          <p:nvPr/>
        </p:nvGrpSpPr>
        <p:grpSpPr>
          <a:xfrm>
            <a:off x="5865368" y="5297121"/>
            <a:ext cx="2016709" cy="708379"/>
            <a:chOff x="6827385" y="5630966"/>
            <a:chExt cx="2016709" cy="708379"/>
          </a:xfrm>
        </p:grpSpPr>
        <p:sp>
          <p:nvSpPr>
            <p:cNvPr id="26" name="Rectangle: Rounded Corners 2">
              <a:extLst>
                <a:ext uri="{FF2B5EF4-FFF2-40B4-BE49-F238E27FC236}">
                  <a16:creationId xmlns:a16="http://schemas.microsoft.com/office/drawing/2014/main" id="{49DA8142-9779-9A59-6446-4D191EB90BDD}"/>
                </a:ext>
              </a:extLst>
            </p:cNvPr>
            <p:cNvSpPr/>
            <p:nvPr/>
          </p:nvSpPr>
          <p:spPr>
            <a:xfrm>
              <a:off x="7015414" y="5630966"/>
              <a:ext cx="1635947" cy="708379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1667A9E-4BAF-39E5-F27F-B846C87C2924}"/>
                </a:ext>
              </a:extLst>
            </p:cNvPr>
            <p:cNvSpPr txBox="1"/>
            <p:nvPr/>
          </p:nvSpPr>
          <p:spPr>
            <a:xfrm>
              <a:off x="6827385" y="5638525"/>
              <a:ext cx="2016709" cy="661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sz="4000" spc="-195">
                  <a:solidFill>
                    <a:schemeClr val="bg1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Cuisine</a:t>
              </a:r>
              <a:endParaRPr lang="en-US" sz="4000" spc="-195">
                <a:solidFill>
                  <a:schemeClr val="bg1"/>
                </a:solidFill>
                <a:latin typeface="TT Interphases"/>
                <a:ea typeface="TT Interphases"/>
                <a:cs typeface="TT Interphases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60F095E-924D-B68E-E6D6-EDD4191E0541}"/>
              </a:ext>
            </a:extLst>
          </p:cNvPr>
          <p:cNvGrpSpPr/>
          <p:nvPr/>
        </p:nvGrpSpPr>
        <p:grpSpPr>
          <a:xfrm>
            <a:off x="5865368" y="4274905"/>
            <a:ext cx="2016709" cy="708379"/>
            <a:chOff x="6827385" y="5630966"/>
            <a:chExt cx="2016709" cy="708379"/>
          </a:xfrm>
        </p:grpSpPr>
        <p:sp>
          <p:nvSpPr>
            <p:cNvPr id="29" name="Rectangle: Rounded Corners 2">
              <a:extLst>
                <a:ext uri="{FF2B5EF4-FFF2-40B4-BE49-F238E27FC236}">
                  <a16:creationId xmlns:a16="http://schemas.microsoft.com/office/drawing/2014/main" id="{54C11D73-2E1C-CE79-6A39-2445BBD1453E}"/>
                </a:ext>
              </a:extLst>
            </p:cNvPr>
            <p:cNvSpPr/>
            <p:nvPr/>
          </p:nvSpPr>
          <p:spPr>
            <a:xfrm>
              <a:off x="7015414" y="5630966"/>
              <a:ext cx="1635947" cy="708379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6229365-470D-58B7-05A7-3F0BE03E4F86}"/>
                </a:ext>
              </a:extLst>
            </p:cNvPr>
            <p:cNvSpPr txBox="1"/>
            <p:nvPr/>
          </p:nvSpPr>
          <p:spPr>
            <a:xfrm>
              <a:off x="6827385" y="5638525"/>
              <a:ext cx="2016709" cy="661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sz="4000" spc="-195">
                  <a:solidFill>
                    <a:schemeClr val="bg1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Cuisine</a:t>
              </a:r>
              <a:endParaRPr lang="en-US" sz="4000" spc="-195">
                <a:solidFill>
                  <a:schemeClr val="bg1"/>
                </a:solidFill>
                <a:latin typeface="TT Interphases"/>
                <a:ea typeface="TT Interphases"/>
                <a:cs typeface="TT Interphases"/>
              </a:endParaRP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7EF6C0F3-4957-1776-FC31-8E6678F677A7}"/>
              </a:ext>
            </a:extLst>
          </p:cNvPr>
          <p:cNvSpPr txBox="1"/>
          <p:nvPr/>
        </p:nvSpPr>
        <p:spPr>
          <a:xfrm>
            <a:off x="7835820" y="5305516"/>
            <a:ext cx="1021357" cy="661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4000" spc="-195">
                <a:latin typeface="TT Interphases"/>
                <a:ea typeface="TT Interphases"/>
                <a:cs typeface="TT Interphases"/>
                <a:sym typeface="TT Interphases"/>
              </a:rPr>
              <a:t>and</a:t>
            </a:r>
            <a:endParaRPr lang="en-US" sz="4000" spc="-195">
              <a:latin typeface="TT Interphases"/>
              <a:ea typeface="TT Interphases"/>
              <a:cs typeface="TT Interphase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CFC0BB0-FD08-BC37-B49E-1D9F4F1E5DED}"/>
              </a:ext>
            </a:extLst>
          </p:cNvPr>
          <p:cNvSpPr txBox="1"/>
          <p:nvPr/>
        </p:nvSpPr>
        <p:spPr>
          <a:xfrm>
            <a:off x="7826931" y="6323910"/>
            <a:ext cx="1021357" cy="661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4000" spc="-195">
                <a:latin typeface="TT Interphases"/>
                <a:ea typeface="TT Interphases"/>
                <a:cs typeface="TT Interphases"/>
                <a:sym typeface="TT Interphases"/>
              </a:rPr>
              <a:t>and</a:t>
            </a:r>
            <a:endParaRPr lang="en-US" sz="4000" spc="-195">
              <a:latin typeface="TT Interphases"/>
              <a:ea typeface="TT Interphases"/>
              <a:cs typeface="TT Interphases"/>
            </a:endParaRPr>
          </a:p>
        </p:txBody>
      </p:sp>
    </p:spTree>
    <p:extLst>
      <p:ext uri="{BB962C8B-B14F-4D97-AF65-F5344CB8AC3E}">
        <p14:creationId xmlns:p14="http://schemas.microsoft.com/office/powerpoint/2010/main" val="805886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animBg="1"/>
      <p:bldP spid="205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4C73A-D69A-6966-22A6-F8D5B41C6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CED4C15D-F433-9A94-548B-3002C9342A50}"/>
              </a:ext>
            </a:extLst>
          </p:cNvPr>
          <p:cNvSpPr/>
          <p:nvPr/>
        </p:nvSpPr>
        <p:spPr>
          <a:xfrm>
            <a:off x="2206487" y="1494769"/>
            <a:ext cx="12494019" cy="8683425"/>
          </a:xfrm>
          <a:custGeom>
            <a:avLst/>
            <a:gdLst>
              <a:gd name="connsiteX0" fmla="*/ 2602354 w 13545869"/>
              <a:gd name="connsiteY0" fmla="*/ 1584349 h 8601900"/>
              <a:gd name="connsiteX1" fmla="*/ 415746 w 13545869"/>
              <a:gd name="connsiteY1" fmla="*/ 2955949 h 8601900"/>
              <a:gd name="connsiteX2" fmla="*/ 236841 w 13545869"/>
              <a:gd name="connsiteY2" fmla="*/ 7070749 h 8601900"/>
              <a:gd name="connsiteX3" fmla="*/ 2999920 w 13545869"/>
              <a:gd name="connsiteY3" fmla="*/ 8442349 h 8601900"/>
              <a:gd name="connsiteX4" fmla="*/ 8068876 w 13545869"/>
              <a:gd name="connsiteY4" fmla="*/ 8382715 h 8601900"/>
              <a:gd name="connsiteX5" fmla="*/ 10871711 w 13545869"/>
              <a:gd name="connsiteY5" fmla="*/ 6732819 h 8601900"/>
              <a:gd name="connsiteX6" fmla="*/ 12143920 w 13545869"/>
              <a:gd name="connsiteY6" fmla="*/ 4983532 h 8601900"/>
              <a:gd name="connsiteX7" fmla="*/ 13495641 w 13545869"/>
              <a:gd name="connsiteY7" fmla="*/ 3055341 h 8601900"/>
              <a:gd name="connsiteX8" fmla="*/ 12998685 w 13545869"/>
              <a:gd name="connsiteY8" fmla="*/ 1445202 h 8601900"/>
              <a:gd name="connsiteX9" fmla="*/ 10613293 w 13545869"/>
              <a:gd name="connsiteY9" fmla="*/ 272384 h 8601900"/>
              <a:gd name="connsiteX10" fmla="*/ 7512285 w 13545869"/>
              <a:gd name="connsiteY10" fmla="*/ 53723 h 8601900"/>
              <a:gd name="connsiteX11" fmla="*/ 4232372 w 13545869"/>
              <a:gd name="connsiteY11" fmla="*/ 1047636 h 8601900"/>
              <a:gd name="connsiteX12" fmla="*/ 2463206 w 13545869"/>
              <a:gd name="connsiteY12" fmla="*/ 1604228 h 860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545869" h="8601900">
                <a:moveTo>
                  <a:pt x="2602354" y="1584349"/>
                </a:moveTo>
                <a:cubicBezTo>
                  <a:pt x="1706176" y="1812949"/>
                  <a:pt x="809998" y="2041549"/>
                  <a:pt x="415746" y="2955949"/>
                </a:cubicBezTo>
                <a:cubicBezTo>
                  <a:pt x="21494" y="3870349"/>
                  <a:pt x="-193855" y="6156349"/>
                  <a:pt x="236841" y="7070749"/>
                </a:cubicBezTo>
                <a:cubicBezTo>
                  <a:pt x="667537" y="7985149"/>
                  <a:pt x="1694581" y="8223688"/>
                  <a:pt x="2999920" y="8442349"/>
                </a:cubicBezTo>
                <a:cubicBezTo>
                  <a:pt x="4305259" y="8661010"/>
                  <a:pt x="6756911" y="8667637"/>
                  <a:pt x="8068876" y="8382715"/>
                </a:cubicBezTo>
                <a:cubicBezTo>
                  <a:pt x="9380841" y="8097793"/>
                  <a:pt x="10192537" y="7299350"/>
                  <a:pt x="10871711" y="6732819"/>
                </a:cubicBezTo>
                <a:cubicBezTo>
                  <a:pt x="11550885" y="6166289"/>
                  <a:pt x="11706598" y="5596445"/>
                  <a:pt x="12143920" y="4983532"/>
                </a:cubicBezTo>
                <a:cubicBezTo>
                  <a:pt x="12581242" y="4370619"/>
                  <a:pt x="13353180" y="3645063"/>
                  <a:pt x="13495641" y="3055341"/>
                </a:cubicBezTo>
                <a:cubicBezTo>
                  <a:pt x="13638102" y="2465619"/>
                  <a:pt x="13479076" y="1909028"/>
                  <a:pt x="12998685" y="1445202"/>
                </a:cubicBezTo>
                <a:cubicBezTo>
                  <a:pt x="12518294" y="981376"/>
                  <a:pt x="11527693" y="504297"/>
                  <a:pt x="10613293" y="272384"/>
                </a:cubicBezTo>
                <a:cubicBezTo>
                  <a:pt x="9698893" y="40471"/>
                  <a:pt x="8575772" y="-75486"/>
                  <a:pt x="7512285" y="53723"/>
                </a:cubicBezTo>
                <a:cubicBezTo>
                  <a:pt x="6448798" y="182932"/>
                  <a:pt x="4232372" y="1047636"/>
                  <a:pt x="4232372" y="1047636"/>
                </a:cubicBezTo>
                <a:lnTo>
                  <a:pt x="2463206" y="1604228"/>
                </a:lnTo>
              </a:path>
            </a:pathLst>
          </a:custGeom>
          <a:solidFill>
            <a:srgbClr val="E6F1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CCA87008-310B-0C7C-B553-F8D7E83E68EC}"/>
              </a:ext>
            </a:extLst>
          </p:cNvPr>
          <p:cNvSpPr/>
          <p:nvPr/>
        </p:nvSpPr>
        <p:spPr>
          <a:xfrm rot="-5400000">
            <a:off x="1046131" y="1174075"/>
            <a:ext cx="371400" cy="1301083"/>
          </a:xfrm>
          <a:custGeom>
            <a:avLst/>
            <a:gdLst/>
            <a:ahLst/>
            <a:cxnLst/>
            <a:rect l="l" t="t" r="r" b="b"/>
            <a:pathLst>
              <a:path w="371400" h="1301083">
                <a:moveTo>
                  <a:pt x="0" y="0"/>
                </a:moveTo>
                <a:lnTo>
                  <a:pt x="371400" y="0"/>
                </a:lnTo>
                <a:lnTo>
                  <a:pt x="371400" y="1301083"/>
                </a:lnTo>
                <a:lnTo>
                  <a:pt x="0" y="13010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D77E8DB2-A953-0691-3F06-2C0BF238E93C}"/>
              </a:ext>
            </a:extLst>
          </p:cNvPr>
          <p:cNvSpPr txBox="1"/>
          <p:nvPr/>
        </p:nvSpPr>
        <p:spPr>
          <a:xfrm>
            <a:off x="581289" y="663270"/>
            <a:ext cx="19618638" cy="8082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89"/>
              </a:lnSpc>
            </a:pPr>
            <a:r>
              <a:rPr lang="en-US" sz="6600" spc="-342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And then, what makes a SET of pivot tables good?</a:t>
            </a:r>
            <a:endParaRPr lang="en-US" sz="6600" spc="-342">
              <a:solidFill>
                <a:srgbClr val="000000"/>
              </a:solidFill>
              <a:latin typeface="TT Interphases"/>
              <a:ea typeface="TT Interphases"/>
              <a:cs typeface="TT Interphases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D38A3EFE-921A-2132-3DE8-E8E162107494}"/>
              </a:ext>
            </a:extLst>
          </p:cNvPr>
          <p:cNvSpPr/>
          <p:nvPr/>
        </p:nvSpPr>
        <p:spPr>
          <a:xfrm>
            <a:off x="13686602" y="6132422"/>
            <a:ext cx="3931624" cy="3974855"/>
          </a:xfrm>
          <a:prstGeom prst="ellipse">
            <a:avLst/>
          </a:prstGeom>
          <a:gradFill flip="none" rotWithShape="1">
            <a:gsLst>
              <a:gs pos="52000">
                <a:schemeClr val="accent1">
                  <a:lumMod val="20000"/>
                  <a:lumOff val="80000"/>
                </a:schemeClr>
              </a:gs>
              <a:gs pos="0">
                <a:schemeClr val="accent6">
                  <a:lumMod val="40000"/>
                  <a:lumOff val="6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accent6">
                    <a:lumMod val="40000"/>
                    <a:lumOff val="60000"/>
                  </a:schemeClr>
                </a:solidFill>
              </a:ln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5FE70FA-1B9C-A996-7ABC-D65F47CED0FE}"/>
              </a:ext>
            </a:extLst>
          </p:cNvPr>
          <p:cNvSpPr txBox="1"/>
          <p:nvPr/>
        </p:nvSpPr>
        <p:spPr>
          <a:xfrm>
            <a:off x="10098157" y="1003852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2E652B0-A942-FDEF-D6CA-1EA3F097B7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8048" y="4251270"/>
            <a:ext cx="1881030" cy="17082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838B1B3-1851-5212-F5DF-346AB2EB37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28662" y="2418475"/>
            <a:ext cx="1881029" cy="17018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ED10F0F-BA9C-7430-A4F5-E9FFF305A8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08064" y="6660734"/>
            <a:ext cx="1874631" cy="170826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6FC86E1-7FB4-5A84-D2E1-0F9FDC6F48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52398" y="2563649"/>
            <a:ext cx="1872435" cy="170023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21A926C-8A6D-40B6-0716-EDC89B7FB0D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24833" y="4655160"/>
            <a:ext cx="1872436" cy="170665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A41FEF5-4948-833D-B11B-FDA53A7D99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49604" y="7535952"/>
            <a:ext cx="1866045" cy="1706654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CE9F08E-98E9-54ED-4AE1-33CDCF7058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74823" y="5194092"/>
            <a:ext cx="1884951" cy="170023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7E19741-BD79-4E98-99A0-AA2B2C4B837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33640" y="7165493"/>
            <a:ext cx="1884952" cy="1706654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C8B762F-CB7E-AD1A-11DF-49CE0234F35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808084" y="3942382"/>
            <a:ext cx="1878518" cy="1706654"/>
          </a:xfrm>
          <a:prstGeom prst="rect">
            <a:avLst/>
          </a:prstGeom>
        </p:spPr>
      </p:pic>
      <p:sp>
        <p:nvSpPr>
          <p:cNvPr id="34" name="Slide Number Placeholder 33">
            <a:extLst>
              <a:ext uri="{FF2B5EF4-FFF2-40B4-BE49-F238E27FC236}">
                <a16:creationId xmlns:a16="http://schemas.microsoft.com/office/drawing/2014/main" id="{ADCBE987-6F81-6E22-8E10-E0B0CCDDE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530BF064-5B12-6A07-0C54-37458CA57764}"/>
              </a:ext>
            </a:extLst>
          </p:cNvPr>
          <p:cNvSpPr txBox="1"/>
          <p:nvPr/>
        </p:nvSpPr>
        <p:spPr>
          <a:xfrm>
            <a:off x="14628142" y="5321169"/>
            <a:ext cx="2593018" cy="661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599"/>
              </a:lnSpc>
            </a:pPr>
            <a:r>
              <a:rPr lang="en-US" sz="4000" b="1" spc="-195" dirty="0">
                <a:solidFill>
                  <a:srgbClr val="439863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Diversity!</a:t>
            </a:r>
            <a:endParaRPr lang="en-US" sz="4000" b="1" spc="-195" dirty="0">
              <a:solidFill>
                <a:srgbClr val="439863"/>
              </a:solidFill>
              <a:latin typeface="TT Interphases"/>
              <a:ea typeface="TT Interphases"/>
              <a:cs typeface="TT Interphases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065B6DC6-4833-0772-6013-C0B4DA6FE4FF}"/>
              </a:ext>
            </a:extLst>
          </p:cNvPr>
          <p:cNvSpPr txBox="1"/>
          <p:nvPr/>
        </p:nvSpPr>
        <p:spPr>
          <a:xfrm>
            <a:off x="619077" y="2072939"/>
            <a:ext cx="4905111" cy="6247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599"/>
              </a:lnSpc>
            </a:pPr>
            <a:r>
              <a:rPr lang="en-US" sz="2800" spc="-195" dirty="0">
                <a:solidFill>
                  <a:srgbClr val="439863"/>
                </a:solidFill>
                <a:latin typeface="TT Interphases Pro Trl Md" panose="020B0103050000020004" pitchFamily="34" charset="0"/>
                <a:ea typeface="TT Interphases"/>
                <a:cs typeface="TT Interphases"/>
                <a:sym typeface="TT Interphases"/>
              </a:rPr>
              <a:t>Similar</a:t>
            </a:r>
            <a:r>
              <a:rPr lang="en-US" sz="2800" spc="-195" dirty="0">
                <a:latin typeface="TT Interphases Pro Trl Md" panose="020B0103050000020004" pitchFamily="34" charset="0"/>
                <a:ea typeface="TT Interphases"/>
                <a:cs typeface="TT Interphases"/>
                <a:sym typeface="TT Interphases"/>
              </a:rPr>
              <a:t> colors mean </a:t>
            </a:r>
            <a:r>
              <a:rPr lang="en-US" sz="2800" spc="-195" dirty="0">
                <a:solidFill>
                  <a:srgbClr val="439863"/>
                </a:solidFill>
                <a:latin typeface="TT Interphases Pro Trl Md" panose="020B0103050000020004" pitchFamily="34" charset="0"/>
                <a:ea typeface="TT Interphases"/>
                <a:cs typeface="TT Interphases"/>
                <a:sym typeface="TT Interphases"/>
              </a:rPr>
              <a:t>similar</a:t>
            </a:r>
            <a:r>
              <a:rPr lang="en-US" sz="2800" spc="-195" dirty="0">
                <a:latin typeface="TT Interphases Pro Trl Md" panose="020B0103050000020004" pitchFamily="34" charset="0"/>
                <a:ea typeface="TT Interphases"/>
                <a:cs typeface="TT Interphases"/>
                <a:sym typeface="TT Interphases"/>
              </a:rPr>
              <a:t> tables</a:t>
            </a:r>
            <a:endParaRPr lang="en-US" sz="2800" spc="-195" dirty="0">
              <a:latin typeface="TT Interphases Pro Trl Md" panose="020B0103050000020004" pitchFamily="34" charset="0"/>
              <a:ea typeface="TT Interphases"/>
              <a:cs typeface="TT Interphase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749884A8-0714-3E13-3400-EC3066F352C2}"/>
              </a:ext>
            </a:extLst>
          </p:cNvPr>
          <p:cNvSpPr txBox="1"/>
          <p:nvPr/>
        </p:nvSpPr>
        <p:spPr>
          <a:xfrm>
            <a:off x="8685432" y="1494769"/>
            <a:ext cx="2219926" cy="6247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599"/>
              </a:lnSpc>
            </a:pPr>
            <a:r>
              <a:rPr lang="en-US" sz="2800" spc="-195" dirty="0">
                <a:latin typeface="TT Interphases Pro Trl Md" panose="020B0103050000020004" pitchFamily="34" charset="0"/>
                <a:ea typeface="TT Interphases"/>
                <a:cs typeface="TT Interphases"/>
                <a:sym typeface="TT Interphases"/>
              </a:rPr>
              <a:t>Search Space</a:t>
            </a:r>
            <a:endParaRPr lang="en-US" sz="2800" spc="-195" dirty="0">
              <a:latin typeface="TT Interphases Pro Trl Md" panose="020B0103050000020004" pitchFamily="34" charset="0"/>
              <a:ea typeface="TT Interphases"/>
              <a:cs typeface="TT Interphases"/>
            </a:endParaRPr>
          </a:p>
        </p:txBody>
      </p:sp>
    </p:spTree>
    <p:extLst>
      <p:ext uri="{BB962C8B-B14F-4D97-AF65-F5344CB8AC3E}">
        <p14:creationId xmlns:p14="http://schemas.microsoft.com/office/powerpoint/2010/main" val="592078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 0.00169 L 0.25799 0.49583 " pathEditMode="relative" rAng="0" ptsTypes="AA">
                                      <p:cBhvr>
                                        <p:cTn id="6" dur="1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95" y="247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95 -0.00077 L 0.50295 0.00602 " pathEditMode="relative" rAng="0" ptsTypes="AA">
                                      <p:cBhvr>
                                        <p:cTn id="10" dur="1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95" y="3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13 -0.00123 L 0.50243 0.13812 " pathEditMode="relative" rAng="0" ptsTypes="AA">
                                      <p:cBhvr>
                                        <p:cTn id="14" dur="1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61" y="696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D4109-C97B-348D-4F95-CC1E00A2F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0E39192-2BB5-47B5-B529-E7C2C908774E}"/>
              </a:ext>
            </a:extLst>
          </p:cNvPr>
          <p:cNvSpPr/>
          <p:nvPr/>
        </p:nvSpPr>
        <p:spPr>
          <a:xfrm rot="-5400000">
            <a:off x="1046131" y="1174075"/>
            <a:ext cx="371400" cy="1301083"/>
          </a:xfrm>
          <a:custGeom>
            <a:avLst/>
            <a:gdLst/>
            <a:ahLst/>
            <a:cxnLst/>
            <a:rect l="l" t="t" r="r" b="b"/>
            <a:pathLst>
              <a:path w="371400" h="1301083">
                <a:moveTo>
                  <a:pt x="0" y="0"/>
                </a:moveTo>
                <a:lnTo>
                  <a:pt x="371400" y="0"/>
                </a:lnTo>
                <a:lnTo>
                  <a:pt x="371400" y="1301083"/>
                </a:lnTo>
                <a:lnTo>
                  <a:pt x="0" y="13010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EE50AD3E-F5F8-B408-A799-9C47EDD74B3F}"/>
              </a:ext>
            </a:extLst>
          </p:cNvPr>
          <p:cNvSpPr txBox="1"/>
          <p:nvPr/>
        </p:nvSpPr>
        <p:spPr>
          <a:xfrm>
            <a:off x="581289" y="663270"/>
            <a:ext cx="14363535" cy="817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89"/>
              </a:lnSpc>
            </a:pPr>
            <a:r>
              <a:rPr lang="en-US" sz="6950" spc="-342">
                <a:solidFill>
                  <a:srgbClr val="000000"/>
                </a:solidFill>
                <a:latin typeface="TT Interphases"/>
                <a:sym typeface="TT Interphases"/>
              </a:rPr>
              <a:t>Problem we address in this work</a:t>
            </a:r>
            <a:endParaRPr lang="en-US" sz="720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3BEA81DD-F571-6C82-3A4C-0C148CB80495}"/>
              </a:ext>
            </a:extLst>
          </p:cNvPr>
          <p:cNvSpPr txBox="1"/>
          <p:nvPr/>
        </p:nvSpPr>
        <p:spPr>
          <a:xfrm>
            <a:off x="1231831" y="3405227"/>
            <a:ext cx="11264969" cy="661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-195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Recommend a </a:t>
            </a:r>
            <a:r>
              <a:rPr lang="en-US" sz="3999" spc="-195">
                <a:latin typeface="TT Interphases"/>
                <a:ea typeface="TT Interphases"/>
                <a:cs typeface="TT Interphases"/>
                <a:sym typeface="TT Interphases"/>
              </a:rPr>
              <a:t>set of diverse and good pivot tables 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323860F-F36E-4F9A-1390-B5CA23271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969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CE1C0-3EFA-561E-E20D-F2E861C7A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2B7E01E-57F2-D671-EDBC-AB9EED1AA42B}"/>
              </a:ext>
            </a:extLst>
          </p:cNvPr>
          <p:cNvSpPr/>
          <p:nvPr/>
        </p:nvSpPr>
        <p:spPr>
          <a:xfrm rot="-5400000">
            <a:off x="1046131" y="1174075"/>
            <a:ext cx="371400" cy="1301083"/>
          </a:xfrm>
          <a:custGeom>
            <a:avLst/>
            <a:gdLst/>
            <a:ahLst/>
            <a:cxnLst/>
            <a:rect l="l" t="t" r="r" b="b"/>
            <a:pathLst>
              <a:path w="371400" h="1301083">
                <a:moveTo>
                  <a:pt x="0" y="0"/>
                </a:moveTo>
                <a:lnTo>
                  <a:pt x="371400" y="0"/>
                </a:lnTo>
                <a:lnTo>
                  <a:pt x="371400" y="1301083"/>
                </a:lnTo>
                <a:lnTo>
                  <a:pt x="0" y="13010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18272341-9C11-A028-A98F-88E8A451285E}"/>
              </a:ext>
            </a:extLst>
          </p:cNvPr>
          <p:cNvSpPr txBox="1"/>
          <p:nvPr/>
        </p:nvSpPr>
        <p:spPr>
          <a:xfrm>
            <a:off x="581289" y="663270"/>
            <a:ext cx="14363535" cy="817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89"/>
              </a:lnSpc>
            </a:pPr>
            <a:r>
              <a:rPr lang="en-US" sz="6950" spc="-342">
                <a:solidFill>
                  <a:srgbClr val="000000"/>
                </a:solidFill>
                <a:latin typeface="TT Interphases"/>
                <a:sym typeface="TT Interphases"/>
              </a:rPr>
              <a:t>Problem we address in this work</a:t>
            </a:r>
            <a:endParaRPr lang="en-US" sz="720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D03DE8B-5F0C-688F-59C6-F85DEC62716B}"/>
              </a:ext>
            </a:extLst>
          </p:cNvPr>
          <p:cNvSpPr txBox="1"/>
          <p:nvPr/>
        </p:nvSpPr>
        <p:spPr>
          <a:xfrm>
            <a:off x="1231831" y="3405227"/>
            <a:ext cx="11264969" cy="661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b="1" u="sng" spc="-195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Recommend</a:t>
            </a:r>
            <a:r>
              <a:rPr lang="en-US" sz="3999" spc="-195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a </a:t>
            </a:r>
            <a:r>
              <a:rPr lang="en-US" sz="3999" spc="-195">
                <a:latin typeface="TT Interphases"/>
                <a:ea typeface="TT Interphases"/>
                <a:cs typeface="TT Interphases"/>
                <a:sym typeface="TT Interphases"/>
              </a:rPr>
              <a:t>set of diverse and good pivot tables 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0AEDFDB-9FF9-DBA2-2D36-EA3EB6A31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20" name="Rounded Rectangular Callout 19">
            <a:extLst>
              <a:ext uri="{FF2B5EF4-FFF2-40B4-BE49-F238E27FC236}">
                <a16:creationId xmlns:a16="http://schemas.microsoft.com/office/drawing/2014/main" id="{D7D96527-B3AA-2578-DFD4-76BA3DA65A9B}"/>
              </a:ext>
            </a:extLst>
          </p:cNvPr>
          <p:cNvSpPr/>
          <p:nvPr/>
        </p:nvSpPr>
        <p:spPr>
          <a:xfrm>
            <a:off x="1051496" y="5031908"/>
            <a:ext cx="3093155" cy="1280842"/>
          </a:xfrm>
          <a:prstGeom prst="wedgeRoundRectCallout">
            <a:avLst>
              <a:gd name="adj1" fmla="val -24142"/>
              <a:gd name="adj2" fmla="val -116864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User-Aware</a:t>
            </a:r>
            <a:endParaRPr lang="en-US" sz="2400"/>
          </a:p>
        </p:txBody>
      </p:sp>
      <p:pic>
        <p:nvPicPr>
          <p:cNvPr id="3" name="Picture 2" descr="Illustration of human icon vector. User symbol icon modern ...">
            <a:extLst>
              <a:ext uri="{FF2B5EF4-FFF2-40B4-BE49-F238E27FC236}">
                <a16:creationId xmlns:a16="http://schemas.microsoft.com/office/drawing/2014/main" id="{4A03A3EE-30D3-83EB-E6D6-AD06C1106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708" y="5963547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86581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72CD6-BBDF-9855-1697-55374ED31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BDF3267-511A-2ECF-63A0-8D8E2A066C21}"/>
              </a:ext>
            </a:extLst>
          </p:cNvPr>
          <p:cNvSpPr/>
          <p:nvPr/>
        </p:nvSpPr>
        <p:spPr>
          <a:xfrm rot="-5400000">
            <a:off x="1046131" y="1174075"/>
            <a:ext cx="371400" cy="1301083"/>
          </a:xfrm>
          <a:custGeom>
            <a:avLst/>
            <a:gdLst/>
            <a:ahLst/>
            <a:cxnLst/>
            <a:rect l="l" t="t" r="r" b="b"/>
            <a:pathLst>
              <a:path w="371400" h="1301083">
                <a:moveTo>
                  <a:pt x="0" y="0"/>
                </a:moveTo>
                <a:lnTo>
                  <a:pt x="371400" y="0"/>
                </a:lnTo>
                <a:lnTo>
                  <a:pt x="371400" y="1301083"/>
                </a:lnTo>
                <a:lnTo>
                  <a:pt x="0" y="13010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BCEF5491-AEC6-713B-AAB0-8F125B2B84AA}"/>
              </a:ext>
            </a:extLst>
          </p:cNvPr>
          <p:cNvSpPr txBox="1"/>
          <p:nvPr/>
        </p:nvSpPr>
        <p:spPr>
          <a:xfrm>
            <a:off x="581289" y="663270"/>
            <a:ext cx="14363535" cy="817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89"/>
              </a:lnSpc>
            </a:pPr>
            <a:r>
              <a:rPr lang="en-US" sz="6950" spc="-342">
                <a:solidFill>
                  <a:srgbClr val="000000"/>
                </a:solidFill>
                <a:latin typeface="TT Interphases"/>
                <a:sym typeface="TT Interphases"/>
              </a:rPr>
              <a:t>Problem we address in this work</a:t>
            </a:r>
            <a:endParaRPr lang="en-US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471887B-B290-8999-F58F-0A8BD476F231}"/>
              </a:ext>
            </a:extLst>
          </p:cNvPr>
          <p:cNvSpPr txBox="1"/>
          <p:nvPr/>
        </p:nvSpPr>
        <p:spPr>
          <a:xfrm>
            <a:off x="1231831" y="3405227"/>
            <a:ext cx="11531669" cy="661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599"/>
              </a:lnSpc>
            </a:pPr>
            <a:r>
              <a:rPr lang="en-US" sz="3999" spc="-195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Recommend a </a:t>
            </a:r>
            <a:r>
              <a:rPr lang="en-US" sz="3999" b="1" u="sng" spc="-195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set</a:t>
            </a:r>
            <a:r>
              <a:rPr lang="en-US" sz="3999" spc="-195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999" spc="-195">
                <a:latin typeface="TT Interphases"/>
                <a:ea typeface="TT Interphases"/>
                <a:cs typeface="TT Interphases"/>
                <a:sym typeface="TT Interphases"/>
              </a:rPr>
              <a:t>of diverse and good pivot tables 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067693F-5217-E0B0-090F-FE188F1AC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20" name="Rounded Rectangular Callout 19">
            <a:extLst>
              <a:ext uri="{FF2B5EF4-FFF2-40B4-BE49-F238E27FC236}">
                <a16:creationId xmlns:a16="http://schemas.microsoft.com/office/drawing/2014/main" id="{22131F5C-CCB1-4FB8-C6D3-0C0DC1861286}"/>
              </a:ext>
            </a:extLst>
          </p:cNvPr>
          <p:cNvSpPr/>
          <p:nvPr/>
        </p:nvSpPr>
        <p:spPr>
          <a:xfrm>
            <a:off x="1051496" y="5031908"/>
            <a:ext cx="3093155" cy="1280842"/>
          </a:xfrm>
          <a:prstGeom prst="wedgeRoundRectCallout">
            <a:avLst>
              <a:gd name="adj1" fmla="val -24142"/>
              <a:gd name="adj2" fmla="val -116864"/>
              <a:gd name="adj3" fmla="val 16667"/>
            </a:avLst>
          </a:prstGeom>
          <a:solidFill>
            <a:srgbClr val="439863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User-Aware</a:t>
            </a:r>
            <a:endParaRPr lang="en-US" sz="2400"/>
          </a:p>
        </p:txBody>
      </p: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CB10508B-2F30-3BDF-9D38-A588D44F8ADF}"/>
              </a:ext>
            </a:extLst>
          </p:cNvPr>
          <p:cNvSpPr/>
          <p:nvPr/>
        </p:nvSpPr>
        <p:spPr>
          <a:xfrm>
            <a:off x="2275367" y="2010317"/>
            <a:ext cx="3907003" cy="1054944"/>
          </a:xfrm>
          <a:prstGeom prst="wedgeRoundRectCallout">
            <a:avLst>
              <a:gd name="adj1" fmla="val 6881"/>
              <a:gd name="adj2" fmla="val 82204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Not just a top-k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D06B29B-3E4A-B3DC-86CA-708297075866}"/>
              </a:ext>
            </a:extLst>
          </p:cNvPr>
          <p:cNvSpPr/>
          <p:nvPr/>
        </p:nvSpPr>
        <p:spPr>
          <a:xfrm>
            <a:off x="12982952" y="4718654"/>
            <a:ext cx="4572000" cy="4572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accent6">
                    <a:lumMod val="40000"/>
                    <a:lumOff val="60000"/>
                  </a:schemeClr>
                </a:solidFill>
              </a:ln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AC01A514-DD5F-86B6-40A3-C8F0786384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04242" y="5143500"/>
            <a:ext cx="2418376" cy="220155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4856219-3054-6D3C-A4EE-7792E8E71D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25532" y="6488004"/>
            <a:ext cx="2418376" cy="220155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D6471D3-1C9A-DD90-B04D-64AE6FDA29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82952" y="5963547"/>
            <a:ext cx="2418376" cy="2201556"/>
          </a:xfrm>
          <a:prstGeom prst="rect">
            <a:avLst/>
          </a:prstGeom>
        </p:spPr>
      </p:pic>
      <p:pic>
        <p:nvPicPr>
          <p:cNvPr id="3074" name="Picture 2" descr="Illustration of human icon vector. User symbol icon modern ...">
            <a:extLst>
              <a:ext uri="{FF2B5EF4-FFF2-40B4-BE49-F238E27FC236}">
                <a16:creationId xmlns:a16="http://schemas.microsoft.com/office/drawing/2014/main" id="{6FD9C162-292B-D78C-9864-F0431A3634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708" y="5963547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6782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D9386-09C3-085A-4064-CC6EF64D2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57963DA2-50A7-6926-FE63-96E78D973622}"/>
              </a:ext>
            </a:extLst>
          </p:cNvPr>
          <p:cNvGrpSpPr/>
          <p:nvPr/>
        </p:nvGrpSpPr>
        <p:grpSpPr>
          <a:xfrm>
            <a:off x="12982952" y="4718654"/>
            <a:ext cx="4572000" cy="4572000"/>
            <a:chOff x="12982952" y="4718654"/>
            <a:chExt cx="4572000" cy="4572000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929637D5-E014-847D-3066-AE3943FC8BB2}"/>
                </a:ext>
              </a:extLst>
            </p:cNvPr>
            <p:cNvSpPr/>
            <p:nvPr/>
          </p:nvSpPr>
          <p:spPr>
            <a:xfrm>
              <a:off x="12982952" y="4718654"/>
              <a:ext cx="4572000" cy="4572000"/>
            </a:xfrm>
            <a:prstGeom prst="ellipse">
              <a:avLst/>
            </a:prstGeom>
            <a:gradFill flip="none" rotWithShape="1">
              <a:gsLst>
                <a:gs pos="52000">
                  <a:schemeClr val="accent1">
                    <a:lumMod val="20000"/>
                    <a:lumOff val="80000"/>
                  </a:schemeClr>
                </a:gs>
                <a:gs pos="0">
                  <a:schemeClr val="accent6">
                    <a:lumMod val="40000"/>
                    <a:lumOff val="60000"/>
                  </a:schemeClr>
                </a:gs>
                <a:gs pos="100000">
                  <a:schemeClr val="accent3">
                    <a:lumMod val="40000"/>
                    <a:lumOff val="60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accent6">
                      <a:lumMod val="40000"/>
                      <a:lumOff val="60000"/>
                    </a:schemeClr>
                  </a:solidFill>
                </a:ln>
              </a:endParaRPr>
            </a:p>
          </p:txBody>
        </p: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CA182ED8-2E91-8FE0-569F-E254301577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009846" y="5121453"/>
              <a:ext cx="2407168" cy="2201556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63D77BE2-DE60-3AC3-F311-90B4875B55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042455" y="6488004"/>
              <a:ext cx="2431557" cy="2201556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BEB8BAB6-324F-583B-BA8F-C0D1460B0F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982952" y="5963547"/>
              <a:ext cx="2426498" cy="2201556"/>
            </a:xfrm>
            <a:prstGeom prst="rect">
              <a:avLst/>
            </a:prstGeom>
          </p:spPr>
        </p:pic>
      </p:grpSp>
      <p:sp>
        <p:nvSpPr>
          <p:cNvPr id="2" name="Freeform 2">
            <a:extLst>
              <a:ext uri="{FF2B5EF4-FFF2-40B4-BE49-F238E27FC236}">
                <a16:creationId xmlns:a16="http://schemas.microsoft.com/office/drawing/2014/main" id="{B3C908D3-8DC6-2D45-515E-5D78C552129C}"/>
              </a:ext>
            </a:extLst>
          </p:cNvPr>
          <p:cNvSpPr/>
          <p:nvPr/>
        </p:nvSpPr>
        <p:spPr>
          <a:xfrm rot="-5400000">
            <a:off x="1046131" y="1174075"/>
            <a:ext cx="371400" cy="1301083"/>
          </a:xfrm>
          <a:custGeom>
            <a:avLst/>
            <a:gdLst/>
            <a:ahLst/>
            <a:cxnLst/>
            <a:rect l="l" t="t" r="r" b="b"/>
            <a:pathLst>
              <a:path w="371400" h="1301083">
                <a:moveTo>
                  <a:pt x="0" y="0"/>
                </a:moveTo>
                <a:lnTo>
                  <a:pt x="371400" y="0"/>
                </a:lnTo>
                <a:lnTo>
                  <a:pt x="371400" y="1301083"/>
                </a:lnTo>
                <a:lnTo>
                  <a:pt x="0" y="13010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4AD12AD0-3170-1261-C6BA-CF9B2266F310}"/>
              </a:ext>
            </a:extLst>
          </p:cNvPr>
          <p:cNvSpPr txBox="1"/>
          <p:nvPr/>
        </p:nvSpPr>
        <p:spPr>
          <a:xfrm>
            <a:off x="581289" y="663270"/>
            <a:ext cx="14363535" cy="817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89"/>
              </a:lnSpc>
            </a:pPr>
            <a:r>
              <a:rPr lang="en-US" sz="6950" spc="-342">
                <a:solidFill>
                  <a:srgbClr val="000000"/>
                </a:solidFill>
                <a:latin typeface="TT Interphases"/>
                <a:sym typeface="TT Interphases"/>
              </a:rPr>
              <a:t>Problem we address in this work</a:t>
            </a:r>
            <a:endParaRPr lang="en-US" sz="720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44177FF2-79B6-9B01-9A4E-89F71FA4768D}"/>
              </a:ext>
            </a:extLst>
          </p:cNvPr>
          <p:cNvSpPr txBox="1"/>
          <p:nvPr/>
        </p:nvSpPr>
        <p:spPr>
          <a:xfrm>
            <a:off x="1231831" y="3405227"/>
            <a:ext cx="11207819" cy="661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599"/>
              </a:lnSpc>
            </a:pPr>
            <a:r>
              <a:rPr lang="en-US" sz="3999" spc="-195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Recommend a set of </a:t>
            </a:r>
            <a:r>
              <a:rPr lang="en-US" sz="3999" b="1" u="sng" spc="-195" dirty="0">
                <a:solidFill>
                  <a:srgbClr val="FF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d</a:t>
            </a:r>
            <a:r>
              <a:rPr lang="en-US" sz="3999" b="1" u="sng" spc="-195" dirty="0">
                <a:solidFill>
                  <a:srgbClr val="7030A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i</a:t>
            </a:r>
            <a:r>
              <a:rPr lang="en-US" sz="3999" b="1" u="sng" spc="-195" dirty="0">
                <a:solidFill>
                  <a:srgbClr val="00B0F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v</a:t>
            </a:r>
            <a:r>
              <a:rPr lang="en-US" sz="3999" b="1" u="sng" spc="-195" dirty="0">
                <a:solidFill>
                  <a:srgbClr val="439863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e</a:t>
            </a:r>
            <a:r>
              <a:rPr lang="en-US" sz="3999" b="1" u="sng" spc="-195" dirty="0">
                <a:solidFill>
                  <a:schemeClr val="accent5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r</a:t>
            </a:r>
            <a:r>
              <a:rPr lang="en-US" sz="3999" b="1" u="sng" spc="-195" dirty="0">
                <a:solidFill>
                  <a:schemeClr val="accent2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s</a:t>
            </a:r>
            <a:r>
              <a:rPr lang="en-US" sz="3999" b="1" u="sng" spc="-195" dirty="0">
                <a:solidFill>
                  <a:schemeClr val="accent6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e</a:t>
            </a:r>
            <a:r>
              <a:rPr lang="en-US" sz="3999" spc="-195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and </a:t>
            </a:r>
            <a:r>
              <a:rPr lang="en-US" sz="3999" spc="-195" dirty="0">
                <a:latin typeface="TT Interphases"/>
                <a:ea typeface="TT Interphases"/>
                <a:cs typeface="TT Interphases"/>
                <a:sym typeface="TT Interphases"/>
              </a:rPr>
              <a:t>good</a:t>
            </a:r>
            <a:r>
              <a:rPr lang="en-US" sz="3999" spc="-195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3999" spc="-195" dirty="0">
                <a:latin typeface="TT Interphases"/>
                <a:ea typeface="TT Interphases"/>
                <a:cs typeface="TT Interphases"/>
                <a:sym typeface="TT Interphases"/>
              </a:rPr>
              <a:t>pivot tables</a:t>
            </a:r>
            <a:r>
              <a:rPr lang="en-US" sz="3999" spc="-195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DA09687-7120-920D-7BF1-7A049D35F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4" name="Rounded Rectangular Callout 3">
            <a:extLst>
              <a:ext uri="{FF2B5EF4-FFF2-40B4-BE49-F238E27FC236}">
                <a16:creationId xmlns:a16="http://schemas.microsoft.com/office/drawing/2014/main" id="{417A8245-FE2B-52E3-63FB-8CE93468A586}"/>
              </a:ext>
            </a:extLst>
          </p:cNvPr>
          <p:cNvSpPr/>
          <p:nvPr/>
        </p:nvSpPr>
        <p:spPr>
          <a:xfrm>
            <a:off x="4856022" y="5026983"/>
            <a:ext cx="3238228" cy="1280842"/>
          </a:xfrm>
          <a:prstGeom prst="wedgeRoundRectCallout">
            <a:avLst>
              <a:gd name="adj1" fmla="val -14749"/>
              <a:gd name="adj2" fmla="val -114761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Reduce redundancy</a:t>
            </a:r>
            <a:endParaRPr lang="en-US" sz="2400" b="1">
              <a:latin typeface="TT Interphases Pro Trl Rg" panose="020B0103050000020004" pitchFamily="34" charset="0"/>
            </a:endParaRPr>
          </a:p>
        </p:txBody>
      </p:sp>
      <p:sp>
        <p:nvSpPr>
          <p:cNvPr id="20" name="Rounded Rectangular Callout 19">
            <a:extLst>
              <a:ext uri="{FF2B5EF4-FFF2-40B4-BE49-F238E27FC236}">
                <a16:creationId xmlns:a16="http://schemas.microsoft.com/office/drawing/2014/main" id="{43DF981D-71D1-0C76-7741-6ED23E5320E7}"/>
              </a:ext>
            </a:extLst>
          </p:cNvPr>
          <p:cNvSpPr/>
          <p:nvPr/>
        </p:nvSpPr>
        <p:spPr>
          <a:xfrm>
            <a:off x="1051496" y="5031908"/>
            <a:ext cx="3093155" cy="1280842"/>
          </a:xfrm>
          <a:prstGeom prst="wedgeRoundRectCallout">
            <a:avLst>
              <a:gd name="adj1" fmla="val -24142"/>
              <a:gd name="adj2" fmla="val -116864"/>
              <a:gd name="adj3" fmla="val 16667"/>
            </a:avLst>
          </a:prstGeom>
          <a:solidFill>
            <a:srgbClr val="439863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User-Aware</a:t>
            </a:r>
            <a:endParaRPr lang="en-US" sz="240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BE37199-396B-C009-40DA-075E8C4D8C26}"/>
              </a:ext>
            </a:extLst>
          </p:cNvPr>
          <p:cNvGrpSpPr/>
          <p:nvPr/>
        </p:nvGrpSpPr>
        <p:grpSpPr>
          <a:xfrm>
            <a:off x="12982952" y="4718654"/>
            <a:ext cx="4572000" cy="4572000"/>
            <a:chOff x="12982952" y="4718654"/>
            <a:chExt cx="4572000" cy="45720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3E3D0D7-B552-AC99-FD89-D26C3CD22DBA}"/>
                </a:ext>
              </a:extLst>
            </p:cNvPr>
            <p:cNvSpPr/>
            <p:nvPr/>
          </p:nvSpPr>
          <p:spPr>
            <a:xfrm>
              <a:off x="12982952" y="4718654"/>
              <a:ext cx="4572000" cy="4572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accent6">
                      <a:lumMod val="40000"/>
                      <a:lumOff val="60000"/>
                    </a:schemeClr>
                  </a:solidFill>
                </a:ln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F12E24D-6041-D2D0-BD63-DD312D448AF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4004242" y="5143500"/>
              <a:ext cx="2418376" cy="2201556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757E38D0-DFA2-FF35-6E3C-139811C55C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5025532" y="6488004"/>
              <a:ext cx="2418376" cy="2201556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C73385E8-1A1D-E866-E15D-176131C8BA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2982952" y="5963547"/>
              <a:ext cx="2418376" cy="2201556"/>
            </a:xfrm>
            <a:prstGeom prst="rect">
              <a:avLst/>
            </a:prstGeom>
          </p:spPr>
        </p:pic>
      </p:grpSp>
      <p:pic>
        <p:nvPicPr>
          <p:cNvPr id="3" name="Picture 2" descr="Illustration of human icon vector. User symbol icon modern ...">
            <a:extLst>
              <a:ext uri="{FF2B5EF4-FFF2-40B4-BE49-F238E27FC236}">
                <a16:creationId xmlns:a16="http://schemas.microsoft.com/office/drawing/2014/main" id="{FF969AC7-CA86-6E3E-3F39-AEBB7CF84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708" y="5963547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795A2682-B220-9039-BED5-4D4AAA11F4E8}"/>
              </a:ext>
            </a:extLst>
          </p:cNvPr>
          <p:cNvSpPr/>
          <p:nvPr/>
        </p:nvSpPr>
        <p:spPr>
          <a:xfrm>
            <a:off x="2275367" y="2010317"/>
            <a:ext cx="3907003" cy="1054944"/>
          </a:xfrm>
          <a:prstGeom prst="wedgeRoundRectCallout">
            <a:avLst>
              <a:gd name="adj1" fmla="val 6881"/>
              <a:gd name="adj2" fmla="val 82204"/>
              <a:gd name="adj3" fmla="val 16667"/>
            </a:avLst>
          </a:prstGeom>
          <a:solidFill>
            <a:srgbClr val="AECC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Not just a top-k</a:t>
            </a:r>
          </a:p>
        </p:txBody>
      </p:sp>
    </p:spTree>
    <p:extLst>
      <p:ext uri="{BB962C8B-B14F-4D97-AF65-F5344CB8AC3E}">
        <p14:creationId xmlns:p14="http://schemas.microsoft.com/office/powerpoint/2010/main" val="3068227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8DAE6-AEC1-F9C8-D6BD-EA4726497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ACB69AA-799B-CA6D-34F8-17E6FE9EA0A0}"/>
              </a:ext>
            </a:extLst>
          </p:cNvPr>
          <p:cNvSpPr/>
          <p:nvPr/>
        </p:nvSpPr>
        <p:spPr>
          <a:xfrm rot="-5400000">
            <a:off x="1046131" y="1174075"/>
            <a:ext cx="371400" cy="1301083"/>
          </a:xfrm>
          <a:custGeom>
            <a:avLst/>
            <a:gdLst/>
            <a:ahLst/>
            <a:cxnLst/>
            <a:rect l="l" t="t" r="r" b="b"/>
            <a:pathLst>
              <a:path w="371400" h="1301083">
                <a:moveTo>
                  <a:pt x="0" y="0"/>
                </a:moveTo>
                <a:lnTo>
                  <a:pt x="371400" y="0"/>
                </a:lnTo>
                <a:lnTo>
                  <a:pt x="371400" y="1301083"/>
                </a:lnTo>
                <a:lnTo>
                  <a:pt x="0" y="13010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A4901557-AF2D-688C-B036-42FBFC22312C}"/>
              </a:ext>
            </a:extLst>
          </p:cNvPr>
          <p:cNvSpPr txBox="1"/>
          <p:nvPr/>
        </p:nvSpPr>
        <p:spPr>
          <a:xfrm>
            <a:off x="581289" y="663270"/>
            <a:ext cx="14363535" cy="817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89"/>
              </a:lnSpc>
            </a:pPr>
            <a:r>
              <a:rPr lang="en-US" sz="6950" spc="-342">
                <a:solidFill>
                  <a:srgbClr val="000000"/>
                </a:solidFill>
                <a:latin typeface="TT Interphases"/>
                <a:sym typeface="TT Interphases"/>
              </a:rPr>
              <a:t>Problem we address in this work</a:t>
            </a:r>
            <a:endParaRPr lang="en-US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19BD8733-B12B-68FE-A002-D340468C2D5F}"/>
              </a:ext>
            </a:extLst>
          </p:cNvPr>
          <p:cNvSpPr txBox="1"/>
          <p:nvPr/>
        </p:nvSpPr>
        <p:spPr>
          <a:xfrm>
            <a:off x="1231831" y="3405227"/>
            <a:ext cx="10678384" cy="661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599"/>
              </a:lnSpc>
            </a:pPr>
            <a:r>
              <a:rPr lang="en-US" sz="3999" spc="-195">
                <a:latin typeface="TT Interphases"/>
                <a:ea typeface="TT Interphases"/>
                <a:cs typeface="TT Interphases"/>
                <a:sym typeface="TT Interphases"/>
              </a:rPr>
              <a:t>Recommend a set of diverse and </a:t>
            </a:r>
            <a:r>
              <a:rPr lang="en-US" sz="3999" b="1" u="sng" spc="-195">
                <a:latin typeface="TT Interphases"/>
                <a:ea typeface="TT Interphases"/>
                <a:cs typeface="TT Interphases"/>
                <a:sym typeface="TT Interphases"/>
              </a:rPr>
              <a:t>good</a:t>
            </a:r>
            <a:r>
              <a:rPr lang="en-US" sz="3999" spc="-195">
                <a:latin typeface="TT Interphases"/>
                <a:ea typeface="TT Interphases"/>
                <a:cs typeface="TT Interphases"/>
                <a:sym typeface="TT Interphases"/>
              </a:rPr>
              <a:t> pivot tables 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CEF577E-C8B3-2F21-105E-693545D4A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20" name="Rounded Rectangular Callout 19">
            <a:extLst>
              <a:ext uri="{FF2B5EF4-FFF2-40B4-BE49-F238E27FC236}">
                <a16:creationId xmlns:a16="http://schemas.microsoft.com/office/drawing/2014/main" id="{B4E5AFBC-F34F-605E-6076-37EC4271A218}"/>
              </a:ext>
            </a:extLst>
          </p:cNvPr>
          <p:cNvSpPr/>
          <p:nvPr/>
        </p:nvSpPr>
        <p:spPr>
          <a:xfrm>
            <a:off x="1051496" y="5031908"/>
            <a:ext cx="3093155" cy="1280842"/>
          </a:xfrm>
          <a:prstGeom prst="wedgeRoundRectCallout">
            <a:avLst>
              <a:gd name="adj1" fmla="val -24142"/>
              <a:gd name="adj2" fmla="val -116864"/>
              <a:gd name="adj3" fmla="val 16667"/>
            </a:avLst>
          </a:prstGeom>
          <a:solidFill>
            <a:srgbClr val="439863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User-Aware</a:t>
            </a:r>
            <a:endParaRPr lang="en-US" sz="2400"/>
          </a:p>
        </p:txBody>
      </p:sp>
      <p:sp>
        <p:nvSpPr>
          <p:cNvPr id="10" name="Rounded Rectangular Callout 9">
            <a:extLst>
              <a:ext uri="{FF2B5EF4-FFF2-40B4-BE49-F238E27FC236}">
                <a16:creationId xmlns:a16="http://schemas.microsoft.com/office/drawing/2014/main" id="{2FEF94CB-F7B0-3004-52BD-C02AC42BDC7C}"/>
              </a:ext>
            </a:extLst>
          </p:cNvPr>
          <p:cNvSpPr/>
          <p:nvPr/>
        </p:nvSpPr>
        <p:spPr>
          <a:xfrm>
            <a:off x="8513622" y="1476769"/>
            <a:ext cx="4099069" cy="1588492"/>
          </a:xfrm>
          <a:prstGeom prst="wedgeRoundRectCallout">
            <a:avLst>
              <a:gd name="adj1" fmla="val -54945"/>
              <a:gd name="adj2" fmla="val 80070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Each pivot table must be </a:t>
            </a:r>
            <a:r>
              <a:rPr lang="en-US" sz="2400" b="1">
                <a:latin typeface="TT Interphases Pro Trl Rg" panose="020B0103050000020004" pitchFamily="34" charset="0"/>
              </a:rPr>
              <a:t>insightful</a:t>
            </a:r>
            <a:r>
              <a:rPr lang="en-US" sz="2400">
                <a:latin typeface="TT Interphases Pro Trl Rg" panose="020B0103050000020004" pitchFamily="34" charset="0"/>
              </a:rPr>
              <a:t> and </a:t>
            </a:r>
            <a:r>
              <a:rPr lang="en-US" sz="2400" b="1">
                <a:latin typeface="TT Interphases Pro Trl Rg" panose="020B0103050000020004" pitchFamily="34" charset="0"/>
              </a:rPr>
              <a:t>interpretable</a:t>
            </a:r>
          </a:p>
        </p:txBody>
      </p:sp>
      <p:sp>
        <p:nvSpPr>
          <p:cNvPr id="11" name="Rounded Rectangular Callout 10">
            <a:extLst>
              <a:ext uri="{FF2B5EF4-FFF2-40B4-BE49-F238E27FC236}">
                <a16:creationId xmlns:a16="http://schemas.microsoft.com/office/drawing/2014/main" id="{50AC0D07-DEED-6808-68B8-2632B10D8059}"/>
              </a:ext>
            </a:extLst>
          </p:cNvPr>
          <p:cNvSpPr/>
          <p:nvPr/>
        </p:nvSpPr>
        <p:spPr>
          <a:xfrm>
            <a:off x="4856023" y="5026983"/>
            <a:ext cx="3208124" cy="1280842"/>
          </a:xfrm>
          <a:prstGeom prst="wedgeRoundRectCallout">
            <a:avLst>
              <a:gd name="adj1" fmla="val -14749"/>
              <a:gd name="adj2" fmla="val -114761"/>
              <a:gd name="adj3" fmla="val 16667"/>
            </a:avLst>
          </a:prstGeom>
          <a:solidFill>
            <a:srgbClr val="439863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Reduce redundancy</a:t>
            </a:r>
            <a:endParaRPr lang="en-US" sz="2400" b="1">
              <a:latin typeface="TT Interphases Pro Trl Rg" panose="020B0103050000020004" pitchFamily="34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7A1AB80-C41E-22FC-8B2C-444B1AE7C5A3}"/>
              </a:ext>
            </a:extLst>
          </p:cNvPr>
          <p:cNvGrpSpPr/>
          <p:nvPr/>
        </p:nvGrpSpPr>
        <p:grpSpPr>
          <a:xfrm>
            <a:off x="12982952" y="4718654"/>
            <a:ext cx="4572000" cy="4572000"/>
            <a:chOff x="12982952" y="4718654"/>
            <a:chExt cx="4572000" cy="4572000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1A889E95-78B1-98BC-BD97-45EB73BAEB4F}"/>
                </a:ext>
              </a:extLst>
            </p:cNvPr>
            <p:cNvSpPr/>
            <p:nvPr/>
          </p:nvSpPr>
          <p:spPr>
            <a:xfrm>
              <a:off x="12982952" y="4718654"/>
              <a:ext cx="4572000" cy="4572000"/>
            </a:xfrm>
            <a:prstGeom prst="ellipse">
              <a:avLst/>
            </a:prstGeom>
            <a:gradFill flip="none" rotWithShape="1">
              <a:gsLst>
                <a:gs pos="52000">
                  <a:schemeClr val="accent1">
                    <a:lumMod val="20000"/>
                    <a:lumOff val="80000"/>
                  </a:schemeClr>
                </a:gs>
                <a:gs pos="0">
                  <a:schemeClr val="accent6">
                    <a:lumMod val="40000"/>
                    <a:lumOff val="60000"/>
                  </a:schemeClr>
                </a:gs>
                <a:gs pos="100000">
                  <a:schemeClr val="accent3">
                    <a:lumMod val="40000"/>
                    <a:lumOff val="60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accent6">
                      <a:lumMod val="40000"/>
                      <a:lumOff val="60000"/>
                    </a:schemeClr>
                  </a:solidFill>
                </a:ln>
              </a:endParaRPr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C7DFA1F5-D431-54C4-C4B3-71F953CD4F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009846" y="5121453"/>
              <a:ext cx="2407168" cy="2201556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C11697D0-155C-DFA5-77A6-8AF8767C114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042455" y="6488004"/>
              <a:ext cx="2431557" cy="2201556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DF88C908-71FE-76EF-B5F3-313DA284F8F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982952" y="5963547"/>
              <a:ext cx="2426498" cy="2201556"/>
            </a:xfrm>
            <a:prstGeom prst="rect">
              <a:avLst/>
            </a:prstGeom>
          </p:spPr>
        </p:pic>
      </p:grpSp>
      <p:pic>
        <p:nvPicPr>
          <p:cNvPr id="4" name="Picture 2" descr="Illustration of human icon vector. User symbol icon modern ...">
            <a:extLst>
              <a:ext uri="{FF2B5EF4-FFF2-40B4-BE49-F238E27FC236}">
                <a16:creationId xmlns:a16="http://schemas.microsoft.com/office/drawing/2014/main" id="{D102C6EF-F185-737F-4C27-9F22CDA58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708" y="5963547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DBB3F48-975C-3886-7182-D66BC570F90C}"/>
              </a:ext>
            </a:extLst>
          </p:cNvPr>
          <p:cNvSpPr txBox="1"/>
          <p:nvPr/>
        </p:nvSpPr>
        <p:spPr>
          <a:xfrm>
            <a:off x="14321811" y="6122279"/>
            <a:ext cx="1824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/>
              <a:t>💡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9B93B10-4F7E-3EEA-91DC-46A22A15B384}"/>
              </a:ext>
            </a:extLst>
          </p:cNvPr>
          <p:cNvSpPr txBox="1"/>
          <p:nvPr/>
        </p:nvSpPr>
        <p:spPr>
          <a:xfrm>
            <a:off x="16438546" y="6596559"/>
            <a:ext cx="10062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/>
              <a:t>💡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DEEF44-9272-B706-63BF-40EB3EFD188B}"/>
              </a:ext>
            </a:extLst>
          </p:cNvPr>
          <p:cNvSpPr txBox="1"/>
          <p:nvPr/>
        </p:nvSpPr>
        <p:spPr>
          <a:xfrm>
            <a:off x="15425867" y="5225191"/>
            <a:ext cx="1824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/>
              <a:t>💡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CFDE88F-29B2-83F0-E3D9-B92A36168AF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" r="4634" b="5599"/>
          <a:stretch>
            <a:fillRect/>
          </a:stretch>
        </p:blipFill>
        <p:spPr>
          <a:xfrm>
            <a:off x="10661838" y="5977248"/>
            <a:ext cx="1512460" cy="1426444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F28D0749-6D57-D712-5DA8-079932A1A336}"/>
              </a:ext>
            </a:extLst>
          </p:cNvPr>
          <p:cNvGrpSpPr/>
          <p:nvPr/>
        </p:nvGrpSpPr>
        <p:grpSpPr>
          <a:xfrm>
            <a:off x="13775406" y="6122279"/>
            <a:ext cx="827737" cy="826582"/>
            <a:chOff x="12532454" y="2051473"/>
            <a:chExt cx="1301084" cy="1237878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955302DD-8E00-7BAF-015E-0C5BDDA7929F}"/>
                </a:ext>
              </a:extLst>
            </p:cNvPr>
            <p:cNvSpPr/>
            <p:nvPr/>
          </p:nvSpPr>
          <p:spPr>
            <a:xfrm>
              <a:off x="12532454" y="2051473"/>
              <a:ext cx="1301084" cy="1237878"/>
            </a:xfrm>
            <a:prstGeom prst="ellipse">
              <a:avLst/>
            </a:prstGeom>
            <a:solidFill>
              <a:srgbClr val="FAE9AC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7F845D49-F10E-85A5-B844-506F435047E7}"/>
                </a:ext>
              </a:extLst>
            </p:cNvPr>
            <p:cNvGrpSpPr/>
            <p:nvPr/>
          </p:nvGrpSpPr>
          <p:grpSpPr>
            <a:xfrm>
              <a:off x="12708682" y="2201317"/>
              <a:ext cx="846926" cy="930524"/>
              <a:chOff x="13556331" y="2016015"/>
              <a:chExt cx="846926" cy="930524"/>
            </a:xfrm>
          </p:grpSpPr>
          <p:sp>
            <p:nvSpPr>
              <p:cNvPr id="41" name="Freeform 40" descr="Badge Tick1 with solid fill">
                <a:extLst>
                  <a:ext uri="{FF2B5EF4-FFF2-40B4-BE49-F238E27FC236}">
                    <a16:creationId xmlns:a16="http://schemas.microsoft.com/office/drawing/2014/main" id="{E98F80E6-F188-60FC-02EE-6C8FC111A47A}"/>
                  </a:ext>
                </a:extLst>
              </p:cNvPr>
              <p:cNvSpPr/>
              <p:nvPr/>
            </p:nvSpPr>
            <p:spPr>
              <a:xfrm>
                <a:off x="13556331" y="2016015"/>
                <a:ext cx="846926" cy="930524"/>
              </a:xfrm>
              <a:custGeom>
                <a:avLst/>
                <a:gdLst>
                  <a:gd name="connsiteX0" fmla="*/ 457915 w 846926"/>
                  <a:gd name="connsiteY0" fmla="*/ 270 h 930524"/>
                  <a:gd name="connsiteX1" fmla="*/ 846640 w 846926"/>
                  <a:gd name="connsiteY1" fmla="*/ 333003 h 930524"/>
                  <a:gd name="connsiteX2" fmla="*/ 846640 w 846926"/>
                  <a:gd name="connsiteY2" fmla="*/ 360105 h 930524"/>
                  <a:gd name="connsiteX3" fmla="*/ 699744 w 846926"/>
                  <a:gd name="connsiteY3" fmla="*/ 638896 h 930524"/>
                  <a:gd name="connsiteX4" fmla="*/ 699744 w 846926"/>
                  <a:gd name="connsiteY4" fmla="*/ 930524 h 930524"/>
                  <a:gd name="connsiteX5" fmla="*/ 306363 w 846926"/>
                  <a:gd name="connsiteY5" fmla="*/ 930524 h 930524"/>
                  <a:gd name="connsiteX6" fmla="*/ 306363 w 846926"/>
                  <a:gd name="connsiteY6" fmla="*/ 792240 h 930524"/>
                  <a:gd name="connsiteX7" fmla="*/ 245364 w 846926"/>
                  <a:gd name="connsiteY7" fmla="*/ 792240 h 930524"/>
                  <a:gd name="connsiteX8" fmla="*/ 140794 w 846926"/>
                  <a:gd name="connsiteY8" fmla="*/ 751908 h 930524"/>
                  <a:gd name="connsiteX9" fmla="*/ 98469 w 846926"/>
                  <a:gd name="connsiteY9" fmla="*/ 653957 h 930524"/>
                  <a:gd name="connsiteX10" fmla="*/ 98469 w 846926"/>
                  <a:gd name="connsiteY10" fmla="*/ 584815 h 930524"/>
                  <a:gd name="connsiteX11" fmla="*/ 43694 w 846926"/>
                  <a:gd name="connsiteY11" fmla="*/ 584815 h 930524"/>
                  <a:gd name="connsiteX12" fmla="*/ 12572 w 846926"/>
                  <a:gd name="connsiteY12" fmla="*/ 504151 h 930524"/>
                  <a:gd name="connsiteX13" fmla="*/ 98469 w 846926"/>
                  <a:gd name="connsiteY13" fmla="*/ 365867 h 930524"/>
                  <a:gd name="connsiteX14" fmla="*/ 98469 w 846926"/>
                  <a:gd name="connsiteY14" fmla="*/ 360105 h 930524"/>
                  <a:gd name="connsiteX15" fmla="*/ 457915 w 846926"/>
                  <a:gd name="connsiteY15" fmla="*/ 270 h 930524"/>
                  <a:gd name="connsiteX16" fmla="*/ 452521 w 846926"/>
                  <a:gd name="connsiteY16" fmla="*/ 23712 h 930524"/>
                  <a:gd name="connsiteX17" fmla="*/ 172055 w 846926"/>
                  <a:gd name="connsiteY17" fmla="*/ 181507 h 930524"/>
                  <a:gd name="connsiteX18" fmla="*/ 123304 w 846926"/>
                  <a:gd name="connsiteY18" fmla="*/ 359114 h 930524"/>
                  <a:gd name="connsiteX19" fmla="*/ 123304 w 846926"/>
                  <a:gd name="connsiteY19" fmla="*/ 371860 h 930524"/>
                  <a:gd name="connsiteX20" fmla="*/ 119993 w 846926"/>
                  <a:gd name="connsiteY20" fmla="*/ 377195 h 930524"/>
                  <a:gd name="connsiteX21" fmla="*/ 34096 w 846926"/>
                  <a:gd name="connsiteY21" fmla="*/ 515478 h 930524"/>
                  <a:gd name="connsiteX22" fmla="*/ 33760 w 846926"/>
                  <a:gd name="connsiteY22" fmla="*/ 516008 h 930524"/>
                  <a:gd name="connsiteX23" fmla="*/ 33399 w 846926"/>
                  <a:gd name="connsiteY23" fmla="*/ 516527 h 930524"/>
                  <a:gd name="connsiteX24" fmla="*/ 27100 w 846926"/>
                  <a:gd name="connsiteY24" fmla="*/ 548920 h 930524"/>
                  <a:gd name="connsiteX25" fmla="*/ 45325 w 846926"/>
                  <a:gd name="connsiteY25" fmla="*/ 561596 h 930524"/>
                  <a:gd name="connsiteX26" fmla="*/ 123366 w 846926"/>
                  <a:gd name="connsiteY26" fmla="*/ 561596 h 930524"/>
                  <a:gd name="connsiteX27" fmla="*/ 123366 w 846926"/>
                  <a:gd name="connsiteY27" fmla="*/ 653784 h 930524"/>
                  <a:gd name="connsiteX28" fmla="*/ 158409 w 846926"/>
                  <a:gd name="connsiteY28" fmla="*/ 735475 h 930524"/>
                  <a:gd name="connsiteX29" fmla="*/ 245364 w 846926"/>
                  <a:gd name="connsiteY29" fmla="*/ 769159 h 930524"/>
                  <a:gd name="connsiteX30" fmla="*/ 331260 w 846926"/>
                  <a:gd name="connsiteY30" fmla="*/ 769159 h 930524"/>
                  <a:gd name="connsiteX31" fmla="*/ 331260 w 846926"/>
                  <a:gd name="connsiteY31" fmla="*/ 907442 h 930524"/>
                  <a:gd name="connsiteX32" fmla="*/ 674846 w 846926"/>
                  <a:gd name="connsiteY32" fmla="*/ 907442 h 930524"/>
                  <a:gd name="connsiteX33" fmla="*/ 674846 w 846926"/>
                  <a:gd name="connsiteY33" fmla="*/ 627591 h 930524"/>
                  <a:gd name="connsiteX34" fmla="*/ 684507 w 846926"/>
                  <a:gd name="connsiteY34" fmla="*/ 620677 h 930524"/>
                  <a:gd name="connsiteX35" fmla="*/ 821742 w 846926"/>
                  <a:gd name="connsiteY35" fmla="*/ 359944 h 930524"/>
                  <a:gd name="connsiteX36" fmla="*/ 821742 w 846926"/>
                  <a:gd name="connsiteY36" fmla="*/ 359529 h 930524"/>
                  <a:gd name="connsiteX37" fmla="*/ 821742 w 846926"/>
                  <a:gd name="connsiteY37" fmla="*/ 359114 h 930524"/>
                  <a:gd name="connsiteX38" fmla="*/ 650982 w 846926"/>
                  <a:gd name="connsiteY38" fmla="*/ 68581 h 930524"/>
                  <a:gd name="connsiteX39" fmla="*/ 650995 w 846926"/>
                  <a:gd name="connsiteY39" fmla="*/ 68581 h 930524"/>
                  <a:gd name="connsiteX40" fmla="*/ 452521 w 846926"/>
                  <a:gd name="connsiteY40" fmla="*/ 23712 h 930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846926" h="930524">
                    <a:moveTo>
                      <a:pt x="457915" y="270"/>
                    </a:moveTo>
                    <a:cubicBezTo>
                      <a:pt x="664516" y="-7214"/>
                      <a:pt x="838554" y="141756"/>
                      <a:pt x="846640" y="333003"/>
                    </a:cubicBezTo>
                    <a:cubicBezTo>
                      <a:pt x="847022" y="342034"/>
                      <a:pt x="847022" y="351074"/>
                      <a:pt x="846640" y="360105"/>
                    </a:cubicBezTo>
                    <a:cubicBezTo>
                      <a:pt x="847069" y="469103"/>
                      <a:pt x="792797" y="572105"/>
                      <a:pt x="699744" y="638896"/>
                    </a:cubicBezTo>
                    <a:lnTo>
                      <a:pt x="699744" y="930524"/>
                    </a:lnTo>
                    <a:lnTo>
                      <a:pt x="306363" y="930524"/>
                    </a:lnTo>
                    <a:lnTo>
                      <a:pt x="306363" y="792240"/>
                    </a:lnTo>
                    <a:lnTo>
                      <a:pt x="245364" y="792240"/>
                    </a:lnTo>
                    <a:cubicBezTo>
                      <a:pt x="206107" y="792175"/>
                      <a:pt x="168488" y="777664"/>
                      <a:pt x="140794" y="751908"/>
                    </a:cubicBezTo>
                    <a:cubicBezTo>
                      <a:pt x="113485" y="725581"/>
                      <a:pt x="98307" y="690456"/>
                      <a:pt x="98469" y="653957"/>
                    </a:cubicBezTo>
                    <a:lnTo>
                      <a:pt x="98469" y="584815"/>
                    </a:lnTo>
                    <a:lnTo>
                      <a:pt x="43694" y="584815"/>
                    </a:lnTo>
                    <a:cubicBezTo>
                      <a:pt x="11327" y="581358"/>
                      <a:pt x="-17305" y="546788"/>
                      <a:pt x="12572" y="504151"/>
                    </a:cubicBezTo>
                    <a:lnTo>
                      <a:pt x="98469" y="365867"/>
                    </a:lnTo>
                    <a:lnTo>
                      <a:pt x="98469" y="360105"/>
                    </a:lnTo>
                    <a:cubicBezTo>
                      <a:pt x="90383" y="168858"/>
                      <a:pt x="251313" y="7754"/>
                      <a:pt x="457915" y="270"/>
                    </a:cubicBezTo>
                    <a:close/>
                    <a:moveTo>
                      <a:pt x="452521" y="23712"/>
                    </a:moveTo>
                    <a:cubicBezTo>
                      <a:pt x="340524" y="29749"/>
                      <a:pt x="233661" y="85501"/>
                      <a:pt x="172055" y="181507"/>
                    </a:cubicBezTo>
                    <a:cubicBezTo>
                      <a:pt x="137652" y="235123"/>
                      <a:pt x="120722" y="296799"/>
                      <a:pt x="123304" y="359114"/>
                    </a:cubicBezTo>
                    <a:lnTo>
                      <a:pt x="123304" y="371860"/>
                    </a:lnTo>
                    <a:lnTo>
                      <a:pt x="119993" y="377195"/>
                    </a:lnTo>
                    <a:lnTo>
                      <a:pt x="34096" y="515478"/>
                    </a:lnTo>
                    <a:lnTo>
                      <a:pt x="33760" y="516008"/>
                    </a:lnTo>
                    <a:lnTo>
                      <a:pt x="33399" y="516527"/>
                    </a:lnTo>
                    <a:cubicBezTo>
                      <a:pt x="25316" y="525558"/>
                      <a:pt x="22927" y="537845"/>
                      <a:pt x="27100" y="548920"/>
                    </a:cubicBezTo>
                    <a:cubicBezTo>
                      <a:pt x="30630" y="555603"/>
                      <a:pt x="37406" y="560318"/>
                      <a:pt x="45325" y="561596"/>
                    </a:cubicBezTo>
                    <a:lnTo>
                      <a:pt x="123366" y="561596"/>
                    </a:lnTo>
                    <a:lnTo>
                      <a:pt x="123366" y="653784"/>
                    </a:lnTo>
                    <a:cubicBezTo>
                      <a:pt x="123233" y="684178"/>
                      <a:pt x="135787" y="713446"/>
                      <a:pt x="158409" y="735475"/>
                    </a:cubicBezTo>
                    <a:cubicBezTo>
                      <a:pt x="181366" y="757009"/>
                      <a:pt x="212681" y="769140"/>
                      <a:pt x="245364" y="769159"/>
                    </a:cubicBezTo>
                    <a:lnTo>
                      <a:pt x="331260" y="769159"/>
                    </a:lnTo>
                    <a:lnTo>
                      <a:pt x="331260" y="907442"/>
                    </a:lnTo>
                    <a:lnTo>
                      <a:pt x="674846" y="907442"/>
                    </a:lnTo>
                    <a:lnTo>
                      <a:pt x="674846" y="627591"/>
                    </a:lnTo>
                    <a:lnTo>
                      <a:pt x="684507" y="620677"/>
                    </a:lnTo>
                    <a:cubicBezTo>
                      <a:pt x="771671" y="558331"/>
                      <a:pt x="822423" y="461909"/>
                      <a:pt x="821742" y="359944"/>
                    </a:cubicBezTo>
                    <a:lnTo>
                      <a:pt x="821742" y="359529"/>
                    </a:lnTo>
                    <a:lnTo>
                      <a:pt x="821742" y="359114"/>
                    </a:lnTo>
                    <a:cubicBezTo>
                      <a:pt x="826796" y="240586"/>
                      <a:pt x="761233" y="129038"/>
                      <a:pt x="650982" y="68581"/>
                    </a:cubicBezTo>
                    <a:lnTo>
                      <a:pt x="650995" y="68581"/>
                    </a:lnTo>
                    <a:cubicBezTo>
                      <a:pt x="588766" y="34365"/>
                      <a:pt x="519720" y="20090"/>
                      <a:pt x="452521" y="23712"/>
                    </a:cubicBezTo>
                    <a:close/>
                  </a:path>
                </a:pathLst>
              </a:custGeom>
              <a:solidFill>
                <a:srgbClr val="000000"/>
              </a:solidFill>
              <a:ln w="55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 41" descr="Badge Tick1 with solid fill">
                <a:extLst>
                  <a:ext uri="{FF2B5EF4-FFF2-40B4-BE49-F238E27FC236}">
                    <a16:creationId xmlns:a16="http://schemas.microsoft.com/office/drawing/2014/main" id="{0BD518A7-E3A7-5D44-9704-70066081DDAD}"/>
                  </a:ext>
                </a:extLst>
              </p:cNvPr>
              <p:cNvSpPr/>
              <p:nvPr/>
            </p:nvSpPr>
            <p:spPr>
              <a:xfrm>
                <a:off x="13816285" y="2165644"/>
                <a:ext cx="428720" cy="396858"/>
              </a:xfrm>
              <a:custGeom>
                <a:avLst/>
                <a:gdLst>
                  <a:gd name="connsiteX0" fmla="*/ 214360 w 428720"/>
                  <a:gd name="connsiteY0" fmla="*/ 0 h 396858"/>
                  <a:gd name="connsiteX1" fmla="*/ 214524 w 428720"/>
                  <a:gd name="connsiteY1" fmla="*/ 0 h 396858"/>
                  <a:gd name="connsiteX2" fmla="*/ 428720 w 428720"/>
                  <a:gd name="connsiteY2" fmla="*/ 198414 h 396858"/>
                  <a:gd name="connsiteX3" fmla="*/ 428720 w 428720"/>
                  <a:gd name="connsiteY3" fmla="*/ 198429 h 396858"/>
                  <a:gd name="connsiteX4" fmla="*/ 214360 w 428720"/>
                  <a:gd name="connsiteY4" fmla="*/ 396858 h 396858"/>
                  <a:gd name="connsiteX5" fmla="*/ 0 w 428720"/>
                  <a:gd name="connsiteY5" fmla="*/ 198429 h 396858"/>
                  <a:gd name="connsiteX6" fmla="*/ 214360 w 428720"/>
                  <a:gd name="connsiteY6" fmla="*/ 0 h 396858"/>
                  <a:gd name="connsiteX7" fmla="*/ 321442 w 428720"/>
                  <a:gd name="connsiteY7" fmla="*/ 106824 h 396858"/>
                  <a:gd name="connsiteX8" fmla="*/ 319184 w 428720"/>
                  <a:gd name="connsiteY8" fmla="*/ 109081 h 396858"/>
                  <a:gd name="connsiteX9" fmla="*/ 316751 w 428720"/>
                  <a:gd name="connsiteY9" fmla="*/ 111171 h 396858"/>
                  <a:gd name="connsiteX10" fmla="*/ 249919 w 428720"/>
                  <a:gd name="connsiteY10" fmla="*/ 172253 h 396858"/>
                  <a:gd name="connsiteX11" fmla="*/ 172029 w 428720"/>
                  <a:gd name="connsiteY11" fmla="*/ 245290 h 396858"/>
                  <a:gd name="connsiteX12" fmla="*/ 118246 w 428720"/>
                  <a:gd name="connsiteY12" fmla="*/ 195503 h 396858"/>
                  <a:gd name="connsiteX13" fmla="*/ 91261 w 428720"/>
                  <a:gd name="connsiteY13" fmla="*/ 220483 h 396858"/>
                  <a:gd name="connsiteX14" fmla="*/ 172029 w 428720"/>
                  <a:gd name="connsiteY14" fmla="*/ 295248 h 396858"/>
                  <a:gd name="connsiteX15" fmla="*/ 266287 w 428720"/>
                  <a:gd name="connsiteY15" fmla="*/ 207907 h 396858"/>
                  <a:gd name="connsiteX16" fmla="*/ 266281 w 428720"/>
                  <a:gd name="connsiteY16" fmla="*/ 207891 h 396858"/>
                  <a:gd name="connsiteX17" fmla="*/ 348805 w 428720"/>
                  <a:gd name="connsiteY17" fmla="*/ 131804 h 396858"/>
                  <a:gd name="connsiteX18" fmla="*/ 321442 w 428720"/>
                  <a:gd name="connsiteY18" fmla="*/ 106824 h 39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28720" h="396858">
                    <a:moveTo>
                      <a:pt x="214360" y="0"/>
                    </a:moveTo>
                    <a:cubicBezTo>
                      <a:pt x="214415" y="0"/>
                      <a:pt x="214469" y="0"/>
                      <a:pt x="214524" y="0"/>
                    </a:cubicBezTo>
                    <a:cubicBezTo>
                      <a:pt x="332862" y="38"/>
                      <a:pt x="428761" y="88870"/>
                      <a:pt x="428720" y="198414"/>
                    </a:cubicBezTo>
                    <a:cubicBezTo>
                      <a:pt x="428720" y="198419"/>
                      <a:pt x="428720" y="198424"/>
                      <a:pt x="428720" y="198429"/>
                    </a:cubicBezTo>
                    <a:cubicBezTo>
                      <a:pt x="428720" y="308019"/>
                      <a:pt x="332748" y="396858"/>
                      <a:pt x="214360" y="396858"/>
                    </a:cubicBezTo>
                    <a:cubicBezTo>
                      <a:pt x="95972" y="396858"/>
                      <a:pt x="0" y="308019"/>
                      <a:pt x="0" y="198429"/>
                    </a:cubicBezTo>
                    <a:cubicBezTo>
                      <a:pt x="0" y="88840"/>
                      <a:pt x="95972" y="0"/>
                      <a:pt x="214360" y="0"/>
                    </a:cubicBezTo>
                    <a:close/>
                    <a:moveTo>
                      <a:pt x="321442" y="106824"/>
                    </a:moveTo>
                    <a:cubicBezTo>
                      <a:pt x="320790" y="107658"/>
                      <a:pt x="320032" y="108416"/>
                      <a:pt x="319184" y="109081"/>
                    </a:cubicBezTo>
                    <a:cubicBezTo>
                      <a:pt x="318309" y="109787"/>
                      <a:pt x="317502" y="110476"/>
                      <a:pt x="316751" y="111171"/>
                    </a:cubicBezTo>
                    <a:cubicBezTo>
                      <a:pt x="289992" y="135111"/>
                      <a:pt x="275718" y="148084"/>
                      <a:pt x="249919" y="172253"/>
                    </a:cubicBezTo>
                    <a:cubicBezTo>
                      <a:pt x="224102" y="196427"/>
                      <a:pt x="198139" y="220772"/>
                      <a:pt x="172029" y="245290"/>
                    </a:cubicBezTo>
                    <a:lnTo>
                      <a:pt x="118246" y="195503"/>
                    </a:lnTo>
                    <a:lnTo>
                      <a:pt x="91261" y="220483"/>
                    </a:lnTo>
                    <a:cubicBezTo>
                      <a:pt x="118247" y="245346"/>
                      <a:pt x="145170" y="270267"/>
                      <a:pt x="172029" y="295248"/>
                    </a:cubicBezTo>
                    <a:cubicBezTo>
                      <a:pt x="203636" y="265879"/>
                      <a:pt x="235056" y="236764"/>
                      <a:pt x="266287" y="207907"/>
                    </a:cubicBezTo>
                    <a:lnTo>
                      <a:pt x="266281" y="207891"/>
                    </a:lnTo>
                    <a:cubicBezTo>
                      <a:pt x="297516" y="179035"/>
                      <a:pt x="317022" y="161062"/>
                      <a:pt x="348805" y="131804"/>
                    </a:cubicBezTo>
                    <a:lnTo>
                      <a:pt x="321442" y="106824"/>
                    </a:lnTo>
                    <a:close/>
                  </a:path>
                </a:pathLst>
              </a:custGeom>
              <a:solidFill>
                <a:srgbClr val="439863"/>
              </a:solidFill>
              <a:ln w="28575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 42" descr="Badge Tick1 with solid fill">
                <a:extLst>
                  <a:ext uri="{FF2B5EF4-FFF2-40B4-BE49-F238E27FC236}">
                    <a16:creationId xmlns:a16="http://schemas.microsoft.com/office/drawing/2014/main" id="{6AFA3C84-FB1A-5C16-7F6B-EBE79D78FBD5}"/>
                  </a:ext>
                </a:extLst>
              </p:cNvPr>
              <p:cNvSpPr/>
              <p:nvPr/>
            </p:nvSpPr>
            <p:spPr>
              <a:xfrm>
                <a:off x="13581412" y="2039180"/>
                <a:ext cx="796933" cy="884277"/>
              </a:xfrm>
              <a:custGeom>
                <a:avLst/>
                <a:gdLst>
                  <a:gd name="connsiteX0" fmla="*/ 427440 w 796933"/>
                  <a:gd name="connsiteY0" fmla="*/ 547 h 884277"/>
                  <a:gd name="connsiteX1" fmla="*/ 625914 w 796933"/>
                  <a:gd name="connsiteY1" fmla="*/ 45416 h 884277"/>
                  <a:gd name="connsiteX2" fmla="*/ 625901 w 796933"/>
                  <a:gd name="connsiteY2" fmla="*/ 45416 h 884277"/>
                  <a:gd name="connsiteX3" fmla="*/ 796661 w 796933"/>
                  <a:gd name="connsiteY3" fmla="*/ 335949 h 884277"/>
                  <a:gd name="connsiteX4" fmla="*/ 796661 w 796933"/>
                  <a:gd name="connsiteY4" fmla="*/ 336364 h 884277"/>
                  <a:gd name="connsiteX5" fmla="*/ 796661 w 796933"/>
                  <a:gd name="connsiteY5" fmla="*/ 336779 h 884277"/>
                  <a:gd name="connsiteX6" fmla="*/ 659426 w 796933"/>
                  <a:gd name="connsiteY6" fmla="*/ 597512 h 884277"/>
                  <a:gd name="connsiteX7" fmla="*/ 649765 w 796933"/>
                  <a:gd name="connsiteY7" fmla="*/ 604426 h 884277"/>
                  <a:gd name="connsiteX8" fmla="*/ 649765 w 796933"/>
                  <a:gd name="connsiteY8" fmla="*/ 884277 h 884277"/>
                  <a:gd name="connsiteX9" fmla="*/ 306179 w 796933"/>
                  <a:gd name="connsiteY9" fmla="*/ 884277 h 884277"/>
                  <a:gd name="connsiteX10" fmla="*/ 306179 w 796933"/>
                  <a:gd name="connsiteY10" fmla="*/ 745994 h 884277"/>
                  <a:gd name="connsiteX11" fmla="*/ 220283 w 796933"/>
                  <a:gd name="connsiteY11" fmla="*/ 745994 h 884277"/>
                  <a:gd name="connsiteX12" fmla="*/ 133328 w 796933"/>
                  <a:gd name="connsiteY12" fmla="*/ 712310 h 884277"/>
                  <a:gd name="connsiteX13" fmla="*/ 98285 w 796933"/>
                  <a:gd name="connsiteY13" fmla="*/ 630619 h 884277"/>
                  <a:gd name="connsiteX14" fmla="*/ 98285 w 796933"/>
                  <a:gd name="connsiteY14" fmla="*/ 538431 h 884277"/>
                  <a:gd name="connsiteX15" fmla="*/ 20244 w 796933"/>
                  <a:gd name="connsiteY15" fmla="*/ 538431 h 884277"/>
                  <a:gd name="connsiteX16" fmla="*/ 2019 w 796933"/>
                  <a:gd name="connsiteY16" fmla="*/ 525755 h 884277"/>
                  <a:gd name="connsiteX17" fmla="*/ 8318 w 796933"/>
                  <a:gd name="connsiteY17" fmla="*/ 493362 h 884277"/>
                  <a:gd name="connsiteX18" fmla="*/ 8679 w 796933"/>
                  <a:gd name="connsiteY18" fmla="*/ 492843 h 884277"/>
                  <a:gd name="connsiteX19" fmla="*/ 9015 w 796933"/>
                  <a:gd name="connsiteY19" fmla="*/ 492313 h 884277"/>
                  <a:gd name="connsiteX20" fmla="*/ 94912 w 796933"/>
                  <a:gd name="connsiteY20" fmla="*/ 354030 h 884277"/>
                  <a:gd name="connsiteX21" fmla="*/ 98223 w 796933"/>
                  <a:gd name="connsiteY21" fmla="*/ 348695 h 884277"/>
                  <a:gd name="connsiteX22" fmla="*/ 98223 w 796933"/>
                  <a:gd name="connsiteY22" fmla="*/ 335949 h 884277"/>
                  <a:gd name="connsiteX23" fmla="*/ 146974 w 796933"/>
                  <a:gd name="connsiteY23" fmla="*/ 158342 h 884277"/>
                  <a:gd name="connsiteX24" fmla="*/ 427440 w 796933"/>
                  <a:gd name="connsiteY24" fmla="*/ 547 h 884277"/>
                  <a:gd name="connsiteX25" fmla="*/ 449233 w 796933"/>
                  <a:gd name="connsiteY25" fmla="*/ 126464 h 884277"/>
                  <a:gd name="connsiteX26" fmla="*/ 234873 w 796933"/>
                  <a:gd name="connsiteY26" fmla="*/ 324893 h 884277"/>
                  <a:gd name="connsiteX27" fmla="*/ 449233 w 796933"/>
                  <a:gd name="connsiteY27" fmla="*/ 523322 h 884277"/>
                  <a:gd name="connsiteX28" fmla="*/ 663593 w 796933"/>
                  <a:gd name="connsiteY28" fmla="*/ 324893 h 884277"/>
                  <a:gd name="connsiteX29" fmla="*/ 663593 w 796933"/>
                  <a:gd name="connsiteY29" fmla="*/ 324878 h 884277"/>
                  <a:gd name="connsiteX30" fmla="*/ 449397 w 796933"/>
                  <a:gd name="connsiteY30" fmla="*/ 126464 h 884277"/>
                  <a:gd name="connsiteX31" fmla="*/ 449233 w 796933"/>
                  <a:gd name="connsiteY31" fmla="*/ 126464 h 884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796933" h="884277">
                    <a:moveTo>
                      <a:pt x="427440" y="547"/>
                    </a:moveTo>
                    <a:cubicBezTo>
                      <a:pt x="494639" y="-3075"/>
                      <a:pt x="563685" y="11200"/>
                      <a:pt x="625914" y="45416"/>
                    </a:cubicBezTo>
                    <a:lnTo>
                      <a:pt x="625901" y="45416"/>
                    </a:lnTo>
                    <a:cubicBezTo>
                      <a:pt x="736152" y="105873"/>
                      <a:pt x="801715" y="217421"/>
                      <a:pt x="796661" y="335949"/>
                    </a:cubicBezTo>
                    <a:lnTo>
                      <a:pt x="796661" y="336364"/>
                    </a:lnTo>
                    <a:lnTo>
                      <a:pt x="796661" y="336779"/>
                    </a:lnTo>
                    <a:cubicBezTo>
                      <a:pt x="797342" y="438744"/>
                      <a:pt x="746590" y="535166"/>
                      <a:pt x="659426" y="597512"/>
                    </a:cubicBezTo>
                    <a:lnTo>
                      <a:pt x="649765" y="604426"/>
                    </a:lnTo>
                    <a:lnTo>
                      <a:pt x="649765" y="884277"/>
                    </a:lnTo>
                    <a:lnTo>
                      <a:pt x="306179" y="884277"/>
                    </a:lnTo>
                    <a:lnTo>
                      <a:pt x="306179" y="745994"/>
                    </a:lnTo>
                    <a:lnTo>
                      <a:pt x="220283" y="745994"/>
                    </a:lnTo>
                    <a:cubicBezTo>
                      <a:pt x="187600" y="745975"/>
                      <a:pt x="156285" y="733844"/>
                      <a:pt x="133328" y="712310"/>
                    </a:cubicBezTo>
                    <a:cubicBezTo>
                      <a:pt x="110706" y="690281"/>
                      <a:pt x="98152" y="661013"/>
                      <a:pt x="98285" y="630619"/>
                    </a:cubicBezTo>
                    <a:lnTo>
                      <a:pt x="98285" y="538431"/>
                    </a:lnTo>
                    <a:lnTo>
                      <a:pt x="20244" y="538431"/>
                    </a:lnTo>
                    <a:cubicBezTo>
                      <a:pt x="12325" y="537153"/>
                      <a:pt x="5549" y="532438"/>
                      <a:pt x="2019" y="525755"/>
                    </a:cubicBezTo>
                    <a:cubicBezTo>
                      <a:pt x="-2154" y="514680"/>
                      <a:pt x="235" y="502393"/>
                      <a:pt x="8318" y="493362"/>
                    </a:cubicBezTo>
                    <a:lnTo>
                      <a:pt x="8679" y="492843"/>
                    </a:lnTo>
                    <a:lnTo>
                      <a:pt x="9015" y="492313"/>
                    </a:lnTo>
                    <a:lnTo>
                      <a:pt x="94912" y="354030"/>
                    </a:lnTo>
                    <a:lnTo>
                      <a:pt x="98223" y="348695"/>
                    </a:lnTo>
                    <a:lnTo>
                      <a:pt x="98223" y="335949"/>
                    </a:lnTo>
                    <a:cubicBezTo>
                      <a:pt x="95641" y="273634"/>
                      <a:pt x="112571" y="211958"/>
                      <a:pt x="146974" y="158342"/>
                    </a:cubicBezTo>
                    <a:cubicBezTo>
                      <a:pt x="208580" y="62336"/>
                      <a:pt x="315443" y="6584"/>
                      <a:pt x="427440" y="547"/>
                    </a:cubicBezTo>
                    <a:close/>
                    <a:moveTo>
                      <a:pt x="449233" y="126464"/>
                    </a:moveTo>
                    <a:cubicBezTo>
                      <a:pt x="330845" y="126464"/>
                      <a:pt x="234873" y="215304"/>
                      <a:pt x="234873" y="324893"/>
                    </a:cubicBezTo>
                    <a:cubicBezTo>
                      <a:pt x="234873" y="434483"/>
                      <a:pt x="330845" y="523322"/>
                      <a:pt x="449233" y="523322"/>
                    </a:cubicBezTo>
                    <a:cubicBezTo>
                      <a:pt x="567621" y="523322"/>
                      <a:pt x="663593" y="434483"/>
                      <a:pt x="663593" y="324893"/>
                    </a:cubicBezTo>
                    <a:cubicBezTo>
                      <a:pt x="663593" y="324888"/>
                      <a:pt x="663593" y="324883"/>
                      <a:pt x="663593" y="324878"/>
                    </a:cubicBezTo>
                    <a:cubicBezTo>
                      <a:pt x="663634" y="215334"/>
                      <a:pt x="567735" y="126502"/>
                      <a:pt x="449397" y="126464"/>
                    </a:cubicBezTo>
                    <a:cubicBezTo>
                      <a:pt x="449342" y="126464"/>
                      <a:pt x="449288" y="126464"/>
                      <a:pt x="449233" y="12646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55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 43" descr="Badge Tick1 with solid fill">
                <a:extLst>
                  <a:ext uri="{FF2B5EF4-FFF2-40B4-BE49-F238E27FC236}">
                    <a16:creationId xmlns:a16="http://schemas.microsoft.com/office/drawing/2014/main" id="{4C2A8046-9D4C-F97F-BECD-2DDC2FC6C646}"/>
                  </a:ext>
                </a:extLst>
              </p:cNvPr>
              <p:cNvSpPr/>
              <p:nvPr/>
            </p:nvSpPr>
            <p:spPr>
              <a:xfrm>
                <a:off x="13907546" y="2272468"/>
                <a:ext cx="257544" cy="188424"/>
              </a:xfrm>
              <a:custGeom>
                <a:avLst/>
                <a:gdLst>
                  <a:gd name="connsiteX0" fmla="*/ 230181 w 257544"/>
                  <a:gd name="connsiteY0" fmla="*/ 0 h 188424"/>
                  <a:gd name="connsiteX1" fmla="*/ 257544 w 257544"/>
                  <a:gd name="connsiteY1" fmla="*/ 24980 h 188424"/>
                  <a:gd name="connsiteX2" fmla="*/ 175020 w 257544"/>
                  <a:gd name="connsiteY2" fmla="*/ 101067 h 188424"/>
                  <a:gd name="connsiteX3" fmla="*/ 175026 w 257544"/>
                  <a:gd name="connsiteY3" fmla="*/ 101083 h 188424"/>
                  <a:gd name="connsiteX4" fmla="*/ 80768 w 257544"/>
                  <a:gd name="connsiteY4" fmla="*/ 188424 h 188424"/>
                  <a:gd name="connsiteX5" fmla="*/ 0 w 257544"/>
                  <a:gd name="connsiteY5" fmla="*/ 113659 h 188424"/>
                  <a:gd name="connsiteX6" fmla="*/ 26985 w 257544"/>
                  <a:gd name="connsiteY6" fmla="*/ 88679 h 188424"/>
                  <a:gd name="connsiteX7" fmla="*/ 80768 w 257544"/>
                  <a:gd name="connsiteY7" fmla="*/ 138466 h 188424"/>
                  <a:gd name="connsiteX8" fmla="*/ 158658 w 257544"/>
                  <a:gd name="connsiteY8" fmla="*/ 65429 h 188424"/>
                  <a:gd name="connsiteX9" fmla="*/ 225490 w 257544"/>
                  <a:gd name="connsiteY9" fmla="*/ 4347 h 188424"/>
                  <a:gd name="connsiteX10" fmla="*/ 227923 w 257544"/>
                  <a:gd name="connsiteY10" fmla="*/ 2257 h 188424"/>
                  <a:gd name="connsiteX11" fmla="*/ 230181 w 257544"/>
                  <a:gd name="connsiteY11" fmla="*/ 0 h 188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57544" h="188424">
                    <a:moveTo>
                      <a:pt x="230181" y="0"/>
                    </a:moveTo>
                    <a:lnTo>
                      <a:pt x="257544" y="24980"/>
                    </a:lnTo>
                    <a:cubicBezTo>
                      <a:pt x="225761" y="54238"/>
                      <a:pt x="206255" y="72211"/>
                      <a:pt x="175020" y="101067"/>
                    </a:cubicBezTo>
                    <a:lnTo>
                      <a:pt x="175026" y="101083"/>
                    </a:lnTo>
                    <a:cubicBezTo>
                      <a:pt x="143795" y="129940"/>
                      <a:pt x="112375" y="159055"/>
                      <a:pt x="80768" y="188424"/>
                    </a:cubicBezTo>
                    <a:cubicBezTo>
                      <a:pt x="53909" y="163443"/>
                      <a:pt x="26986" y="138522"/>
                      <a:pt x="0" y="113659"/>
                    </a:cubicBezTo>
                    <a:lnTo>
                      <a:pt x="26985" y="88679"/>
                    </a:lnTo>
                    <a:lnTo>
                      <a:pt x="80768" y="138466"/>
                    </a:lnTo>
                    <a:cubicBezTo>
                      <a:pt x="106878" y="113948"/>
                      <a:pt x="132841" y="89603"/>
                      <a:pt x="158658" y="65429"/>
                    </a:cubicBezTo>
                    <a:cubicBezTo>
                      <a:pt x="184457" y="41260"/>
                      <a:pt x="198731" y="28287"/>
                      <a:pt x="225490" y="4347"/>
                    </a:cubicBezTo>
                    <a:cubicBezTo>
                      <a:pt x="226241" y="3652"/>
                      <a:pt x="227048" y="2963"/>
                      <a:pt x="227923" y="2257"/>
                    </a:cubicBezTo>
                    <a:cubicBezTo>
                      <a:pt x="228771" y="1592"/>
                      <a:pt x="229529" y="834"/>
                      <a:pt x="23018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55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21DCC7C-7878-5329-9C85-FD1A3A04B922}"/>
              </a:ext>
            </a:extLst>
          </p:cNvPr>
          <p:cNvGrpSpPr/>
          <p:nvPr/>
        </p:nvGrpSpPr>
        <p:grpSpPr>
          <a:xfrm>
            <a:off x="14816153" y="5227974"/>
            <a:ext cx="827737" cy="826582"/>
            <a:chOff x="12532454" y="2051473"/>
            <a:chExt cx="1301084" cy="1237878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3CF85C78-31ED-1C22-0D57-E671AE9FE776}"/>
                </a:ext>
              </a:extLst>
            </p:cNvPr>
            <p:cNvSpPr/>
            <p:nvPr/>
          </p:nvSpPr>
          <p:spPr>
            <a:xfrm>
              <a:off x="12532454" y="2051473"/>
              <a:ext cx="1301084" cy="1237878"/>
            </a:xfrm>
            <a:prstGeom prst="ellipse">
              <a:avLst/>
            </a:prstGeom>
            <a:solidFill>
              <a:srgbClr val="FAE9AC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A14AE048-C584-07FF-5BFD-63BB838F6125}"/>
                </a:ext>
              </a:extLst>
            </p:cNvPr>
            <p:cNvGrpSpPr/>
            <p:nvPr/>
          </p:nvGrpSpPr>
          <p:grpSpPr>
            <a:xfrm>
              <a:off x="12708682" y="2201317"/>
              <a:ext cx="846926" cy="930524"/>
              <a:chOff x="13556331" y="2016015"/>
              <a:chExt cx="846926" cy="930524"/>
            </a:xfrm>
          </p:grpSpPr>
          <p:sp>
            <p:nvSpPr>
              <p:cNvPr id="55" name="Freeform 54" descr="Badge Tick1 with solid fill">
                <a:extLst>
                  <a:ext uri="{FF2B5EF4-FFF2-40B4-BE49-F238E27FC236}">
                    <a16:creationId xmlns:a16="http://schemas.microsoft.com/office/drawing/2014/main" id="{58EA03FD-9A5E-B9A8-E32A-85916C75946D}"/>
                  </a:ext>
                </a:extLst>
              </p:cNvPr>
              <p:cNvSpPr/>
              <p:nvPr/>
            </p:nvSpPr>
            <p:spPr>
              <a:xfrm>
                <a:off x="13556331" y="2016015"/>
                <a:ext cx="846926" cy="930524"/>
              </a:xfrm>
              <a:custGeom>
                <a:avLst/>
                <a:gdLst>
                  <a:gd name="connsiteX0" fmla="*/ 457915 w 846926"/>
                  <a:gd name="connsiteY0" fmla="*/ 270 h 930524"/>
                  <a:gd name="connsiteX1" fmla="*/ 846640 w 846926"/>
                  <a:gd name="connsiteY1" fmla="*/ 333003 h 930524"/>
                  <a:gd name="connsiteX2" fmla="*/ 846640 w 846926"/>
                  <a:gd name="connsiteY2" fmla="*/ 360105 h 930524"/>
                  <a:gd name="connsiteX3" fmla="*/ 699744 w 846926"/>
                  <a:gd name="connsiteY3" fmla="*/ 638896 h 930524"/>
                  <a:gd name="connsiteX4" fmla="*/ 699744 w 846926"/>
                  <a:gd name="connsiteY4" fmla="*/ 930524 h 930524"/>
                  <a:gd name="connsiteX5" fmla="*/ 306363 w 846926"/>
                  <a:gd name="connsiteY5" fmla="*/ 930524 h 930524"/>
                  <a:gd name="connsiteX6" fmla="*/ 306363 w 846926"/>
                  <a:gd name="connsiteY6" fmla="*/ 792240 h 930524"/>
                  <a:gd name="connsiteX7" fmla="*/ 245364 w 846926"/>
                  <a:gd name="connsiteY7" fmla="*/ 792240 h 930524"/>
                  <a:gd name="connsiteX8" fmla="*/ 140794 w 846926"/>
                  <a:gd name="connsiteY8" fmla="*/ 751908 h 930524"/>
                  <a:gd name="connsiteX9" fmla="*/ 98469 w 846926"/>
                  <a:gd name="connsiteY9" fmla="*/ 653957 h 930524"/>
                  <a:gd name="connsiteX10" fmla="*/ 98469 w 846926"/>
                  <a:gd name="connsiteY10" fmla="*/ 584815 h 930524"/>
                  <a:gd name="connsiteX11" fmla="*/ 43694 w 846926"/>
                  <a:gd name="connsiteY11" fmla="*/ 584815 h 930524"/>
                  <a:gd name="connsiteX12" fmla="*/ 12572 w 846926"/>
                  <a:gd name="connsiteY12" fmla="*/ 504151 h 930524"/>
                  <a:gd name="connsiteX13" fmla="*/ 98469 w 846926"/>
                  <a:gd name="connsiteY13" fmla="*/ 365867 h 930524"/>
                  <a:gd name="connsiteX14" fmla="*/ 98469 w 846926"/>
                  <a:gd name="connsiteY14" fmla="*/ 360105 h 930524"/>
                  <a:gd name="connsiteX15" fmla="*/ 457915 w 846926"/>
                  <a:gd name="connsiteY15" fmla="*/ 270 h 930524"/>
                  <a:gd name="connsiteX16" fmla="*/ 452521 w 846926"/>
                  <a:gd name="connsiteY16" fmla="*/ 23712 h 930524"/>
                  <a:gd name="connsiteX17" fmla="*/ 172055 w 846926"/>
                  <a:gd name="connsiteY17" fmla="*/ 181507 h 930524"/>
                  <a:gd name="connsiteX18" fmla="*/ 123304 w 846926"/>
                  <a:gd name="connsiteY18" fmla="*/ 359114 h 930524"/>
                  <a:gd name="connsiteX19" fmla="*/ 123304 w 846926"/>
                  <a:gd name="connsiteY19" fmla="*/ 371860 h 930524"/>
                  <a:gd name="connsiteX20" fmla="*/ 119993 w 846926"/>
                  <a:gd name="connsiteY20" fmla="*/ 377195 h 930524"/>
                  <a:gd name="connsiteX21" fmla="*/ 34096 w 846926"/>
                  <a:gd name="connsiteY21" fmla="*/ 515478 h 930524"/>
                  <a:gd name="connsiteX22" fmla="*/ 33760 w 846926"/>
                  <a:gd name="connsiteY22" fmla="*/ 516008 h 930524"/>
                  <a:gd name="connsiteX23" fmla="*/ 33399 w 846926"/>
                  <a:gd name="connsiteY23" fmla="*/ 516527 h 930524"/>
                  <a:gd name="connsiteX24" fmla="*/ 27100 w 846926"/>
                  <a:gd name="connsiteY24" fmla="*/ 548920 h 930524"/>
                  <a:gd name="connsiteX25" fmla="*/ 45325 w 846926"/>
                  <a:gd name="connsiteY25" fmla="*/ 561596 h 930524"/>
                  <a:gd name="connsiteX26" fmla="*/ 123366 w 846926"/>
                  <a:gd name="connsiteY26" fmla="*/ 561596 h 930524"/>
                  <a:gd name="connsiteX27" fmla="*/ 123366 w 846926"/>
                  <a:gd name="connsiteY27" fmla="*/ 653784 h 930524"/>
                  <a:gd name="connsiteX28" fmla="*/ 158409 w 846926"/>
                  <a:gd name="connsiteY28" fmla="*/ 735475 h 930524"/>
                  <a:gd name="connsiteX29" fmla="*/ 245364 w 846926"/>
                  <a:gd name="connsiteY29" fmla="*/ 769159 h 930524"/>
                  <a:gd name="connsiteX30" fmla="*/ 331260 w 846926"/>
                  <a:gd name="connsiteY30" fmla="*/ 769159 h 930524"/>
                  <a:gd name="connsiteX31" fmla="*/ 331260 w 846926"/>
                  <a:gd name="connsiteY31" fmla="*/ 907442 h 930524"/>
                  <a:gd name="connsiteX32" fmla="*/ 674846 w 846926"/>
                  <a:gd name="connsiteY32" fmla="*/ 907442 h 930524"/>
                  <a:gd name="connsiteX33" fmla="*/ 674846 w 846926"/>
                  <a:gd name="connsiteY33" fmla="*/ 627591 h 930524"/>
                  <a:gd name="connsiteX34" fmla="*/ 684507 w 846926"/>
                  <a:gd name="connsiteY34" fmla="*/ 620677 h 930524"/>
                  <a:gd name="connsiteX35" fmla="*/ 821742 w 846926"/>
                  <a:gd name="connsiteY35" fmla="*/ 359944 h 930524"/>
                  <a:gd name="connsiteX36" fmla="*/ 821742 w 846926"/>
                  <a:gd name="connsiteY36" fmla="*/ 359529 h 930524"/>
                  <a:gd name="connsiteX37" fmla="*/ 821742 w 846926"/>
                  <a:gd name="connsiteY37" fmla="*/ 359114 h 930524"/>
                  <a:gd name="connsiteX38" fmla="*/ 650982 w 846926"/>
                  <a:gd name="connsiteY38" fmla="*/ 68581 h 930524"/>
                  <a:gd name="connsiteX39" fmla="*/ 650995 w 846926"/>
                  <a:gd name="connsiteY39" fmla="*/ 68581 h 930524"/>
                  <a:gd name="connsiteX40" fmla="*/ 452521 w 846926"/>
                  <a:gd name="connsiteY40" fmla="*/ 23712 h 930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846926" h="930524">
                    <a:moveTo>
                      <a:pt x="457915" y="270"/>
                    </a:moveTo>
                    <a:cubicBezTo>
                      <a:pt x="664516" y="-7214"/>
                      <a:pt x="838554" y="141756"/>
                      <a:pt x="846640" y="333003"/>
                    </a:cubicBezTo>
                    <a:cubicBezTo>
                      <a:pt x="847022" y="342034"/>
                      <a:pt x="847022" y="351074"/>
                      <a:pt x="846640" y="360105"/>
                    </a:cubicBezTo>
                    <a:cubicBezTo>
                      <a:pt x="847069" y="469103"/>
                      <a:pt x="792797" y="572105"/>
                      <a:pt x="699744" y="638896"/>
                    </a:cubicBezTo>
                    <a:lnTo>
                      <a:pt x="699744" y="930524"/>
                    </a:lnTo>
                    <a:lnTo>
                      <a:pt x="306363" y="930524"/>
                    </a:lnTo>
                    <a:lnTo>
                      <a:pt x="306363" y="792240"/>
                    </a:lnTo>
                    <a:lnTo>
                      <a:pt x="245364" y="792240"/>
                    </a:lnTo>
                    <a:cubicBezTo>
                      <a:pt x="206107" y="792175"/>
                      <a:pt x="168488" y="777664"/>
                      <a:pt x="140794" y="751908"/>
                    </a:cubicBezTo>
                    <a:cubicBezTo>
                      <a:pt x="113485" y="725581"/>
                      <a:pt x="98307" y="690456"/>
                      <a:pt x="98469" y="653957"/>
                    </a:cubicBezTo>
                    <a:lnTo>
                      <a:pt x="98469" y="584815"/>
                    </a:lnTo>
                    <a:lnTo>
                      <a:pt x="43694" y="584815"/>
                    </a:lnTo>
                    <a:cubicBezTo>
                      <a:pt x="11327" y="581358"/>
                      <a:pt x="-17305" y="546788"/>
                      <a:pt x="12572" y="504151"/>
                    </a:cubicBezTo>
                    <a:lnTo>
                      <a:pt x="98469" y="365867"/>
                    </a:lnTo>
                    <a:lnTo>
                      <a:pt x="98469" y="360105"/>
                    </a:lnTo>
                    <a:cubicBezTo>
                      <a:pt x="90383" y="168858"/>
                      <a:pt x="251313" y="7754"/>
                      <a:pt x="457915" y="270"/>
                    </a:cubicBezTo>
                    <a:close/>
                    <a:moveTo>
                      <a:pt x="452521" y="23712"/>
                    </a:moveTo>
                    <a:cubicBezTo>
                      <a:pt x="340524" y="29749"/>
                      <a:pt x="233661" y="85501"/>
                      <a:pt x="172055" y="181507"/>
                    </a:cubicBezTo>
                    <a:cubicBezTo>
                      <a:pt x="137652" y="235123"/>
                      <a:pt x="120722" y="296799"/>
                      <a:pt x="123304" y="359114"/>
                    </a:cubicBezTo>
                    <a:lnTo>
                      <a:pt x="123304" y="371860"/>
                    </a:lnTo>
                    <a:lnTo>
                      <a:pt x="119993" y="377195"/>
                    </a:lnTo>
                    <a:lnTo>
                      <a:pt x="34096" y="515478"/>
                    </a:lnTo>
                    <a:lnTo>
                      <a:pt x="33760" y="516008"/>
                    </a:lnTo>
                    <a:lnTo>
                      <a:pt x="33399" y="516527"/>
                    </a:lnTo>
                    <a:cubicBezTo>
                      <a:pt x="25316" y="525558"/>
                      <a:pt x="22927" y="537845"/>
                      <a:pt x="27100" y="548920"/>
                    </a:cubicBezTo>
                    <a:cubicBezTo>
                      <a:pt x="30630" y="555603"/>
                      <a:pt x="37406" y="560318"/>
                      <a:pt x="45325" y="561596"/>
                    </a:cubicBezTo>
                    <a:lnTo>
                      <a:pt x="123366" y="561596"/>
                    </a:lnTo>
                    <a:lnTo>
                      <a:pt x="123366" y="653784"/>
                    </a:lnTo>
                    <a:cubicBezTo>
                      <a:pt x="123233" y="684178"/>
                      <a:pt x="135787" y="713446"/>
                      <a:pt x="158409" y="735475"/>
                    </a:cubicBezTo>
                    <a:cubicBezTo>
                      <a:pt x="181366" y="757009"/>
                      <a:pt x="212681" y="769140"/>
                      <a:pt x="245364" y="769159"/>
                    </a:cubicBezTo>
                    <a:lnTo>
                      <a:pt x="331260" y="769159"/>
                    </a:lnTo>
                    <a:lnTo>
                      <a:pt x="331260" y="907442"/>
                    </a:lnTo>
                    <a:lnTo>
                      <a:pt x="674846" y="907442"/>
                    </a:lnTo>
                    <a:lnTo>
                      <a:pt x="674846" y="627591"/>
                    </a:lnTo>
                    <a:lnTo>
                      <a:pt x="684507" y="620677"/>
                    </a:lnTo>
                    <a:cubicBezTo>
                      <a:pt x="771671" y="558331"/>
                      <a:pt x="822423" y="461909"/>
                      <a:pt x="821742" y="359944"/>
                    </a:cubicBezTo>
                    <a:lnTo>
                      <a:pt x="821742" y="359529"/>
                    </a:lnTo>
                    <a:lnTo>
                      <a:pt x="821742" y="359114"/>
                    </a:lnTo>
                    <a:cubicBezTo>
                      <a:pt x="826796" y="240586"/>
                      <a:pt x="761233" y="129038"/>
                      <a:pt x="650982" y="68581"/>
                    </a:cubicBezTo>
                    <a:lnTo>
                      <a:pt x="650995" y="68581"/>
                    </a:lnTo>
                    <a:cubicBezTo>
                      <a:pt x="588766" y="34365"/>
                      <a:pt x="519720" y="20090"/>
                      <a:pt x="452521" y="23712"/>
                    </a:cubicBezTo>
                    <a:close/>
                  </a:path>
                </a:pathLst>
              </a:custGeom>
              <a:solidFill>
                <a:srgbClr val="000000"/>
              </a:solidFill>
              <a:ln w="55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 55" descr="Badge Tick1 with solid fill">
                <a:extLst>
                  <a:ext uri="{FF2B5EF4-FFF2-40B4-BE49-F238E27FC236}">
                    <a16:creationId xmlns:a16="http://schemas.microsoft.com/office/drawing/2014/main" id="{2B757A38-DB04-EE80-61ED-1CA4D322094F}"/>
                  </a:ext>
                </a:extLst>
              </p:cNvPr>
              <p:cNvSpPr/>
              <p:nvPr/>
            </p:nvSpPr>
            <p:spPr>
              <a:xfrm>
                <a:off x="13816285" y="2165644"/>
                <a:ext cx="428720" cy="396858"/>
              </a:xfrm>
              <a:custGeom>
                <a:avLst/>
                <a:gdLst>
                  <a:gd name="connsiteX0" fmla="*/ 214360 w 428720"/>
                  <a:gd name="connsiteY0" fmla="*/ 0 h 396858"/>
                  <a:gd name="connsiteX1" fmla="*/ 214524 w 428720"/>
                  <a:gd name="connsiteY1" fmla="*/ 0 h 396858"/>
                  <a:gd name="connsiteX2" fmla="*/ 428720 w 428720"/>
                  <a:gd name="connsiteY2" fmla="*/ 198414 h 396858"/>
                  <a:gd name="connsiteX3" fmla="*/ 428720 w 428720"/>
                  <a:gd name="connsiteY3" fmla="*/ 198429 h 396858"/>
                  <a:gd name="connsiteX4" fmla="*/ 214360 w 428720"/>
                  <a:gd name="connsiteY4" fmla="*/ 396858 h 396858"/>
                  <a:gd name="connsiteX5" fmla="*/ 0 w 428720"/>
                  <a:gd name="connsiteY5" fmla="*/ 198429 h 396858"/>
                  <a:gd name="connsiteX6" fmla="*/ 214360 w 428720"/>
                  <a:gd name="connsiteY6" fmla="*/ 0 h 396858"/>
                  <a:gd name="connsiteX7" fmla="*/ 321442 w 428720"/>
                  <a:gd name="connsiteY7" fmla="*/ 106824 h 396858"/>
                  <a:gd name="connsiteX8" fmla="*/ 319184 w 428720"/>
                  <a:gd name="connsiteY8" fmla="*/ 109081 h 396858"/>
                  <a:gd name="connsiteX9" fmla="*/ 316751 w 428720"/>
                  <a:gd name="connsiteY9" fmla="*/ 111171 h 396858"/>
                  <a:gd name="connsiteX10" fmla="*/ 249919 w 428720"/>
                  <a:gd name="connsiteY10" fmla="*/ 172253 h 396858"/>
                  <a:gd name="connsiteX11" fmla="*/ 172029 w 428720"/>
                  <a:gd name="connsiteY11" fmla="*/ 245290 h 396858"/>
                  <a:gd name="connsiteX12" fmla="*/ 118246 w 428720"/>
                  <a:gd name="connsiteY12" fmla="*/ 195503 h 396858"/>
                  <a:gd name="connsiteX13" fmla="*/ 91261 w 428720"/>
                  <a:gd name="connsiteY13" fmla="*/ 220483 h 396858"/>
                  <a:gd name="connsiteX14" fmla="*/ 172029 w 428720"/>
                  <a:gd name="connsiteY14" fmla="*/ 295248 h 396858"/>
                  <a:gd name="connsiteX15" fmla="*/ 266287 w 428720"/>
                  <a:gd name="connsiteY15" fmla="*/ 207907 h 396858"/>
                  <a:gd name="connsiteX16" fmla="*/ 266281 w 428720"/>
                  <a:gd name="connsiteY16" fmla="*/ 207891 h 396858"/>
                  <a:gd name="connsiteX17" fmla="*/ 348805 w 428720"/>
                  <a:gd name="connsiteY17" fmla="*/ 131804 h 396858"/>
                  <a:gd name="connsiteX18" fmla="*/ 321442 w 428720"/>
                  <a:gd name="connsiteY18" fmla="*/ 106824 h 39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28720" h="396858">
                    <a:moveTo>
                      <a:pt x="214360" y="0"/>
                    </a:moveTo>
                    <a:cubicBezTo>
                      <a:pt x="214415" y="0"/>
                      <a:pt x="214469" y="0"/>
                      <a:pt x="214524" y="0"/>
                    </a:cubicBezTo>
                    <a:cubicBezTo>
                      <a:pt x="332862" y="38"/>
                      <a:pt x="428761" y="88870"/>
                      <a:pt x="428720" y="198414"/>
                    </a:cubicBezTo>
                    <a:cubicBezTo>
                      <a:pt x="428720" y="198419"/>
                      <a:pt x="428720" y="198424"/>
                      <a:pt x="428720" y="198429"/>
                    </a:cubicBezTo>
                    <a:cubicBezTo>
                      <a:pt x="428720" y="308019"/>
                      <a:pt x="332748" y="396858"/>
                      <a:pt x="214360" y="396858"/>
                    </a:cubicBezTo>
                    <a:cubicBezTo>
                      <a:pt x="95972" y="396858"/>
                      <a:pt x="0" y="308019"/>
                      <a:pt x="0" y="198429"/>
                    </a:cubicBezTo>
                    <a:cubicBezTo>
                      <a:pt x="0" y="88840"/>
                      <a:pt x="95972" y="0"/>
                      <a:pt x="214360" y="0"/>
                    </a:cubicBezTo>
                    <a:close/>
                    <a:moveTo>
                      <a:pt x="321442" y="106824"/>
                    </a:moveTo>
                    <a:cubicBezTo>
                      <a:pt x="320790" y="107658"/>
                      <a:pt x="320032" y="108416"/>
                      <a:pt x="319184" y="109081"/>
                    </a:cubicBezTo>
                    <a:cubicBezTo>
                      <a:pt x="318309" y="109787"/>
                      <a:pt x="317502" y="110476"/>
                      <a:pt x="316751" y="111171"/>
                    </a:cubicBezTo>
                    <a:cubicBezTo>
                      <a:pt x="289992" y="135111"/>
                      <a:pt x="275718" y="148084"/>
                      <a:pt x="249919" y="172253"/>
                    </a:cubicBezTo>
                    <a:cubicBezTo>
                      <a:pt x="224102" y="196427"/>
                      <a:pt x="198139" y="220772"/>
                      <a:pt x="172029" y="245290"/>
                    </a:cubicBezTo>
                    <a:lnTo>
                      <a:pt x="118246" y="195503"/>
                    </a:lnTo>
                    <a:lnTo>
                      <a:pt x="91261" y="220483"/>
                    </a:lnTo>
                    <a:cubicBezTo>
                      <a:pt x="118247" y="245346"/>
                      <a:pt x="145170" y="270267"/>
                      <a:pt x="172029" y="295248"/>
                    </a:cubicBezTo>
                    <a:cubicBezTo>
                      <a:pt x="203636" y="265879"/>
                      <a:pt x="235056" y="236764"/>
                      <a:pt x="266287" y="207907"/>
                    </a:cubicBezTo>
                    <a:lnTo>
                      <a:pt x="266281" y="207891"/>
                    </a:lnTo>
                    <a:cubicBezTo>
                      <a:pt x="297516" y="179035"/>
                      <a:pt x="317022" y="161062"/>
                      <a:pt x="348805" y="131804"/>
                    </a:cubicBezTo>
                    <a:lnTo>
                      <a:pt x="321442" y="106824"/>
                    </a:lnTo>
                    <a:close/>
                  </a:path>
                </a:pathLst>
              </a:custGeom>
              <a:solidFill>
                <a:srgbClr val="439863"/>
              </a:solidFill>
              <a:ln w="28575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 56" descr="Badge Tick1 with solid fill">
                <a:extLst>
                  <a:ext uri="{FF2B5EF4-FFF2-40B4-BE49-F238E27FC236}">
                    <a16:creationId xmlns:a16="http://schemas.microsoft.com/office/drawing/2014/main" id="{48C137D7-163E-D92F-0242-D4E51A95E982}"/>
                  </a:ext>
                </a:extLst>
              </p:cNvPr>
              <p:cNvSpPr/>
              <p:nvPr/>
            </p:nvSpPr>
            <p:spPr>
              <a:xfrm>
                <a:off x="13581412" y="2039180"/>
                <a:ext cx="796933" cy="884277"/>
              </a:xfrm>
              <a:custGeom>
                <a:avLst/>
                <a:gdLst>
                  <a:gd name="connsiteX0" fmla="*/ 427440 w 796933"/>
                  <a:gd name="connsiteY0" fmla="*/ 547 h 884277"/>
                  <a:gd name="connsiteX1" fmla="*/ 625914 w 796933"/>
                  <a:gd name="connsiteY1" fmla="*/ 45416 h 884277"/>
                  <a:gd name="connsiteX2" fmla="*/ 625901 w 796933"/>
                  <a:gd name="connsiteY2" fmla="*/ 45416 h 884277"/>
                  <a:gd name="connsiteX3" fmla="*/ 796661 w 796933"/>
                  <a:gd name="connsiteY3" fmla="*/ 335949 h 884277"/>
                  <a:gd name="connsiteX4" fmla="*/ 796661 w 796933"/>
                  <a:gd name="connsiteY4" fmla="*/ 336364 h 884277"/>
                  <a:gd name="connsiteX5" fmla="*/ 796661 w 796933"/>
                  <a:gd name="connsiteY5" fmla="*/ 336779 h 884277"/>
                  <a:gd name="connsiteX6" fmla="*/ 659426 w 796933"/>
                  <a:gd name="connsiteY6" fmla="*/ 597512 h 884277"/>
                  <a:gd name="connsiteX7" fmla="*/ 649765 w 796933"/>
                  <a:gd name="connsiteY7" fmla="*/ 604426 h 884277"/>
                  <a:gd name="connsiteX8" fmla="*/ 649765 w 796933"/>
                  <a:gd name="connsiteY8" fmla="*/ 884277 h 884277"/>
                  <a:gd name="connsiteX9" fmla="*/ 306179 w 796933"/>
                  <a:gd name="connsiteY9" fmla="*/ 884277 h 884277"/>
                  <a:gd name="connsiteX10" fmla="*/ 306179 w 796933"/>
                  <a:gd name="connsiteY10" fmla="*/ 745994 h 884277"/>
                  <a:gd name="connsiteX11" fmla="*/ 220283 w 796933"/>
                  <a:gd name="connsiteY11" fmla="*/ 745994 h 884277"/>
                  <a:gd name="connsiteX12" fmla="*/ 133328 w 796933"/>
                  <a:gd name="connsiteY12" fmla="*/ 712310 h 884277"/>
                  <a:gd name="connsiteX13" fmla="*/ 98285 w 796933"/>
                  <a:gd name="connsiteY13" fmla="*/ 630619 h 884277"/>
                  <a:gd name="connsiteX14" fmla="*/ 98285 w 796933"/>
                  <a:gd name="connsiteY14" fmla="*/ 538431 h 884277"/>
                  <a:gd name="connsiteX15" fmla="*/ 20244 w 796933"/>
                  <a:gd name="connsiteY15" fmla="*/ 538431 h 884277"/>
                  <a:gd name="connsiteX16" fmla="*/ 2019 w 796933"/>
                  <a:gd name="connsiteY16" fmla="*/ 525755 h 884277"/>
                  <a:gd name="connsiteX17" fmla="*/ 8318 w 796933"/>
                  <a:gd name="connsiteY17" fmla="*/ 493362 h 884277"/>
                  <a:gd name="connsiteX18" fmla="*/ 8679 w 796933"/>
                  <a:gd name="connsiteY18" fmla="*/ 492843 h 884277"/>
                  <a:gd name="connsiteX19" fmla="*/ 9015 w 796933"/>
                  <a:gd name="connsiteY19" fmla="*/ 492313 h 884277"/>
                  <a:gd name="connsiteX20" fmla="*/ 94912 w 796933"/>
                  <a:gd name="connsiteY20" fmla="*/ 354030 h 884277"/>
                  <a:gd name="connsiteX21" fmla="*/ 98223 w 796933"/>
                  <a:gd name="connsiteY21" fmla="*/ 348695 h 884277"/>
                  <a:gd name="connsiteX22" fmla="*/ 98223 w 796933"/>
                  <a:gd name="connsiteY22" fmla="*/ 335949 h 884277"/>
                  <a:gd name="connsiteX23" fmla="*/ 146974 w 796933"/>
                  <a:gd name="connsiteY23" fmla="*/ 158342 h 884277"/>
                  <a:gd name="connsiteX24" fmla="*/ 427440 w 796933"/>
                  <a:gd name="connsiteY24" fmla="*/ 547 h 884277"/>
                  <a:gd name="connsiteX25" fmla="*/ 449233 w 796933"/>
                  <a:gd name="connsiteY25" fmla="*/ 126464 h 884277"/>
                  <a:gd name="connsiteX26" fmla="*/ 234873 w 796933"/>
                  <a:gd name="connsiteY26" fmla="*/ 324893 h 884277"/>
                  <a:gd name="connsiteX27" fmla="*/ 449233 w 796933"/>
                  <a:gd name="connsiteY27" fmla="*/ 523322 h 884277"/>
                  <a:gd name="connsiteX28" fmla="*/ 663593 w 796933"/>
                  <a:gd name="connsiteY28" fmla="*/ 324893 h 884277"/>
                  <a:gd name="connsiteX29" fmla="*/ 663593 w 796933"/>
                  <a:gd name="connsiteY29" fmla="*/ 324878 h 884277"/>
                  <a:gd name="connsiteX30" fmla="*/ 449397 w 796933"/>
                  <a:gd name="connsiteY30" fmla="*/ 126464 h 884277"/>
                  <a:gd name="connsiteX31" fmla="*/ 449233 w 796933"/>
                  <a:gd name="connsiteY31" fmla="*/ 126464 h 884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796933" h="884277">
                    <a:moveTo>
                      <a:pt x="427440" y="547"/>
                    </a:moveTo>
                    <a:cubicBezTo>
                      <a:pt x="494639" y="-3075"/>
                      <a:pt x="563685" y="11200"/>
                      <a:pt x="625914" y="45416"/>
                    </a:cubicBezTo>
                    <a:lnTo>
                      <a:pt x="625901" y="45416"/>
                    </a:lnTo>
                    <a:cubicBezTo>
                      <a:pt x="736152" y="105873"/>
                      <a:pt x="801715" y="217421"/>
                      <a:pt x="796661" y="335949"/>
                    </a:cubicBezTo>
                    <a:lnTo>
                      <a:pt x="796661" y="336364"/>
                    </a:lnTo>
                    <a:lnTo>
                      <a:pt x="796661" y="336779"/>
                    </a:lnTo>
                    <a:cubicBezTo>
                      <a:pt x="797342" y="438744"/>
                      <a:pt x="746590" y="535166"/>
                      <a:pt x="659426" y="597512"/>
                    </a:cubicBezTo>
                    <a:lnTo>
                      <a:pt x="649765" y="604426"/>
                    </a:lnTo>
                    <a:lnTo>
                      <a:pt x="649765" y="884277"/>
                    </a:lnTo>
                    <a:lnTo>
                      <a:pt x="306179" y="884277"/>
                    </a:lnTo>
                    <a:lnTo>
                      <a:pt x="306179" y="745994"/>
                    </a:lnTo>
                    <a:lnTo>
                      <a:pt x="220283" y="745994"/>
                    </a:lnTo>
                    <a:cubicBezTo>
                      <a:pt x="187600" y="745975"/>
                      <a:pt x="156285" y="733844"/>
                      <a:pt x="133328" y="712310"/>
                    </a:cubicBezTo>
                    <a:cubicBezTo>
                      <a:pt x="110706" y="690281"/>
                      <a:pt x="98152" y="661013"/>
                      <a:pt x="98285" y="630619"/>
                    </a:cubicBezTo>
                    <a:lnTo>
                      <a:pt x="98285" y="538431"/>
                    </a:lnTo>
                    <a:lnTo>
                      <a:pt x="20244" y="538431"/>
                    </a:lnTo>
                    <a:cubicBezTo>
                      <a:pt x="12325" y="537153"/>
                      <a:pt x="5549" y="532438"/>
                      <a:pt x="2019" y="525755"/>
                    </a:cubicBezTo>
                    <a:cubicBezTo>
                      <a:pt x="-2154" y="514680"/>
                      <a:pt x="235" y="502393"/>
                      <a:pt x="8318" y="493362"/>
                    </a:cubicBezTo>
                    <a:lnTo>
                      <a:pt x="8679" y="492843"/>
                    </a:lnTo>
                    <a:lnTo>
                      <a:pt x="9015" y="492313"/>
                    </a:lnTo>
                    <a:lnTo>
                      <a:pt x="94912" y="354030"/>
                    </a:lnTo>
                    <a:lnTo>
                      <a:pt x="98223" y="348695"/>
                    </a:lnTo>
                    <a:lnTo>
                      <a:pt x="98223" y="335949"/>
                    </a:lnTo>
                    <a:cubicBezTo>
                      <a:pt x="95641" y="273634"/>
                      <a:pt x="112571" y="211958"/>
                      <a:pt x="146974" y="158342"/>
                    </a:cubicBezTo>
                    <a:cubicBezTo>
                      <a:pt x="208580" y="62336"/>
                      <a:pt x="315443" y="6584"/>
                      <a:pt x="427440" y="547"/>
                    </a:cubicBezTo>
                    <a:close/>
                    <a:moveTo>
                      <a:pt x="449233" y="126464"/>
                    </a:moveTo>
                    <a:cubicBezTo>
                      <a:pt x="330845" y="126464"/>
                      <a:pt x="234873" y="215304"/>
                      <a:pt x="234873" y="324893"/>
                    </a:cubicBezTo>
                    <a:cubicBezTo>
                      <a:pt x="234873" y="434483"/>
                      <a:pt x="330845" y="523322"/>
                      <a:pt x="449233" y="523322"/>
                    </a:cubicBezTo>
                    <a:cubicBezTo>
                      <a:pt x="567621" y="523322"/>
                      <a:pt x="663593" y="434483"/>
                      <a:pt x="663593" y="324893"/>
                    </a:cubicBezTo>
                    <a:cubicBezTo>
                      <a:pt x="663593" y="324888"/>
                      <a:pt x="663593" y="324883"/>
                      <a:pt x="663593" y="324878"/>
                    </a:cubicBezTo>
                    <a:cubicBezTo>
                      <a:pt x="663634" y="215334"/>
                      <a:pt x="567735" y="126502"/>
                      <a:pt x="449397" y="126464"/>
                    </a:cubicBezTo>
                    <a:cubicBezTo>
                      <a:pt x="449342" y="126464"/>
                      <a:pt x="449288" y="126464"/>
                      <a:pt x="449233" y="12646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55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 57" descr="Badge Tick1 with solid fill">
                <a:extLst>
                  <a:ext uri="{FF2B5EF4-FFF2-40B4-BE49-F238E27FC236}">
                    <a16:creationId xmlns:a16="http://schemas.microsoft.com/office/drawing/2014/main" id="{A547610F-A42C-113B-4DAE-2316A865A63F}"/>
                  </a:ext>
                </a:extLst>
              </p:cNvPr>
              <p:cNvSpPr/>
              <p:nvPr/>
            </p:nvSpPr>
            <p:spPr>
              <a:xfrm>
                <a:off x="13907546" y="2272468"/>
                <a:ext cx="257544" cy="188424"/>
              </a:xfrm>
              <a:custGeom>
                <a:avLst/>
                <a:gdLst>
                  <a:gd name="connsiteX0" fmla="*/ 230181 w 257544"/>
                  <a:gd name="connsiteY0" fmla="*/ 0 h 188424"/>
                  <a:gd name="connsiteX1" fmla="*/ 257544 w 257544"/>
                  <a:gd name="connsiteY1" fmla="*/ 24980 h 188424"/>
                  <a:gd name="connsiteX2" fmla="*/ 175020 w 257544"/>
                  <a:gd name="connsiteY2" fmla="*/ 101067 h 188424"/>
                  <a:gd name="connsiteX3" fmla="*/ 175026 w 257544"/>
                  <a:gd name="connsiteY3" fmla="*/ 101083 h 188424"/>
                  <a:gd name="connsiteX4" fmla="*/ 80768 w 257544"/>
                  <a:gd name="connsiteY4" fmla="*/ 188424 h 188424"/>
                  <a:gd name="connsiteX5" fmla="*/ 0 w 257544"/>
                  <a:gd name="connsiteY5" fmla="*/ 113659 h 188424"/>
                  <a:gd name="connsiteX6" fmla="*/ 26985 w 257544"/>
                  <a:gd name="connsiteY6" fmla="*/ 88679 h 188424"/>
                  <a:gd name="connsiteX7" fmla="*/ 80768 w 257544"/>
                  <a:gd name="connsiteY7" fmla="*/ 138466 h 188424"/>
                  <a:gd name="connsiteX8" fmla="*/ 158658 w 257544"/>
                  <a:gd name="connsiteY8" fmla="*/ 65429 h 188424"/>
                  <a:gd name="connsiteX9" fmla="*/ 225490 w 257544"/>
                  <a:gd name="connsiteY9" fmla="*/ 4347 h 188424"/>
                  <a:gd name="connsiteX10" fmla="*/ 227923 w 257544"/>
                  <a:gd name="connsiteY10" fmla="*/ 2257 h 188424"/>
                  <a:gd name="connsiteX11" fmla="*/ 230181 w 257544"/>
                  <a:gd name="connsiteY11" fmla="*/ 0 h 188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57544" h="188424">
                    <a:moveTo>
                      <a:pt x="230181" y="0"/>
                    </a:moveTo>
                    <a:lnTo>
                      <a:pt x="257544" y="24980"/>
                    </a:lnTo>
                    <a:cubicBezTo>
                      <a:pt x="225761" y="54238"/>
                      <a:pt x="206255" y="72211"/>
                      <a:pt x="175020" y="101067"/>
                    </a:cubicBezTo>
                    <a:lnTo>
                      <a:pt x="175026" y="101083"/>
                    </a:lnTo>
                    <a:cubicBezTo>
                      <a:pt x="143795" y="129940"/>
                      <a:pt x="112375" y="159055"/>
                      <a:pt x="80768" y="188424"/>
                    </a:cubicBezTo>
                    <a:cubicBezTo>
                      <a:pt x="53909" y="163443"/>
                      <a:pt x="26986" y="138522"/>
                      <a:pt x="0" y="113659"/>
                    </a:cubicBezTo>
                    <a:lnTo>
                      <a:pt x="26985" y="88679"/>
                    </a:lnTo>
                    <a:lnTo>
                      <a:pt x="80768" y="138466"/>
                    </a:lnTo>
                    <a:cubicBezTo>
                      <a:pt x="106878" y="113948"/>
                      <a:pt x="132841" y="89603"/>
                      <a:pt x="158658" y="65429"/>
                    </a:cubicBezTo>
                    <a:cubicBezTo>
                      <a:pt x="184457" y="41260"/>
                      <a:pt x="198731" y="28287"/>
                      <a:pt x="225490" y="4347"/>
                    </a:cubicBezTo>
                    <a:cubicBezTo>
                      <a:pt x="226241" y="3652"/>
                      <a:pt x="227048" y="2963"/>
                      <a:pt x="227923" y="2257"/>
                    </a:cubicBezTo>
                    <a:cubicBezTo>
                      <a:pt x="228771" y="1592"/>
                      <a:pt x="229529" y="834"/>
                      <a:pt x="23018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55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9F4191B-FCEC-DE28-30F5-0AE21F2DB54F}"/>
              </a:ext>
            </a:extLst>
          </p:cNvPr>
          <p:cNvGrpSpPr/>
          <p:nvPr/>
        </p:nvGrpSpPr>
        <p:grpSpPr>
          <a:xfrm>
            <a:off x="15861509" y="6703325"/>
            <a:ext cx="827737" cy="826582"/>
            <a:chOff x="12532454" y="2051473"/>
            <a:chExt cx="1301084" cy="1237878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FC5DD7F7-F134-0DF3-5A22-612B53D3FFF1}"/>
                </a:ext>
              </a:extLst>
            </p:cNvPr>
            <p:cNvSpPr/>
            <p:nvPr/>
          </p:nvSpPr>
          <p:spPr>
            <a:xfrm>
              <a:off x="12532454" y="2051473"/>
              <a:ext cx="1301084" cy="1237878"/>
            </a:xfrm>
            <a:prstGeom prst="ellipse">
              <a:avLst/>
            </a:prstGeom>
            <a:solidFill>
              <a:srgbClr val="FAE9AC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8056C429-7E4C-E0B8-0C6D-4F88DBD74FE3}"/>
                </a:ext>
              </a:extLst>
            </p:cNvPr>
            <p:cNvGrpSpPr/>
            <p:nvPr/>
          </p:nvGrpSpPr>
          <p:grpSpPr>
            <a:xfrm>
              <a:off x="12708682" y="2201317"/>
              <a:ext cx="846926" cy="930524"/>
              <a:chOff x="13556331" y="2016015"/>
              <a:chExt cx="846926" cy="930524"/>
            </a:xfrm>
          </p:grpSpPr>
          <p:sp>
            <p:nvSpPr>
              <p:cNvPr id="62" name="Freeform 61" descr="Badge Tick1 with solid fill">
                <a:extLst>
                  <a:ext uri="{FF2B5EF4-FFF2-40B4-BE49-F238E27FC236}">
                    <a16:creationId xmlns:a16="http://schemas.microsoft.com/office/drawing/2014/main" id="{8D05D1B2-EEEA-01F2-091D-C3797181DA24}"/>
                  </a:ext>
                </a:extLst>
              </p:cNvPr>
              <p:cNvSpPr/>
              <p:nvPr/>
            </p:nvSpPr>
            <p:spPr>
              <a:xfrm>
                <a:off x="13556331" y="2016015"/>
                <a:ext cx="846926" cy="930524"/>
              </a:xfrm>
              <a:custGeom>
                <a:avLst/>
                <a:gdLst>
                  <a:gd name="connsiteX0" fmla="*/ 457915 w 846926"/>
                  <a:gd name="connsiteY0" fmla="*/ 270 h 930524"/>
                  <a:gd name="connsiteX1" fmla="*/ 846640 w 846926"/>
                  <a:gd name="connsiteY1" fmla="*/ 333003 h 930524"/>
                  <a:gd name="connsiteX2" fmla="*/ 846640 w 846926"/>
                  <a:gd name="connsiteY2" fmla="*/ 360105 h 930524"/>
                  <a:gd name="connsiteX3" fmla="*/ 699744 w 846926"/>
                  <a:gd name="connsiteY3" fmla="*/ 638896 h 930524"/>
                  <a:gd name="connsiteX4" fmla="*/ 699744 w 846926"/>
                  <a:gd name="connsiteY4" fmla="*/ 930524 h 930524"/>
                  <a:gd name="connsiteX5" fmla="*/ 306363 w 846926"/>
                  <a:gd name="connsiteY5" fmla="*/ 930524 h 930524"/>
                  <a:gd name="connsiteX6" fmla="*/ 306363 w 846926"/>
                  <a:gd name="connsiteY6" fmla="*/ 792240 h 930524"/>
                  <a:gd name="connsiteX7" fmla="*/ 245364 w 846926"/>
                  <a:gd name="connsiteY7" fmla="*/ 792240 h 930524"/>
                  <a:gd name="connsiteX8" fmla="*/ 140794 w 846926"/>
                  <a:gd name="connsiteY8" fmla="*/ 751908 h 930524"/>
                  <a:gd name="connsiteX9" fmla="*/ 98469 w 846926"/>
                  <a:gd name="connsiteY9" fmla="*/ 653957 h 930524"/>
                  <a:gd name="connsiteX10" fmla="*/ 98469 w 846926"/>
                  <a:gd name="connsiteY10" fmla="*/ 584815 h 930524"/>
                  <a:gd name="connsiteX11" fmla="*/ 43694 w 846926"/>
                  <a:gd name="connsiteY11" fmla="*/ 584815 h 930524"/>
                  <a:gd name="connsiteX12" fmla="*/ 12572 w 846926"/>
                  <a:gd name="connsiteY12" fmla="*/ 504151 h 930524"/>
                  <a:gd name="connsiteX13" fmla="*/ 98469 w 846926"/>
                  <a:gd name="connsiteY13" fmla="*/ 365867 h 930524"/>
                  <a:gd name="connsiteX14" fmla="*/ 98469 w 846926"/>
                  <a:gd name="connsiteY14" fmla="*/ 360105 h 930524"/>
                  <a:gd name="connsiteX15" fmla="*/ 457915 w 846926"/>
                  <a:gd name="connsiteY15" fmla="*/ 270 h 930524"/>
                  <a:gd name="connsiteX16" fmla="*/ 452521 w 846926"/>
                  <a:gd name="connsiteY16" fmla="*/ 23712 h 930524"/>
                  <a:gd name="connsiteX17" fmla="*/ 172055 w 846926"/>
                  <a:gd name="connsiteY17" fmla="*/ 181507 h 930524"/>
                  <a:gd name="connsiteX18" fmla="*/ 123304 w 846926"/>
                  <a:gd name="connsiteY18" fmla="*/ 359114 h 930524"/>
                  <a:gd name="connsiteX19" fmla="*/ 123304 w 846926"/>
                  <a:gd name="connsiteY19" fmla="*/ 371860 h 930524"/>
                  <a:gd name="connsiteX20" fmla="*/ 119993 w 846926"/>
                  <a:gd name="connsiteY20" fmla="*/ 377195 h 930524"/>
                  <a:gd name="connsiteX21" fmla="*/ 34096 w 846926"/>
                  <a:gd name="connsiteY21" fmla="*/ 515478 h 930524"/>
                  <a:gd name="connsiteX22" fmla="*/ 33760 w 846926"/>
                  <a:gd name="connsiteY22" fmla="*/ 516008 h 930524"/>
                  <a:gd name="connsiteX23" fmla="*/ 33399 w 846926"/>
                  <a:gd name="connsiteY23" fmla="*/ 516527 h 930524"/>
                  <a:gd name="connsiteX24" fmla="*/ 27100 w 846926"/>
                  <a:gd name="connsiteY24" fmla="*/ 548920 h 930524"/>
                  <a:gd name="connsiteX25" fmla="*/ 45325 w 846926"/>
                  <a:gd name="connsiteY25" fmla="*/ 561596 h 930524"/>
                  <a:gd name="connsiteX26" fmla="*/ 123366 w 846926"/>
                  <a:gd name="connsiteY26" fmla="*/ 561596 h 930524"/>
                  <a:gd name="connsiteX27" fmla="*/ 123366 w 846926"/>
                  <a:gd name="connsiteY27" fmla="*/ 653784 h 930524"/>
                  <a:gd name="connsiteX28" fmla="*/ 158409 w 846926"/>
                  <a:gd name="connsiteY28" fmla="*/ 735475 h 930524"/>
                  <a:gd name="connsiteX29" fmla="*/ 245364 w 846926"/>
                  <a:gd name="connsiteY29" fmla="*/ 769159 h 930524"/>
                  <a:gd name="connsiteX30" fmla="*/ 331260 w 846926"/>
                  <a:gd name="connsiteY30" fmla="*/ 769159 h 930524"/>
                  <a:gd name="connsiteX31" fmla="*/ 331260 w 846926"/>
                  <a:gd name="connsiteY31" fmla="*/ 907442 h 930524"/>
                  <a:gd name="connsiteX32" fmla="*/ 674846 w 846926"/>
                  <a:gd name="connsiteY32" fmla="*/ 907442 h 930524"/>
                  <a:gd name="connsiteX33" fmla="*/ 674846 w 846926"/>
                  <a:gd name="connsiteY33" fmla="*/ 627591 h 930524"/>
                  <a:gd name="connsiteX34" fmla="*/ 684507 w 846926"/>
                  <a:gd name="connsiteY34" fmla="*/ 620677 h 930524"/>
                  <a:gd name="connsiteX35" fmla="*/ 821742 w 846926"/>
                  <a:gd name="connsiteY35" fmla="*/ 359944 h 930524"/>
                  <a:gd name="connsiteX36" fmla="*/ 821742 w 846926"/>
                  <a:gd name="connsiteY36" fmla="*/ 359529 h 930524"/>
                  <a:gd name="connsiteX37" fmla="*/ 821742 w 846926"/>
                  <a:gd name="connsiteY37" fmla="*/ 359114 h 930524"/>
                  <a:gd name="connsiteX38" fmla="*/ 650982 w 846926"/>
                  <a:gd name="connsiteY38" fmla="*/ 68581 h 930524"/>
                  <a:gd name="connsiteX39" fmla="*/ 650995 w 846926"/>
                  <a:gd name="connsiteY39" fmla="*/ 68581 h 930524"/>
                  <a:gd name="connsiteX40" fmla="*/ 452521 w 846926"/>
                  <a:gd name="connsiteY40" fmla="*/ 23712 h 930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846926" h="930524">
                    <a:moveTo>
                      <a:pt x="457915" y="270"/>
                    </a:moveTo>
                    <a:cubicBezTo>
                      <a:pt x="664516" y="-7214"/>
                      <a:pt x="838554" y="141756"/>
                      <a:pt x="846640" y="333003"/>
                    </a:cubicBezTo>
                    <a:cubicBezTo>
                      <a:pt x="847022" y="342034"/>
                      <a:pt x="847022" y="351074"/>
                      <a:pt x="846640" y="360105"/>
                    </a:cubicBezTo>
                    <a:cubicBezTo>
                      <a:pt x="847069" y="469103"/>
                      <a:pt x="792797" y="572105"/>
                      <a:pt x="699744" y="638896"/>
                    </a:cubicBezTo>
                    <a:lnTo>
                      <a:pt x="699744" y="930524"/>
                    </a:lnTo>
                    <a:lnTo>
                      <a:pt x="306363" y="930524"/>
                    </a:lnTo>
                    <a:lnTo>
                      <a:pt x="306363" y="792240"/>
                    </a:lnTo>
                    <a:lnTo>
                      <a:pt x="245364" y="792240"/>
                    </a:lnTo>
                    <a:cubicBezTo>
                      <a:pt x="206107" y="792175"/>
                      <a:pt x="168488" y="777664"/>
                      <a:pt x="140794" y="751908"/>
                    </a:cubicBezTo>
                    <a:cubicBezTo>
                      <a:pt x="113485" y="725581"/>
                      <a:pt x="98307" y="690456"/>
                      <a:pt x="98469" y="653957"/>
                    </a:cubicBezTo>
                    <a:lnTo>
                      <a:pt x="98469" y="584815"/>
                    </a:lnTo>
                    <a:lnTo>
                      <a:pt x="43694" y="584815"/>
                    </a:lnTo>
                    <a:cubicBezTo>
                      <a:pt x="11327" y="581358"/>
                      <a:pt x="-17305" y="546788"/>
                      <a:pt x="12572" y="504151"/>
                    </a:cubicBezTo>
                    <a:lnTo>
                      <a:pt x="98469" y="365867"/>
                    </a:lnTo>
                    <a:lnTo>
                      <a:pt x="98469" y="360105"/>
                    </a:lnTo>
                    <a:cubicBezTo>
                      <a:pt x="90383" y="168858"/>
                      <a:pt x="251313" y="7754"/>
                      <a:pt x="457915" y="270"/>
                    </a:cubicBezTo>
                    <a:close/>
                    <a:moveTo>
                      <a:pt x="452521" y="23712"/>
                    </a:moveTo>
                    <a:cubicBezTo>
                      <a:pt x="340524" y="29749"/>
                      <a:pt x="233661" y="85501"/>
                      <a:pt x="172055" y="181507"/>
                    </a:cubicBezTo>
                    <a:cubicBezTo>
                      <a:pt x="137652" y="235123"/>
                      <a:pt x="120722" y="296799"/>
                      <a:pt x="123304" y="359114"/>
                    </a:cubicBezTo>
                    <a:lnTo>
                      <a:pt x="123304" y="371860"/>
                    </a:lnTo>
                    <a:lnTo>
                      <a:pt x="119993" y="377195"/>
                    </a:lnTo>
                    <a:lnTo>
                      <a:pt x="34096" y="515478"/>
                    </a:lnTo>
                    <a:lnTo>
                      <a:pt x="33760" y="516008"/>
                    </a:lnTo>
                    <a:lnTo>
                      <a:pt x="33399" y="516527"/>
                    </a:lnTo>
                    <a:cubicBezTo>
                      <a:pt x="25316" y="525558"/>
                      <a:pt x="22927" y="537845"/>
                      <a:pt x="27100" y="548920"/>
                    </a:cubicBezTo>
                    <a:cubicBezTo>
                      <a:pt x="30630" y="555603"/>
                      <a:pt x="37406" y="560318"/>
                      <a:pt x="45325" y="561596"/>
                    </a:cubicBezTo>
                    <a:lnTo>
                      <a:pt x="123366" y="561596"/>
                    </a:lnTo>
                    <a:lnTo>
                      <a:pt x="123366" y="653784"/>
                    </a:lnTo>
                    <a:cubicBezTo>
                      <a:pt x="123233" y="684178"/>
                      <a:pt x="135787" y="713446"/>
                      <a:pt x="158409" y="735475"/>
                    </a:cubicBezTo>
                    <a:cubicBezTo>
                      <a:pt x="181366" y="757009"/>
                      <a:pt x="212681" y="769140"/>
                      <a:pt x="245364" y="769159"/>
                    </a:cubicBezTo>
                    <a:lnTo>
                      <a:pt x="331260" y="769159"/>
                    </a:lnTo>
                    <a:lnTo>
                      <a:pt x="331260" y="907442"/>
                    </a:lnTo>
                    <a:lnTo>
                      <a:pt x="674846" y="907442"/>
                    </a:lnTo>
                    <a:lnTo>
                      <a:pt x="674846" y="627591"/>
                    </a:lnTo>
                    <a:lnTo>
                      <a:pt x="684507" y="620677"/>
                    </a:lnTo>
                    <a:cubicBezTo>
                      <a:pt x="771671" y="558331"/>
                      <a:pt x="822423" y="461909"/>
                      <a:pt x="821742" y="359944"/>
                    </a:cubicBezTo>
                    <a:lnTo>
                      <a:pt x="821742" y="359529"/>
                    </a:lnTo>
                    <a:lnTo>
                      <a:pt x="821742" y="359114"/>
                    </a:lnTo>
                    <a:cubicBezTo>
                      <a:pt x="826796" y="240586"/>
                      <a:pt x="761233" y="129038"/>
                      <a:pt x="650982" y="68581"/>
                    </a:cubicBezTo>
                    <a:lnTo>
                      <a:pt x="650995" y="68581"/>
                    </a:lnTo>
                    <a:cubicBezTo>
                      <a:pt x="588766" y="34365"/>
                      <a:pt x="519720" y="20090"/>
                      <a:pt x="452521" y="23712"/>
                    </a:cubicBezTo>
                    <a:close/>
                  </a:path>
                </a:pathLst>
              </a:custGeom>
              <a:solidFill>
                <a:srgbClr val="000000"/>
              </a:solidFill>
              <a:ln w="55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 62" descr="Badge Tick1 with solid fill">
                <a:extLst>
                  <a:ext uri="{FF2B5EF4-FFF2-40B4-BE49-F238E27FC236}">
                    <a16:creationId xmlns:a16="http://schemas.microsoft.com/office/drawing/2014/main" id="{A704BCA7-3701-8D6C-6BC9-651687F9ABBB}"/>
                  </a:ext>
                </a:extLst>
              </p:cNvPr>
              <p:cNvSpPr/>
              <p:nvPr/>
            </p:nvSpPr>
            <p:spPr>
              <a:xfrm>
                <a:off x="13816285" y="2165644"/>
                <a:ext cx="428720" cy="396858"/>
              </a:xfrm>
              <a:custGeom>
                <a:avLst/>
                <a:gdLst>
                  <a:gd name="connsiteX0" fmla="*/ 214360 w 428720"/>
                  <a:gd name="connsiteY0" fmla="*/ 0 h 396858"/>
                  <a:gd name="connsiteX1" fmla="*/ 214524 w 428720"/>
                  <a:gd name="connsiteY1" fmla="*/ 0 h 396858"/>
                  <a:gd name="connsiteX2" fmla="*/ 428720 w 428720"/>
                  <a:gd name="connsiteY2" fmla="*/ 198414 h 396858"/>
                  <a:gd name="connsiteX3" fmla="*/ 428720 w 428720"/>
                  <a:gd name="connsiteY3" fmla="*/ 198429 h 396858"/>
                  <a:gd name="connsiteX4" fmla="*/ 214360 w 428720"/>
                  <a:gd name="connsiteY4" fmla="*/ 396858 h 396858"/>
                  <a:gd name="connsiteX5" fmla="*/ 0 w 428720"/>
                  <a:gd name="connsiteY5" fmla="*/ 198429 h 396858"/>
                  <a:gd name="connsiteX6" fmla="*/ 214360 w 428720"/>
                  <a:gd name="connsiteY6" fmla="*/ 0 h 396858"/>
                  <a:gd name="connsiteX7" fmla="*/ 321442 w 428720"/>
                  <a:gd name="connsiteY7" fmla="*/ 106824 h 396858"/>
                  <a:gd name="connsiteX8" fmla="*/ 319184 w 428720"/>
                  <a:gd name="connsiteY8" fmla="*/ 109081 h 396858"/>
                  <a:gd name="connsiteX9" fmla="*/ 316751 w 428720"/>
                  <a:gd name="connsiteY9" fmla="*/ 111171 h 396858"/>
                  <a:gd name="connsiteX10" fmla="*/ 249919 w 428720"/>
                  <a:gd name="connsiteY10" fmla="*/ 172253 h 396858"/>
                  <a:gd name="connsiteX11" fmla="*/ 172029 w 428720"/>
                  <a:gd name="connsiteY11" fmla="*/ 245290 h 396858"/>
                  <a:gd name="connsiteX12" fmla="*/ 118246 w 428720"/>
                  <a:gd name="connsiteY12" fmla="*/ 195503 h 396858"/>
                  <a:gd name="connsiteX13" fmla="*/ 91261 w 428720"/>
                  <a:gd name="connsiteY13" fmla="*/ 220483 h 396858"/>
                  <a:gd name="connsiteX14" fmla="*/ 172029 w 428720"/>
                  <a:gd name="connsiteY14" fmla="*/ 295248 h 396858"/>
                  <a:gd name="connsiteX15" fmla="*/ 266287 w 428720"/>
                  <a:gd name="connsiteY15" fmla="*/ 207907 h 396858"/>
                  <a:gd name="connsiteX16" fmla="*/ 266281 w 428720"/>
                  <a:gd name="connsiteY16" fmla="*/ 207891 h 396858"/>
                  <a:gd name="connsiteX17" fmla="*/ 348805 w 428720"/>
                  <a:gd name="connsiteY17" fmla="*/ 131804 h 396858"/>
                  <a:gd name="connsiteX18" fmla="*/ 321442 w 428720"/>
                  <a:gd name="connsiteY18" fmla="*/ 106824 h 39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28720" h="396858">
                    <a:moveTo>
                      <a:pt x="214360" y="0"/>
                    </a:moveTo>
                    <a:cubicBezTo>
                      <a:pt x="214415" y="0"/>
                      <a:pt x="214469" y="0"/>
                      <a:pt x="214524" y="0"/>
                    </a:cubicBezTo>
                    <a:cubicBezTo>
                      <a:pt x="332862" y="38"/>
                      <a:pt x="428761" y="88870"/>
                      <a:pt x="428720" y="198414"/>
                    </a:cubicBezTo>
                    <a:cubicBezTo>
                      <a:pt x="428720" y="198419"/>
                      <a:pt x="428720" y="198424"/>
                      <a:pt x="428720" y="198429"/>
                    </a:cubicBezTo>
                    <a:cubicBezTo>
                      <a:pt x="428720" y="308019"/>
                      <a:pt x="332748" y="396858"/>
                      <a:pt x="214360" y="396858"/>
                    </a:cubicBezTo>
                    <a:cubicBezTo>
                      <a:pt x="95972" y="396858"/>
                      <a:pt x="0" y="308019"/>
                      <a:pt x="0" y="198429"/>
                    </a:cubicBezTo>
                    <a:cubicBezTo>
                      <a:pt x="0" y="88840"/>
                      <a:pt x="95972" y="0"/>
                      <a:pt x="214360" y="0"/>
                    </a:cubicBezTo>
                    <a:close/>
                    <a:moveTo>
                      <a:pt x="321442" y="106824"/>
                    </a:moveTo>
                    <a:cubicBezTo>
                      <a:pt x="320790" y="107658"/>
                      <a:pt x="320032" y="108416"/>
                      <a:pt x="319184" y="109081"/>
                    </a:cubicBezTo>
                    <a:cubicBezTo>
                      <a:pt x="318309" y="109787"/>
                      <a:pt x="317502" y="110476"/>
                      <a:pt x="316751" y="111171"/>
                    </a:cubicBezTo>
                    <a:cubicBezTo>
                      <a:pt x="289992" y="135111"/>
                      <a:pt x="275718" y="148084"/>
                      <a:pt x="249919" y="172253"/>
                    </a:cubicBezTo>
                    <a:cubicBezTo>
                      <a:pt x="224102" y="196427"/>
                      <a:pt x="198139" y="220772"/>
                      <a:pt x="172029" y="245290"/>
                    </a:cubicBezTo>
                    <a:lnTo>
                      <a:pt x="118246" y="195503"/>
                    </a:lnTo>
                    <a:lnTo>
                      <a:pt x="91261" y="220483"/>
                    </a:lnTo>
                    <a:cubicBezTo>
                      <a:pt x="118247" y="245346"/>
                      <a:pt x="145170" y="270267"/>
                      <a:pt x="172029" y="295248"/>
                    </a:cubicBezTo>
                    <a:cubicBezTo>
                      <a:pt x="203636" y="265879"/>
                      <a:pt x="235056" y="236764"/>
                      <a:pt x="266287" y="207907"/>
                    </a:cubicBezTo>
                    <a:lnTo>
                      <a:pt x="266281" y="207891"/>
                    </a:lnTo>
                    <a:cubicBezTo>
                      <a:pt x="297516" y="179035"/>
                      <a:pt x="317022" y="161062"/>
                      <a:pt x="348805" y="131804"/>
                    </a:cubicBezTo>
                    <a:lnTo>
                      <a:pt x="321442" y="106824"/>
                    </a:lnTo>
                    <a:close/>
                  </a:path>
                </a:pathLst>
              </a:custGeom>
              <a:solidFill>
                <a:srgbClr val="439863"/>
              </a:solidFill>
              <a:ln w="28575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 63" descr="Badge Tick1 with solid fill">
                <a:extLst>
                  <a:ext uri="{FF2B5EF4-FFF2-40B4-BE49-F238E27FC236}">
                    <a16:creationId xmlns:a16="http://schemas.microsoft.com/office/drawing/2014/main" id="{C06124C8-DA2B-1B43-06C9-6CF833C3C24A}"/>
                  </a:ext>
                </a:extLst>
              </p:cNvPr>
              <p:cNvSpPr/>
              <p:nvPr/>
            </p:nvSpPr>
            <p:spPr>
              <a:xfrm>
                <a:off x="13581412" y="2039180"/>
                <a:ext cx="796933" cy="884277"/>
              </a:xfrm>
              <a:custGeom>
                <a:avLst/>
                <a:gdLst>
                  <a:gd name="connsiteX0" fmla="*/ 427440 w 796933"/>
                  <a:gd name="connsiteY0" fmla="*/ 547 h 884277"/>
                  <a:gd name="connsiteX1" fmla="*/ 625914 w 796933"/>
                  <a:gd name="connsiteY1" fmla="*/ 45416 h 884277"/>
                  <a:gd name="connsiteX2" fmla="*/ 625901 w 796933"/>
                  <a:gd name="connsiteY2" fmla="*/ 45416 h 884277"/>
                  <a:gd name="connsiteX3" fmla="*/ 796661 w 796933"/>
                  <a:gd name="connsiteY3" fmla="*/ 335949 h 884277"/>
                  <a:gd name="connsiteX4" fmla="*/ 796661 w 796933"/>
                  <a:gd name="connsiteY4" fmla="*/ 336364 h 884277"/>
                  <a:gd name="connsiteX5" fmla="*/ 796661 w 796933"/>
                  <a:gd name="connsiteY5" fmla="*/ 336779 h 884277"/>
                  <a:gd name="connsiteX6" fmla="*/ 659426 w 796933"/>
                  <a:gd name="connsiteY6" fmla="*/ 597512 h 884277"/>
                  <a:gd name="connsiteX7" fmla="*/ 649765 w 796933"/>
                  <a:gd name="connsiteY7" fmla="*/ 604426 h 884277"/>
                  <a:gd name="connsiteX8" fmla="*/ 649765 w 796933"/>
                  <a:gd name="connsiteY8" fmla="*/ 884277 h 884277"/>
                  <a:gd name="connsiteX9" fmla="*/ 306179 w 796933"/>
                  <a:gd name="connsiteY9" fmla="*/ 884277 h 884277"/>
                  <a:gd name="connsiteX10" fmla="*/ 306179 w 796933"/>
                  <a:gd name="connsiteY10" fmla="*/ 745994 h 884277"/>
                  <a:gd name="connsiteX11" fmla="*/ 220283 w 796933"/>
                  <a:gd name="connsiteY11" fmla="*/ 745994 h 884277"/>
                  <a:gd name="connsiteX12" fmla="*/ 133328 w 796933"/>
                  <a:gd name="connsiteY12" fmla="*/ 712310 h 884277"/>
                  <a:gd name="connsiteX13" fmla="*/ 98285 w 796933"/>
                  <a:gd name="connsiteY13" fmla="*/ 630619 h 884277"/>
                  <a:gd name="connsiteX14" fmla="*/ 98285 w 796933"/>
                  <a:gd name="connsiteY14" fmla="*/ 538431 h 884277"/>
                  <a:gd name="connsiteX15" fmla="*/ 20244 w 796933"/>
                  <a:gd name="connsiteY15" fmla="*/ 538431 h 884277"/>
                  <a:gd name="connsiteX16" fmla="*/ 2019 w 796933"/>
                  <a:gd name="connsiteY16" fmla="*/ 525755 h 884277"/>
                  <a:gd name="connsiteX17" fmla="*/ 8318 w 796933"/>
                  <a:gd name="connsiteY17" fmla="*/ 493362 h 884277"/>
                  <a:gd name="connsiteX18" fmla="*/ 8679 w 796933"/>
                  <a:gd name="connsiteY18" fmla="*/ 492843 h 884277"/>
                  <a:gd name="connsiteX19" fmla="*/ 9015 w 796933"/>
                  <a:gd name="connsiteY19" fmla="*/ 492313 h 884277"/>
                  <a:gd name="connsiteX20" fmla="*/ 94912 w 796933"/>
                  <a:gd name="connsiteY20" fmla="*/ 354030 h 884277"/>
                  <a:gd name="connsiteX21" fmla="*/ 98223 w 796933"/>
                  <a:gd name="connsiteY21" fmla="*/ 348695 h 884277"/>
                  <a:gd name="connsiteX22" fmla="*/ 98223 w 796933"/>
                  <a:gd name="connsiteY22" fmla="*/ 335949 h 884277"/>
                  <a:gd name="connsiteX23" fmla="*/ 146974 w 796933"/>
                  <a:gd name="connsiteY23" fmla="*/ 158342 h 884277"/>
                  <a:gd name="connsiteX24" fmla="*/ 427440 w 796933"/>
                  <a:gd name="connsiteY24" fmla="*/ 547 h 884277"/>
                  <a:gd name="connsiteX25" fmla="*/ 449233 w 796933"/>
                  <a:gd name="connsiteY25" fmla="*/ 126464 h 884277"/>
                  <a:gd name="connsiteX26" fmla="*/ 234873 w 796933"/>
                  <a:gd name="connsiteY26" fmla="*/ 324893 h 884277"/>
                  <a:gd name="connsiteX27" fmla="*/ 449233 w 796933"/>
                  <a:gd name="connsiteY27" fmla="*/ 523322 h 884277"/>
                  <a:gd name="connsiteX28" fmla="*/ 663593 w 796933"/>
                  <a:gd name="connsiteY28" fmla="*/ 324893 h 884277"/>
                  <a:gd name="connsiteX29" fmla="*/ 663593 w 796933"/>
                  <a:gd name="connsiteY29" fmla="*/ 324878 h 884277"/>
                  <a:gd name="connsiteX30" fmla="*/ 449397 w 796933"/>
                  <a:gd name="connsiteY30" fmla="*/ 126464 h 884277"/>
                  <a:gd name="connsiteX31" fmla="*/ 449233 w 796933"/>
                  <a:gd name="connsiteY31" fmla="*/ 126464 h 884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796933" h="884277">
                    <a:moveTo>
                      <a:pt x="427440" y="547"/>
                    </a:moveTo>
                    <a:cubicBezTo>
                      <a:pt x="494639" y="-3075"/>
                      <a:pt x="563685" y="11200"/>
                      <a:pt x="625914" y="45416"/>
                    </a:cubicBezTo>
                    <a:lnTo>
                      <a:pt x="625901" y="45416"/>
                    </a:lnTo>
                    <a:cubicBezTo>
                      <a:pt x="736152" y="105873"/>
                      <a:pt x="801715" y="217421"/>
                      <a:pt x="796661" y="335949"/>
                    </a:cubicBezTo>
                    <a:lnTo>
                      <a:pt x="796661" y="336364"/>
                    </a:lnTo>
                    <a:lnTo>
                      <a:pt x="796661" y="336779"/>
                    </a:lnTo>
                    <a:cubicBezTo>
                      <a:pt x="797342" y="438744"/>
                      <a:pt x="746590" y="535166"/>
                      <a:pt x="659426" y="597512"/>
                    </a:cubicBezTo>
                    <a:lnTo>
                      <a:pt x="649765" y="604426"/>
                    </a:lnTo>
                    <a:lnTo>
                      <a:pt x="649765" y="884277"/>
                    </a:lnTo>
                    <a:lnTo>
                      <a:pt x="306179" y="884277"/>
                    </a:lnTo>
                    <a:lnTo>
                      <a:pt x="306179" y="745994"/>
                    </a:lnTo>
                    <a:lnTo>
                      <a:pt x="220283" y="745994"/>
                    </a:lnTo>
                    <a:cubicBezTo>
                      <a:pt x="187600" y="745975"/>
                      <a:pt x="156285" y="733844"/>
                      <a:pt x="133328" y="712310"/>
                    </a:cubicBezTo>
                    <a:cubicBezTo>
                      <a:pt x="110706" y="690281"/>
                      <a:pt x="98152" y="661013"/>
                      <a:pt x="98285" y="630619"/>
                    </a:cubicBezTo>
                    <a:lnTo>
                      <a:pt x="98285" y="538431"/>
                    </a:lnTo>
                    <a:lnTo>
                      <a:pt x="20244" y="538431"/>
                    </a:lnTo>
                    <a:cubicBezTo>
                      <a:pt x="12325" y="537153"/>
                      <a:pt x="5549" y="532438"/>
                      <a:pt x="2019" y="525755"/>
                    </a:cubicBezTo>
                    <a:cubicBezTo>
                      <a:pt x="-2154" y="514680"/>
                      <a:pt x="235" y="502393"/>
                      <a:pt x="8318" y="493362"/>
                    </a:cubicBezTo>
                    <a:lnTo>
                      <a:pt x="8679" y="492843"/>
                    </a:lnTo>
                    <a:lnTo>
                      <a:pt x="9015" y="492313"/>
                    </a:lnTo>
                    <a:lnTo>
                      <a:pt x="94912" y="354030"/>
                    </a:lnTo>
                    <a:lnTo>
                      <a:pt x="98223" y="348695"/>
                    </a:lnTo>
                    <a:lnTo>
                      <a:pt x="98223" y="335949"/>
                    </a:lnTo>
                    <a:cubicBezTo>
                      <a:pt x="95641" y="273634"/>
                      <a:pt x="112571" y="211958"/>
                      <a:pt x="146974" y="158342"/>
                    </a:cubicBezTo>
                    <a:cubicBezTo>
                      <a:pt x="208580" y="62336"/>
                      <a:pt x="315443" y="6584"/>
                      <a:pt x="427440" y="547"/>
                    </a:cubicBezTo>
                    <a:close/>
                    <a:moveTo>
                      <a:pt x="449233" y="126464"/>
                    </a:moveTo>
                    <a:cubicBezTo>
                      <a:pt x="330845" y="126464"/>
                      <a:pt x="234873" y="215304"/>
                      <a:pt x="234873" y="324893"/>
                    </a:cubicBezTo>
                    <a:cubicBezTo>
                      <a:pt x="234873" y="434483"/>
                      <a:pt x="330845" y="523322"/>
                      <a:pt x="449233" y="523322"/>
                    </a:cubicBezTo>
                    <a:cubicBezTo>
                      <a:pt x="567621" y="523322"/>
                      <a:pt x="663593" y="434483"/>
                      <a:pt x="663593" y="324893"/>
                    </a:cubicBezTo>
                    <a:cubicBezTo>
                      <a:pt x="663593" y="324888"/>
                      <a:pt x="663593" y="324883"/>
                      <a:pt x="663593" y="324878"/>
                    </a:cubicBezTo>
                    <a:cubicBezTo>
                      <a:pt x="663634" y="215334"/>
                      <a:pt x="567735" y="126502"/>
                      <a:pt x="449397" y="126464"/>
                    </a:cubicBezTo>
                    <a:cubicBezTo>
                      <a:pt x="449342" y="126464"/>
                      <a:pt x="449288" y="126464"/>
                      <a:pt x="449233" y="12646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55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Freeform 64" descr="Badge Tick1 with solid fill">
                <a:extLst>
                  <a:ext uri="{FF2B5EF4-FFF2-40B4-BE49-F238E27FC236}">
                    <a16:creationId xmlns:a16="http://schemas.microsoft.com/office/drawing/2014/main" id="{306B474E-1290-251B-A541-ECB8E11435C2}"/>
                  </a:ext>
                </a:extLst>
              </p:cNvPr>
              <p:cNvSpPr/>
              <p:nvPr/>
            </p:nvSpPr>
            <p:spPr>
              <a:xfrm>
                <a:off x="13907546" y="2272468"/>
                <a:ext cx="257544" cy="188424"/>
              </a:xfrm>
              <a:custGeom>
                <a:avLst/>
                <a:gdLst>
                  <a:gd name="connsiteX0" fmla="*/ 230181 w 257544"/>
                  <a:gd name="connsiteY0" fmla="*/ 0 h 188424"/>
                  <a:gd name="connsiteX1" fmla="*/ 257544 w 257544"/>
                  <a:gd name="connsiteY1" fmla="*/ 24980 h 188424"/>
                  <a:gd name="connsiteX2" fmla="*/ 175020 w 257544"/>
                  <a:gd name="connsiteY2" fmla="*/ 101067 h 188424"/>
                  <a:gd name="connsiteX3" fmla="*/ 175026 w 257544"/>
                  <a:gd name="connsiteY3" fmla="*/ 101083 h 188424"/>
                  <a:gd name="connsiteX4" fmla="*/ 80768 w 257544"/>
                  <a:gd name="connsiteY4" fmla="*/ 188424 h 188424"/>
                  <a:gd name="connsiteX5" fmla="*/ 0 w 257544"/>
                  <a:gd name="connsiteY5" fmla="*/ 113659 h 188424"/>
                  <a:gd name="connsiteX6" fmla="*/ 26985 w 257544"/>
                  <a:gd name="connsiteY6" fmla="*/ 88679 h 188424"/>
                  <a:gd name="connsiteX7" fmla="*/ 80768 w 257544"/>
                  <a:gd name="connsiteY7" fmla="*/ 138466 h 188424"/>
                  <a:gd name="connsiteX8" fmla="*/ 158658 w 257544"/>
                  <a:gd name="connsiteY8" fmla="*/ 65429 h 188424"/>
                  <a:gd name="connsiteX9" fmla="*/ 225490 w 257544"/>
                  <a:gd name="connsiteY9" fmla="*/ 4347 h 188424"/>
                  <a:gd name="connsiteX10" fmla="*/ 227923 w 257544"/>
                  <a:gd name="connsiteY10" fmla="*/ 2257 h 188424"/>
                  <a:gd name="connsiteX11" fmla="*/ 230181 w 257544"/>
                  <a:gd name="connsiteY11" fmla="*/ 0 h 188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57544" h="188424">
                    <a:moveTo>
                      <a:pt x="230181" y="0"/>
                    </a:moveTo>
                    <a:lnTo>
                      <a:pt x="257544" y="24980"/>
                    </a:lnTo>
                    <a:cubicBezTo>
                      <a:pt x="225761" y="54238"/>
                      <a:pt x="206255" y="72211"/>
                      <a:pt x="175020" y="101067"/>
                    </a:cubicBezTo>
                    <a:lnTo>
                      <a:pt x="175026" y="101083"/>
                    </a:lnTo>
                    <a:cubicBezTo>
                      <a:pt x="143795" y="129940"/>
                      <a:pt x="112375" y="159055"/>
                      <a:pt x="80768" y="188424"/>
                    </a:cubicBezTo>
                    <a:cubicBezTo>
                      <a:pt x="53909" y="163443"/>
                      <a:pt x="26986" y="138522"/>
                      <a:pt x="0" y="113659"/>
                    </a:cubicBezTo>
                    <a:lnTo>
                      <a:pt x="26985" y="88679"/>
                    </a:lnTo>
                    <a:lnTo>
                      <a:pt x="80768" y="138466"/>
                    </a:lnTo>
                    <a:cubicBezTo>
                      <a:pt x="106878" y="113948"/>
                      <a:pt x="132841" y="89603"/>
                      <a:pt x="158658" y="65429"/>
                    </a:cubicBezTo>
                    <a:cubicBezTo>
                      <a:pt x="184457" y="41260"/>
                      <a:pt x="198731" y="28287"/>
                      <a:pt x="225490" y="4347"/>
                    </a:cubicBezTo>
                    <a:cubicBezTo>
                      <a:pt x="226241" y="3652"/>
                      <a:pt x="227048" y="2963"/>
                      <a:pt x="227923" y="2257"/>
                    </a:cubicBezTo>
                    <a:cubicBezTo>
                      <a:pt x="228771" y="1592"/>
                      <a:pt x="229529" y="834"/>
                      <a:pt x="23018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55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63E7FED1-9967-87A7-32C9-FB941766A6E0}"/>
              </a:ext>
            </a:extLst>
          </p:cNvPr>
          <p:cNvSpPr/>
          <p:nvPr/>
        </p:nvSpPr>
        <p:spPr>
          <a:xfrm>
            <a:off x="2275367" y="2010317"/>
            <a:ext cx="3907003" cy="1054944"/>
          </a:xfrm>
          <a:prstGeom prst="wedgeRoundRectCallout">
            <a:avLst>
              <a:gd name="adj1" fmla="val 6881"/>
              <a:gd name="adj2" fmla="val 82204"/>
              <a:gd name="adj3" fmla="val 16667"/>
            </a:avLst>
          </a:prstGeom>
          <a:solidFill>
            <a:srgbClr val="AECC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Not just a top-k</a:t>
            </a:r>
          </a:p>
        </p:txBody>
      </p:sp>
    </p:spTree>
    <p:extLst>
      <p:ext uri="{BB962C8B-B14F-4D97-AF65-F5344CB8AC3E}">
        <p14:creationId xmlns:p14="http://schemas.microsoft.com/office/powerpoint/2010/main" val="4202396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47130C-4BC4-7522-94A2-90CF6BF0E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F5984D01-AB24-7A39-9AD5-A69CEED4587D}"/>
              </a:ext>
            </a:extLst>
          </p:cNvPr>
          <p:cNvSpPr txBox="1"/>
          <p:nvPr/>
        </p:nvSpPr>
        <p:spPr>
          <a:xfrm>
            <a:off x="7919352" y="2569259"/>
            <a:ext cx="2449294" cy="817403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ts val="6089"/>
              </a:lnSpc>
            </a:pPr>
            <a:r>
              <a:rPr lang="en-US" sz="6950" b="1" spc="-342">
                <a:solidFill>
                  <a:srgbClr val="439863"/>
                </a:solidFill>
                <a:latin typeface="TT Interphases Pro Trl Bd" panose="020B0103050000020004" pitchFamily="34" charset="0"/>
                <a:sym typeface="TT Interphases"/>
              </a:rPr>
              <a:t>SAGE</a:t>
            </a:r>
            <a:endParaRPr lang="en-US" b="1">
              <a:solidFill>
                <a:srgbClr val="439863"/>
              </a:solidFill>
              <a:latin typeface="TT Interphases Pro Trl Bd" panose="020B0103050000020004" pitchFamily="34" charset="0"/>
            </a:endParaRP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8A16C324-1CA5-38E9-A843-F39934A1FB9A}"/>
              </a:ext>
            </a:extLst>
          </p:cNvPr>
          <p:cNvSpPr txBox="1"/>
          <p:nvPr/>
        </p:nvSpPr>
        <p:spPr>
          <a:xfrm>
            <a:off x="10200998" y="2569259"/>
            <a:ext cx="2449294" cy="836832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ts val="6089"/>
              </a:lnSpc>
            </a:pPr>
            <a:r>
              <a:rPr lang="en-US" sz="6950" spc="-342">
                <a:solidFill>
                  <a:srgbClr val="000000"/>
                </a:solidFill>
                <a:latin typeface="TT Interphases"/>
                <a:sym typeface="TT Interphases"/>
              </a:rPr>
              <a:t>🧙‍♂️</a:t>
            </a:r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D4AB1B0B-5DC3-91F8-7DE3-03540D28C4BB}"/>
              </a:ext>
            </a:extLst>
          </p:cNvPr>
          <p:cNvSpPr txBox="1"/>
          <p:nvPr/>
        </p:nvSpPr>
        <p:spPr>
          <a:xfrm>
            <a:off x="1599653" y="3899586"/>
            <a:ext cx="15088693" cy="320857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6950" spc="-342">
                <a:solidFill>
                  <a:srgbClr val="000000"/>
                </a:solidFill>
                <a:latin typeface="TT Interphases"/>
                <a:sym typeface="TT Interphases"/>
              </a:rPr>
              <a:t>Data-</a:t>
            </a:r>
            <a:r>
              <a:rPr lang="en-US" sz="6950" b="1" spc="-342">
                <a:solidFill>
                  <a:srgbClr val="439863"/>
                </a:solidFill>
                <a:latin typeface="TT Interphases"/>
                <a:sym typeface="TT Interphases"/>
              </a:rPr>
              <a:t>S</a:t>
            </a:r>
            <a:r>
              <a:rPr lang="en-US" sz="6950" spc="-342">
                <a:solidFill>
                  <a:srgbClr val="000000"/>
                </a:solidFill>
                <a:latin typeface="TT Interphases"/>
                <a:sym typeface="TT Interphases"/>
              </a:rPr>
              <a:t>emantics-</a:t>
            </a:r>
            <a:r>
              <a:rPr lang="en-US" sz="6950" b="1" spc="-342">
                <a:solidFill>
                  <a:srgbClr val="439863"/>
                </a:solidFill>
                <a:latin typeface="TT Interphases"/>
                <a:sym typeface="TT Interphases"/>
              </a:rPr>
              <a:t>A</a:t>
            </a:r>
            <a:r>
              <a:rPr lang="en-US" sz="6950" spc="-342">
                <a:solidFill>
                  <a:srgbClr val="000000"/>
                </a:solidFill>
                <a:latin typeface="TT Interphases"/>
                <a:sym typeface="TT Interphases"/>
              </a:rPr>
              <a:t>ware system</a:t>
            </a:r>
          </a:p>
          <a:p>
            <a:pPr algn="ctr"/>
            <a:r>
              <a:rPr lang="en-US" sz="6950" spc="-342">
                <a:solidFill>
                  <a:srgbClr val="000000"/>
                </a:solidFill>
                <a:latin typeface="TT Interphases"/>
                <a:sym typeface="TT Interphases"/>
              </a:rPr>
              <a:t>For </a:t>
            </a:r>
            <a:r>
              <a:rPr lang="en-US" sz="6950" spc="-342" err="1">
                <a:solidFill>
                  <a:srgbClr val="000000"/>
                </a:solidFill>
                <a:latin typeface="TT Interphases"/>
                <a:sym typeface="TT Interphases"/>
              </a:rPr>
              <a:t>Recommendin</a:t>
            </a:r>
            <a:r>
              <a:rPr lang="en-US" sz="6950" b="1" spc="-342" err="1">
                <a:solidFill>
                  <a:srgbClr val="439863"/>
                </a:solidFill>
                <a:latin typeface="TT Interphases"/>
                <a:sym typeface="TT Interphases"/>
              </a:rPr>
              <a:t>G</a:t>
            </a:r>
            <a:r>
              <a:rPr lang="en-US" sz="6950" spc="-342">
                <a:solidFill>
                  <a:srgbClr val="000000"/>
                </a:solidFill>
                <a:latin typeface="TT Interphases"/>
                <a:sym typeface="TT Interphases"/>
              </a:rPr>
              <a:t> </a:t>
            </a:r>
            <a:endParaRPr lang="en-US" sz="6950" spc="-342">
              <a:solidFill>
                <a:srgbClr val="000000"/>
              </a:solidFill>
              <a:latin typeface="TT Interphases"/>
            </a:endParaRPr>
          </a:p>
          <a:p>
            <a:pPr algn="ctr"/>
            <a:r>
              <a:rPr lang="en-US" sz="6950" spc="-342">
                <a:solidFill>
                  <a:srgbClr val="000000"/>
                </a:solidFill>
                <a:latin typeface="TT Interphases"/>
                <a:sym typeface="TT Interphases"/>
              </a:rPr>
              <a:t>K-Budgeted </a:t>
            </a:r>
            <a:r>
              <a:rPr lang="en-US" sz="6950" spc="-342" err="1">
                <a:solidFill>
                  <a:srgbClr val="000000"/>
                </a:solidFill>
                <a:latin typeface="TT Interphases"/>
                <a:sym typeface="TT Interphases"/>
              </a:rPr>
              <a:t>Div</a:t>
            </a:r>
            <a:r>
              <a:rPr lang="en-US" sz="7000" b="1" spc="-342" err="1">
                <a:solidFill>
                  <a:srgbClr val="439863"/>
                </a:solidFill>
                <a:latin typeface="TT Interphases"/>
                <a:sym typeface="TT Interphases"/>
              </a:rPr>
              <a:t>E</a:t>
            </a:r>
            <a:r>
              <a:rPr lang="en-US" sz="6950" spc="-342" err="1">
                <a:solidFill>
                  <a:srgbClr val="000000"/>
                </a:solidFill>
                <a:latin typeface="TT Interphases"/>
                <a:sym typeface="TT Interphases"/>
              </a:rPr>
              <a:t>rse</a:t>
            </a:r>
            <a:r>
              <a:rPr lang="en-US" sz="6950" spc="-342">
                <a:solidFill>
                  <a:srgbClr val="000000"/>
                </a:solidFill>
                <a:latin typeface="TT Interphases"/>
                <a:sym typeface="TT Interphases"/>
              </a:rPr>
              <a:t> Pivot Tables</a:t>
            </a:r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38554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F58EA-B86A-A15C-8C1B-42D56A0FC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232AE782-97B8-C811-DB70-13C054910103}"/>
              </a:ext>
            </a:extLst>
          </p:cNvPr>
          <p:cNvGrpSpPr/>
          <p:nvPr/>
        </p:nvGrpSpPr>
        <p:grpSpPr>
          <a:xfrm>
            <a:off x="571764" y="2705911"/>
            <a:ext cx="6755870" cy="4875178"/>
            <a:chOff x="993281" y="3177777"/>
            <a:chExt cx="6755870" cy="4875178"/>
          </a:xfrm>
        </p:grpSpPr>
        <p:sp>
          <p:nvSpPr>
            <p:cNvPr id="20" name="Rounded Rectangular Callout 19">
              <a:extLst>
                <a:ext uri="{FF2B5EF4-FFF2-40B4-BE49-F238E27FC236}">
                  <a16:creationId xmlns:a16="http://schemas.microsoft.com/office/drawing/2014/main" id="{20ADD163-7190-3C5F-C066-7E85668BD102}"/>
                </a:ext>
              </a:extLst>
            </p:cNvPr>
            <p:cNvSpPr/>
            <p:nvPr/>
          </p:nvSpPr>
          <p:spPr>
            <a:xfrm>
              <a:off x="993281" y="6461899"/>
              <a:ext cx="3968496" cy="1591056"/>
            </a:xfrm>
            <a:prstGeom prst="wedgeRoundRectCallout">
              <a:avLst>
                <a:gd name="adj1" fmla="val 32908"/>
                <a:gd name="adj2" fmla="val -112812"/>
                <a:gd name="adj3" fmla="val 16667"/>
              </a:avLst>
            </a:prstGeom>
            <a:solidFill>
              <a:srgbClr val="439863"/>
            </a:solidFill>
            <a:ln w="3810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>
                  <a:latin typeface="TT Interphases Pro Trl Rg" panose="020B0103050000020004" pitchFamily="34" charset="0"/>
                </a:rPr>
                <a:t>How to quantify</a:t>
              </a:r>
            </a:p>
            <a:p>
              <a:pPr algn="ctr"/>
              <a:r>
                <a:rPr lang="en-US" sz="2400" b="1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TT Interphases Pro Trl Rg" panose="020B0103050000020004" pitchFamily="34" charset="0"/>
                </a:rPr>
                <a:t>goodness</a:t>
              </a:r>
              <a:r>
                <a:rPr lang="en-US" sz="2400">
                  <a:latin typeface="TT Interphases Pro Trl Rg" panose="020B0103050000020004" pitchFamily="34" charset="0"/>
                </a:rPr>
                <a:t> of a pivot table?</a:t>
              </a: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720828C2-1A4F-8ADF-2BCF-1D3EA1E1F7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4880" r="5149" b="7911"/>
            <a:stretch/>
          </p:blipFill>
          <p:spPr>
            <a:xfrm>
              <a:off x="4549784" y="3177777"/>
              <a:ext cx="3199367" cy="2795170"/>
            </a:xfrm>
            <a:prstGeom prst="rect">
              <a:avLst/>
            </a:prstGeom>
            <a:ln w="381000">
              <a:solidFill>
                <a:srgbClr val="439863"/>
              </a:solidFill>
            </a:ln>
          </p:spPr>
        </p:pic>
      </p:grpSp>
      <p:sp>
        <p:nvSpPr>
          <p:cNvPr id="2" name="Freeform 2">
            <a:extLst>
              <a:ext uri="{FF2B5EF4-FFF2-40B4-BE49-F238E27FC236}">
                <a16:creationId xmlns:a16="http://schemas.microsoft.com/office/drawing/2014/main" id="{10F19E1E-4CE6-88B8-E6A7-3F5C2AF62C86}"/>
              </a:ext>
            </a:extLst>
          </p:cNvPr>
          <p:cNvSpPr/>
          <p:nvPr/>
        </p:nvSpPr>
        <p:spPr>
          <a:xfrm rot="-5400000">
            <a:off x="1046131" y="1174075"/>
            <a:ext cx="371400" cy="1301083"/>
          </a:xfrm>
          <a:custGeom>
            <a:avLst/>
            <a:gdLst/>
            <a:ahLst/>
            <a:cxnLst/>
            <a:rect l="l" t="t" r="r" b="b"/>
            <a:pathLst>
              <a:path w="371400" h="1301083">
                <a:moveTo>
                  <a:pt x="0" y="0"/>
                </a:moveTo>
                <a:lnTo>
                  <a:pt x="371400" y="0"/>
                </a:lnTo>
                <a:lnTo>
                  <a:pt x="371400" y="1301083"/>
                </a:lnTo>
                <a:lnTo>
                  <a:pt x="0" y="13010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0458D02A-E0A7-72C7-B862-B9BAB0BC3A10}"/>
              </a:ext>
            </a:extLst>
          </p:cNvPr>
          <p:cNvSpPr txBox="1"/>
          <p:nvPr/>
        </p:nvSpPr>
        <p:spPr>
          <a:xfrm>
            <a:off x="571764" y="663270"/>
            <a:ext cx="14363535" cy="845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89"/>
              </a:lnSpc>
            </a:pPr>
            <a:r>
              <a:rPr lang="en-US" sz="6999" spc="-342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Challenges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D8616E3-94FF-BCF0-2E3B-64C79C967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173CF33-B918-9D54-3E13-EE03B90A7BAF}"/>
              </a:ext>
            </a:extLst>
          </p:cNvPr>
          <p:cNvGrpSpPr/>
          <p:nvPr/>
        </p:nvGrpSpPr>
        <p:grpSpPr>
          <a:xfrm>
            <a:off x="9420684" y="2413116"/>
            <a:ext cx="4491060" cy="3559831"/>
            <a:chOff x="9420684" y="2413116"/>
            <a:chExt cx="4491060" cy="3559831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B8558D4-68B7-703F-AF31-17E3B051304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447578" y="2413116"/>
              <a:ext cx="2407168" cy="2201556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817D87CC-EBEB-8DBA-3E9F-9B4037AAE37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480187" y="3779667"/>
              <a:ext cx="2431557" cy="219328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54EB5E7-9AD2-0671-B22C-27ED7E4DBE8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420684" y="3255210"/>
              <a:ext cx="2426498" cy="2195384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0D57D8E-108B-48E0-E6AE-5D188F02C8E7}"/>
              </a:ext>
            </a:extLst>
          </p:cNvPr>
          <p:cNvGrpSpPr/>
          <p:nvPr/>
        </p:nvGrpSpPr>
        <p:grpSpPr>
          <a:xfrm>
            <a:off x="4432852" y="1597510"/>
            <a:ext cx="7909010" cy="6944397"/>
            <a:chOff x="4432852" y="1597510"/>
            <a:chExt cx="7909010" cy="6944397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B8A1C745-6F4F-199C-EE70-80FB91B05D20}"/>
                </a:ext>
              </a:extLst>
            </p:cNvPr>
            <p:cNvCxnSpPr>
              <a:cxnSpLocks/>
            </p:cNvCxnSpPr>
            <p:nvPr/>
          </p:nvCxnSpPr>
          <p:spPr>
            <a:xfrm>
              <a:off x="8392983" y="1597510"/>
              <a:ext cx="0" cy="3893406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11CF771-344E-6013-846D-E1BCE93856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32852" y="5473735"/>
              <a:ext cx="3960131" cy="3068172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8CBEF85B-FC20-183F-A123-0F42BDCC8F6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94089" y="5473734"/>
              <a:ext cx="3947773" cy="2925606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E7AE9BF4-14E3-DCB8-3BEE-F06A929BF70E}"/>
              </a:ext>
            </a:extLst>
          </p:cNvPr>
          <p:cNvSpPr/>
          <p:nvPr/>
        </p:nvSpPr>
        <p:spPr>
          <a:xfrm>
            <a:off x="581289" y="5972947"/>
            <a:ext cx="3968496" cy="1591056"/>
          </a:xfrm>
          <a:prstGeom prst="wedgeRoundRectCallout">
            <a:avLst>
              <a:gd name="adj1" fmla="val 29547"/>
              <a:gd name="adj2" fmla="val -101508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TT Interphases Pro Trl Rg" panose="020B0103050000020004" pitchFamily="34" charset="0"/>
              </a:rPr>
              <a:t>How to quantify</a:t>
            </a:r>
          </a:p>
          <a:p>
            <a:pPr algn="ctr"/>
            <a:r>
              <a:rPr lang="en-US" sz="2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TT Interphases Pro Trl Rg" panose="020B0103050000020004" pitchFamily="34" charset="0"/>
              </a:rPr>
              <a:t>goodness</a:t>
            </a:r>
            <a:r>
              <a:rPr lang="en-US" sz="2400" dirty="0">
                <a:latin typeface="TT Interphases Pro Trl Rg" panose="020B0103050000020004" pitchFamily="34" charset="0"/>
              </a:rPr>
              <a:t> of a pivot table?</a:t>
            </a:r>
          </a:p>
        </p:txBody>
      </p: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8675578B-4892-7BFD-F25E-BF0F485DDA62}"/>
              </a:ext>
            </a:extLst>
          </p:cNvPr>
          <p:cNvSpPr/>
          <p:nvPr/>
        </p:nvSpPr>
        <p:spPr>
          <a:xfrm>
            <a:off x="14204458" y="1043990"/>
            <a:ext cx="3968496" cy="1591056"/>
          </a:xfrm>
          <a:prstGeom prst="wedgeRoundRectCallout">
            <a:avLst>
              <a:gd name="adj1" fmla="val -49918"/>
              <a:gd name="adj2" fmla="val 98565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How to quantify</a:t>
            </a:r>
          </a:p>
          <a:p>
            <a:pPr algn="ctr"/>
            <a:r>
              <a:rPr lang="en-US" sz="2400" b="1">
                <a:solidFill>
                  <a:schemeClr val="accent2">
                    <a:lumMod val="40000"/>
                    <a:lumOff val="60000"/>
                  </a:schemeClr>
                </a:solidFill>
                <a:latin typeface="TT Interphases Pro Trl Rg" panose="020B0103050000020004" pitchFamily="34" charset="0"/>
              </a:rPr>
              <a:t>diversity</a:t>
            </a:r>
            <a:r>
              <a:rPr lang="en-US" sz="2400">
                <a:latin typeface="TT Interphases Pro Trl Rg" panose="020B0103050000020004" pitchFamily="34" charset="0"/>
              </a:rPr>
              <a:t> of a set of pivot tables?</a:t>
            </a:r>
          </a:p>
        </p:txBody>
      </p: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8ADEC56B-449C-B37B-26A7-694907A03061}"/>
              </a:ext>
            </a:extLst>
          </p:cNvPr>
          <p:cNvSpPr/>
          <p:nvPr/>
        </p:nvSpPr>
        <p:spPr>
          <a:xfrm>
            <a:off x="11670619" y="8150995"/>
            <a:ext cx="4371137" cy="1591056"/>
          </a:xfrm>
          <a:prstGeom prst="wedgeRoundRectCallout">
            <a:avLst>
              <a:gd name="adj1" fmla="val -80850"/>
              <a:gd name="adj2" fmla="val 6027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How to make the recommendation </a:t>
            </a:r>
            <a:r>
              <a:rPr lang="en-US" sz="2400" b="1">
                <a:solidFill>
                  <a:schemeClr val="accent2">
                    <a:lumMod val="40000"/>
                    <a:lumOff val="60000"/>
                  </a:schemeClr>
                </a:solidFill>
                <a:latin typeface="TT Interphases Pro Trl Rg" panose="020B0103050000020004" pitchFamily="34" charset="0"/>
              </a:rPr>
              <a:t>real-time</a:t>
            </a:r>
            <a:r>
              <a:rPr lang="en-US" sz="2400">
                <a:latin typeface="TT Interphases Pro Trl Rg" panose="020B0103050000020004" pitchFamily="34" charset="0"/>
              </a:rPr>
              <a:t>?</a:t>
            </a:r>
            <a:endParaRPr lang="en-US" sz="2400" b="1">
              <a:latin typeface="TT Interphases Pro Trl Rg" panose="020B0103050000020004" pitchFamily="34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7795E50-A983-8859-EF46-A798E5C37F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4264" y="2688825"/>
            <a:ext cx="3556000" cy="30353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76F00AC-B75C-789D-523B-7EF65E3E71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62644" y="6289357"/>
            <a:ext cx="4031416" cy="347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0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D746D3-5F31-683D-2F32-850F36A78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B97FCF0-C925-4381-868A-4B0382717B6A}"/>
              </a:ext>
            </a:extLst>
          </p:cNvPr>
          <p:cNvSpPr/>
          <p:nvPr/>
        </p:nvSpPr>
        <p:spPr>
          <a:xfrm rot="-5400000">
            <a:off x="1046131" y="1174075"/>
            <a:ext cx="371400" cy="1301083"/>
          </a:xfrm>
          <a:custGeom>
            <a:avLst/>
            <a:gdLst/>
            <a:ahLst/>
            <a:cxnLst/>
            <a:rect l="l" t="t" r="r" b="b"/>
            <a:pathLst>
              <a:path w="371400" h="1301083">
                <a:moveTo>
                  <a:pt x="0" y="0"/>
                </a:moveTo>
                <a:lnTo>
                  <a:pt x="371400" y="0"/>
                </a:lnTo>
                <a:lnTo>
                  <a:pt x="371400" y="1301083"/>
                </a:lnTo>
                <a:lnTo>
                  <a:pt x="0" y="13010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79E56DC3-E611-0892-A824-7966A5C90391}"/>
              </a:ext>
            </a:extLst>
          </p:cNvPr>
          <p:cNvSpPr txBox="1"/>
          <p:nvPr/>
        </p:nvSpPr>
        <p:spPr>
          <a:xfrm>
            <a:off x="571764" y="663270"/>
            <a:ext cx="16921106" cy="782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89"/>
              </a:lnSpc>
            </a:pPr>
            <a:r>
              <a:rPr lang="en-US" sz="5400" spc="-342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Utility of pivot tables via Insightfulness &amp; Interpretability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C03DE7-0770-AF1F-9B41-1210E3EE1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EB6ED99-5043-7ED7-670D-BE7E4516F7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2562326"/>
              </p:ext>
            </p:extLst>
          </p:nvPr>
        </p:nvGraphicFramePr>
        <p:xfrm>
          <a:off x="4038699" y="2326899"/>
          <a:ext cx="11378510" cy="66452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Rounded Rectangular Callout 2">
            <a:extLst>
              <a:ext uri="{FF2B5EF4-FFF2-40B4-BE49-F238E27FC236}">
                <a16:creationId xmlns:a16="http://schemas.microsoft.com/office/drawing/2014/main" id="{BE43BB90-FC17-4C69-B1D8-0333D734A587}"/>
              </a:ext>
            </a:extLst>
          </p:cNvPr>
          <p:cNvSpPr/>
          <p:nvPr/>
        </p:nvSpPr>
        <p:spPr>
          <a:xfrm>
            <a:off x="1231831" y="7381129"/>
            <a:ext cx="3968496" cy="1591056"/>
          </a:xfrm>
          <a:prstGeom prst="wedgeRoundRectCallout">
            <a:avLst>
              <a:gd name="adj1" fmla="val -41911"/>
              <a:gd name="adj2" fmla="val 88530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How to quantify</a:t>
            </a:r>
          </a:p>
          <a:p>
            <a:pPr algn="ctr"/>
            <a:r>
              <a:rPr lang="en-US" sz="2400" b="1">
                <a:solidFill>
                  <a:schemeClr val="accent2">
                    <a:lumMod val="40000"/>
                    <a:lumOff val="60000"/>
                  </a:schemeClr>
                </a:solidFill>
                <a:latin typeface="TT Interphases Pro Trl Rg" panose="020B0103050000020004" pitchFamily="34" charset="0"/>
              </a:rPr>
              <a:t>goodness</a:t>
            </a:r>
            <a:r>
              <a:rPr lang="en-US" sz="2400">
                <a:latin typeface="TT Interphases Pro Trl Rg" panose="020B0103050000020004" pitchFamily="34" charset="0"/>
              </a:rPr>
              <a:t> of a pivot table?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9CE7597-ED75-8EF3-8BC0-30A3AFF324DF}"/>
              </a:ext>
            </a:extLst>
          </p:cNvPr>
          <p:cNvSpPr txBox="1"/>
          <p:nvPr/>
        </p:nvSpPr>
        <p:spPr>
          <a:xfrm>
            <a:off x="571763" y="2481277"/>
            <a:ext cx="12825259" cy="661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-195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Utility captures the goodness of a pivot table</a:t>
            </a:r>
          </a:p>
        </p:txBody>
      </p:sp>
      <p:sp>
        <p:nvSpPr>
          <p:cNvPr id="11" name="Rounded Rectangular Callout 10">
            <a:extLst>
              <a:ext uri="{FF2B5EF4-FFF2-40B4-BE49-F238E27FC236}">
                <a16:creationId xmlns:a16="http://schemas.microsoft.com/office/drawing/2014/main" id="{E94AE535-F2F1-1AF8-D4BF-0BC4F5E29B89}"/>
              </a:ext>
            </a:extLst>
          </p:cNvPr>
          <p:cNvSpPr/>
          <p:nvPr/>
        </p:nvSpPr>
        <p:spPr>
          <a:xfrm>
            <a:off x="13628303" y="1450948"/>
            <a:ext cx="3577807" cy="1257644"/>
          </a:xfrm>
          <a:prstGeom prst="wedgeRoundRectCallout">
            <a:avLst>
              <a:gd name="adj1" fmla="val -59862"/>
              <a:gd name="adj2" fmla="val 43632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TT Interphases Pro Trl Rg" panose="020B0103050000020004" pitchFamily="34" charset="0"/>
              </a:rPr>
              <a:t>Select important attributes </a:t>
            </a:r>
          </a:p>
          <a:p>
            <a:pPr algn="ctr"/>
            <a:r>
              <a:rPr lang="en-US" sz="2400">
                <a:solidFill>
                  <a:schemeClr val="tx1"/>
                </a:solidFill>
                <a:latin typeface="TT Interphases Pro Trl Rg" panose="020B0103050000020004" pitchFamily="34" charset="0"/>
              </a:rPr>
              <a:t>(Rating &gt; Address)</a:t>
            </a:r>
            <a:endParaRPr lang="en-US" sz="2400" b="1">
              <a:solidFill>
                <a:schemeClr val="tx1"/>
              </a:solidFill>
              <a:latin typeface="TT Interphases Pro Trl Rg" panose="020B0103050000020004" pitchFamily="34" charset="0"/>
            </a:endParaRPr>
          </a:p>
        </p:txBody>
      </p:sp>
      <p:sp>
        <p:nvSpPr>
          <p:cNvPr id="12" name="Rounded Rectangular Callout 11">
            <a:extLst>
              <a:ext uri="{FF2B5EF4-FFF2-40B4-BE49-F238E27FC236}">
                <a16:creationId xmlns:a16="http://schemas.microsoft.com/office/drawing/2014/main" id="{B6520FC8-1E46-4306-5318-430C11945438}"/>
              </a:ext>
            </a:extLst>
          </p:cNvPr>
          <p:cNvSpPr/>
          <p:nvPr/>
        </p:nvSpPr>
        <p:spPr>
          <a:xfrm>
            <a:off x="13628304" y="2941256"/>
            <a:ext cx="3577807" cy="1257644"/>
          </a:xfrm>
          <a:prstGeom prst="wedgeRoundRectCallout">
            <a:avLst>
              <a:gd name="adj1" fmla="val -63160"/>
              <a:gd name="adj2" fmla="val 5715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TT Interphases Pro Trl Rg" panose="020B0103050000020004" pitchFamily="34" charset="0"/>
              </a:rPr>
              <a:t>Having high variablity among values</a:t>
            </a:r>
            <a:endParaRPr lang="en-US" sz="2400" b="1">
              <a:solidFill>
                <a:schemeClr val="tx1"/>
              </a:solidFill>
              <a:latin typeface="TT Interphases Pro Trl Rg" panose="020B0103050000020004" pitchFamily="34" charset="0"/>
            </a:endParaRPr>
          </a:p>
        </p:txBody>
      </p:sp>
      <p:sp>
        <p:nvSpPr>
          <p:cNvPr id="13" name="Rounded Rectangular Callout 12">
            <a:extLst>
              <a:ext uri="{FF2B5EF4-FFF2-40B4-BE49-F238E27FC236}">
                <a16:creationId xmlns:a16="http://schemas.microsoft.com/office/drawing/2014/main" id="{0C800207-D8E8-9575-AC67-EEF4430C4FAE}"/>
              </a:ext>
            </a:extLst>
          </p:cNvPr>
          <p:cNvSpPr/>
          <p:nvPr/>
        </p:nvSpPr>
        <p:spPr>
          <a:xfrm>
            <a:off x="13628304" y="4607395"/>
            <a:ext cx="3577807" cy="1257644"/>
          </a:xfrm>
          <a:prstGeom prst="wedgeRoundRectCallout">
            <a:avLst>
              <a:gd name="adj1" fmla="val -61733"/>
              <a:gd name="adj2" fmla="val -31337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TT Interphases Pro Trl Rg" panose="020B0103050000020004" pitchFamily="34" charset="0"/>
              </a:rPr>
              <a:t>Having trends like correlation</a:t>
            </a:r>
            <a:endParaRPr lang="en-US" sz="2400" b="1">
              <a:solidFill>
                <a:schemeClr val="tx1"/>
              </a:solidFill>
              <a:latin typeface="TT Interphases Pro Trl Rg" panose="020B01030500000200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9816809-ADDF-C067-F828-DA947F6FBE4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1371" y="9253029"/>
            <a:ext cx="1211346" cy="103397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C7D136C-359D-26B1-3B0E-A412BA1DBC2C}"/>
              </a:ext>
            </a:extLst>
          </p:cNvPr>
          <p:cNvSpPr/>
          <p:nvPr/>
        </p:nvSpPr>
        <p:spPr>
          <a:xfrm>
            <a:off x="10110439" y="1445535"/>
            <a:ext cx="7796560" cy="7807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4447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7D89A-D7E1-E7B4-9D2D-16B025A3F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94589D5-733C-FBDB-68B4-F5E7BD80EF6A}"/>
              </a:ext>
            </a:extLst>
          </p:cNvPr>
          <p:cNvSpPr/>
          <p:nvPr/>
        </p:nvSpPr>
        <p:spPr>
          <a:xfrm rot="-5400000">
            <a:off x="1046131" y="1174075"/>
            <a:ext cx="371400" cy="1301083"/>
          </a:xfrm>
          <a:custGeom>
            <a:avLst/>
            <a:gdLst/>
            <a:ahLst/>
            <a:cxnLst/>
            <a:rect l="l" t="t" r="r" b="b"/>
            <a:pathLst>
              <a:path w="371400" h="1301083">
                <a:moveTo>
                  <a:pt x="0" y="0"/>
                </a:moveTo>
                <a:lnTo>
                  <a:pt x="371400" y="0"/>
                </a:lnTo>
                <a:lnTo>
                  <a:pt x="371400" y="1301083"/>
                </a:lnTo>
                <a:lnTo>
                  <a:pt x="0" y="13010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DF0F1A69-57F5-6330-5808-BE8CE3BC176F}"/>
              </a:ext>
            </a:extLst>
          </p:cNvPr>
          <p:cNvSpPr txBox="1"/>
          <p:nvPr/>
        </p:nvSpPr>
        <p:spPr>
          <a:xfrm>
            <a:off x="571764" y="663270"/>
            <a:ext cx="14363535" cy="802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89"/>
              </a:lnSpc>
            </a:pPr>
            <a:r>
              <a:rPr lang="en-US" sz="6999" spc="-342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There are many signals for Insightfulness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16D55A-71AF-8EE1-C6A3-2A3A536A0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760EE3F-78AA-A44C-3256-456A243DA185}"/>
              </a:ext>
            </a:extLst>
          </p:cNvPr>
          <p:cNvGraphicFramePr/>
          <p:nvPr/>
        </p:nvGraphicFramePr>
        <p:xfrm>
          <a:off x="4038699" y="2326899"/>
          <a:ext cx="11378510" cy="66452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Rounded Rectangular Callout 2">
            <a:extLst>
              <a:ext uri="{FF2B5EF4-FFF2-40B4-BE49-F238E27FC236}">
                <a16:creationId xmlns:a16="http://schemas.microsoft.com/office/drawing/2014/main" id="{2601D340-DFE5-000A-5121-B71C1DD5F869}"/>
              </a:ext>
            </a:extLst>
          </p:cNvPr>
          <p:cNvSpPr/>
          <p:nvPr/>
        </p:nvSpPr>
        <p:spPr>
          <a:xfrm>
            <a:off x="1231831" y="7381129"/>
            <a:ext cx="3968496" cy="1591056"/>
          </a:xfrm>
          <a:prstGeom prst="wedgeRoundRectCallout">
            <a:avLst>
              <a:gd name="adj1" fmla="val -41911"/>
              <a:gd name="adj2" fmla="val 88530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How to quantify</a:t>
            </a:r>
          </a:p>
          <a:p>
            <a:pPr algn="ctr"/>
            <a:r>
              <a:rPr lang="en-US" sz="2400" b="1">
                <a:solidFill>
                  <a:schemeClr val="accent2">
                    <a:lumMod val="40000"/>
                    <a:lumOff val="60000"/>
                  </a:schemeClr>
                </a:solidFill>
                <a:latin typeface="TT Interphases Pro Trl Rg" panose="020B0103050000020004" pitchFamily="34" charset="0"/>
              </a:rPr>
              <a:t>goodness</a:t>
            </a:r>
            <a:r>
              <a:rPr lang="en-US" sz="2400">
                <a:latin typeface="TT Interphases Pro Trl Rg" panose="020B0103050000020004" pitchFamily="34" charset="0"/>
              </a:rPr>
              <a:t> of a pivot table?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B22D2F3A-EF99-2F05-DF17-49960EA1D08B}"/>
              </a:ext>
            </a:extLst>
          </p:cNvPr>
          <p:cNvSpPr txBox="1"/>
          <p:nvPr/>
        </p:nvSpPr>
        <p:spPr>
          <a:xfrm>
            <a:off x="571763" y="2481277"/>
            <a:ext cx="12825259" cy="661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-195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Utility captures the goodness of a pivot table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0F28F71-3603-1591-4B1B-1945D11596C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1371" y="9253029"/>
            <a:ext cx="1211346" cy="103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8379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67AA0-ACAF-9C22-B9F6-AB330A954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9177433-39EE-FC33-8CFD-E751625B61C6}"/>
              </a:ext>
            </a:extLst>
          </p:cNvPr>
          <p:cNvSpPr/>
          <p:nvPr/>
        </p:nvSpPr>
        <p:spPr>
          <a:xfrm rot="-5400000">
            <a:off x="1046131" y="1174075"/>
            <a:ext cx="371400" cy="1301083"/>
          </a:xfrm>
          <a:custGeom>
            <a:avLst/>
            <a:gdLst/>
            <a:ahLst/>
            <a:cxnLst/>
            <a:rect l="l" t="t" r="r" b="b"/>
            <a:pathLst>
              <a:path w="371400" h="1301083">
                <a:moveTo>
                  <a:pt x="0" y="0"/>
                </a:moveTo>
                <a:lnTo>
                  <a:pt x="371400" y="0"/>
                </a:lnTo>
                <a:lnTo>
                  <a:pt x="371400" y="1301083"/>
                </a:lnTo>
                <a:lnTo>
                  <a:pt x="0" y="13010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A2B19C7F-4B25-10AC-2978-3355718FB2D7}"/>
              </a:ext>
            </a:extLst>
          </p:cNvPr>
          <p:cNvSpPr txBox="1"/>
          <p:nvPr/>
        </p:nvSpPr>
        <p:spPr>
          <a:xfrm>
            <a:off x="571764" y="663270"/>
            <a:ext cx="14363535" cy="802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89"/>
              </a:lnSpc>
            </a:pPr>
            <a:r>
              <a:rPr lang="en-US" sz="6999" spc="-342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There are many signals for Insightfulness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C464FA-1425-7FFE-B8C4-9EE4FEB86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14A9BDFB-2B2B-AA47-D508-599B1AE97199}"/>
              </a:ext>
            </a:extLst>
          </p:cNvPr>
          <p:cNvGraphicFramePr/>
          <p:nvPr/>
        </p:nvGraphicFramePr>
        <p:xfrm>
          <a:off x="4038699" y="2326899"/>
          <a:ext cx="11378510" cy="66452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Rounded Rectangular Callout 2">
            <a:extLst>
              <a:ext uri="{FF2B5EF4-FFF2-40B4-BE49-F238E27FC236}">
                <a16:creationId xmlns:a16="http://schemas.microsoft.com/office/drawing/2014/main" id="{32A39381-2CD9-342D-80DE-5AC9EB3A3C4B}"/>
              </a:ext>
            </a:extLst>
          </p:cNvPr>
          <p:cNvSpPr/>
          <p:nvPr/>
        </p:nvSpPr>
        <p:spPr>
          <a:xfrm>
            <a:off x="1231831" y="7381129"/>
            <a:ext cx="3968496" cy="1591056"/>
          </a:xfrm>
          <a:prstGeom prst="wedgeRoundRectCallout">
            <a:avLst>
              <a:gd name="adj1" fmla="val -41911"/>
              <a:gd name="adj2" fmla="val 88530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How to quantify</a:t>
            </a:r>
          </a:p>
          <a:p>
            <a:pPr algn="ctr"/>
            <a:r>
              <a:rPr lang="en-US" sz="2400" b="1">
                <a:solidFill>
                  <a:schemeClr val="accent2">
                    <a:lumMod val="40000"/>
                    <a:lumOff val="60000"/>
                  </a:schemeClr>
                </a:solidFill>
                <a:latin typeface="TT Interphases Pro Trl Rg" panose="020B0103050000020004" pitchFamily="34" charset="0"/>
              </a:rPr>
              <a:t>goodness</a:t>
            </a:r>
            <a:r>
              <a:rPr lang="en-US" sz="2400">
                <a:latin typeface="TT Interphases Pro Trl Rg" panose="020B0103050000020004" pitchFamily="34" charset="0"/>
              </a:rPr>
              <a:t> of a pivot table?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954190FF-4A87-72FE-4986-3801126F4952}"/>
              </a:ext>
            </a:extLst>
          </p:cNvPr>
          <p:cNvSpPr txBox="1"/>
          <p:nvPr/>
        </p:nvSpPr>
        <p:spPr>
          <a:xfrm>
            <a:off x="571763" y="2481277"/>
            <a:ext cx="12825259" cy="661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-195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Utility captures the goodness of a pivot table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F94B3FA-FEF8-5047-9DBA-45E2A2996E6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1371" y="9253029"/>
            <a:ext cx="1211346" cy="1033971"/>
          </a:xfrm>
          <a:prstGeom prst="rect">
            <a:avLst/>
          </a:prstGeom>
        </p:spPr>
      </p:pic>
      <p:sp>
        <p:nvSpPr>
          <p:cNvPr id="11" name="Rounded Rectangular Callout 10">
            <a:extLst>
              <a:ext uri="{FF2B5EF4-FFF2-40B4-BE49-F238E27FC236}">
                <a16:creationId xmlns:a16="http://schemas.microsoft.com/office/drawing/2014/main" id="{72A6E251-88A6-8BE8-B896-034190585023}"/>
              </a:ext>
            </a:extLst>
          </p:cNvPr>
          <p:cNvSpPr/>
          <p:nvPr/>
        </p:nvSpPr>
        <p:spPr>
          <a:xfrm>
            <a:off x="13418358" y="4901968"/>
            <a:ext cx="4157622" cy="966632"/>
          </a:xfrm>
          <a:prstGeom prst="wedgeRoundRectCallout">
            <a:avLst>
              <a:gd name="adj1" fmla="val -57190"/>
              <a:gd name="adj2" fmla="val 21778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T Interphases Pro Trl Rg" panose="020B0103050000020004" pitchFamily="34" charset="0"/>
              </a:rPr>
              <a:t>Discovers surprises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TT Interphases Pro Trl Rg" panose="020B0103050000020004" pitchFamily="34" charset="0"/>
              </a:rPr>
              <a:t>like outlier</a:t>
            </a:r>
            <a:endParaRPr lang="en-US" sz="2400" b="1" dirty="0">
              <a:solidFill>
                <a:schemeClr val="bg1"/>
              </a:solidFill>
              <a:latin typeface="TT Interphases Pro Trl Rg" panose="020B01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6000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210A9-9858-BB2A-16A5-F04D2165A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D98FC6B-45C8-09C7-1E95-B2E8183013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307315"/>
              </p:ext>
            </p:extLst>
          </p:nvPr>
        </p:nvGraphicFramePr>
        <p:xfrm>
          <a:off x="381000" y="4359722"/>
          <a:ext cx="7299316" cy="3683000"/>
        </p:xfrm>
        <a:graphic>
          <a:graphicData uri="http://schemas.openxmlformats.org/drawingml/2006/table">
            <a:tbl>
              <a:tblPr/>
              <a:tblGrid>
                <a:gridCol w="32325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2620">
                  <a:extLst>
                    <a:ext uri="{9D8B030D-6E8A-4147-A177-3AD203B41FA5}">
                      <a16:colId xmlns:a16="http://schemas.microsoft.com/office/drawing/2014/main" val="3774975661"/>
                    </a:ext>
                  </a:extLst>
                </a:gridCol>
                <a:gridCol w="1361872">
                  <a:extLst>
                    <a:ext uri="{9D8B030D-6E8A-4147-A177-3AD203B41FA5}">
                      <a16:colId xmlns:a16="http://schemas.microsoft.com/office/drawing/2014/main" val="987231891"/>
                    </a:ext>
                  </a:extLst>
                </a:gridCol>
                <a:gridCol w="1522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2231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endParaRPr lang="en-US" sz="2400">
                        <a:latin typeface="TT Interphases Pro Trl Rg" panose="020B0103050000020004" pitchFamily="34" charset="0"/>
                      </a:endParaRP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b="1" spc="-195">
                          <a:solidFill>
                            <a:srgbClr val="000000"/>
                          </a:solidFill>
                          <a:latin typeface="TT INTERPHASES PRO TRL RG" panose="020B0103050000020004" pitchFamily="34" charset="0"/>
                          <a:sym typeface="TT Interphases"/>
                        </a:rPr>
                        <a:t>Cuisine</a:t>
                      </a:r>
                      <a:endParaRPr lang="en-US" sz="2400" b="1">
                        <a:latin typeface="TT INTERPHASES PRO TRL RG" panose="020B0103050000020004" pitchFamily="34" charset="0"/>
                      </a:endParaRP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endParaRPr lang="en-US" sz="28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endParaRPr lang="en-US" sz="28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849998"/>
                  </a:ext>
                </a:extLst>
              </a:tr>
              <a:tr h="702231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b="1" spc="-195">
                          <a:solidFill>
                            <a:srgbClr val="000000"/>
                          </a:solidFill>
                          <a:latin typeface="TT INTERPHASES PRO TRL RG" panose="020B0103050000020004" pitchFamily="34" charset="0"/>
                          <a:sym typeface="TT Interphases"/>
                        </a:rPr>
                        <a:t>City</a:t>
                      </a:r>
                      <a:endParaRPr lang="en-US" sz="2400" b="1">
                        <a:latin typeface="TT INTERPHASES PRO TRL RG" panose="020B0103050000020004" pitchFamily="34" charset="0"/>
                      </a:endParaRP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spc="-195">
                          <a:solidFill>
                            <a:srgbClr val="000000"/>
                          </a:solidFill>
                          <a:latin typeface="TT Interphases Pro Trl Rg" panose="020B0103050000020004" pitchFamily="34" charset="0"/>
                          <a:sym typeface="TT Interphases"/>
                        </a:rPr>
                        <a:t>Indian</a:t>
                      </a:r>
                      <a:endParaRPr lang="en-US" sz="2400">
                        <a:latin typeface="TT Interphases Pro Trl Rg" panose="020B0103050000020004" pitchFamily="34" charset="0"/>
                      </a:endParaRP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spc="-195">
                          <a:solidFill>
                            <a:srgbClr val="000000"/>
                          </a:solidFill>
                          <a:latin typeface="TT Interphases Pro Trl Rg" panose="020B0103050000020004" pitchFamily="34" charset="0"/>
                          <a:sym typeface="TT Interphases"/>
                        </a:rPr>
                        <a:t>Italian</a:t>
                      </a:r>
                      <a:endParaRPr lang="en-US" sz="2400">
                        <a:latin typeface="TT Interphases Pro Trl Rg" panose="020B0103050000020004" pitchFamily="34" charset="0"/>
                      </a:endParaRP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spc="-195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Chinese</a:t>
                      </a:r>
                      <a:endParaRPr lang="en-US" sz="24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2231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spc="-195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Mumbai</a:t>
                      </a:r>
                      <a:endParaRPr lang="en-US" sz="24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800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1A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1600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2721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850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BD8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2231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spc="-195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Delhi</a:t>
                      </a:r>
                      <a:endParaRPr lang="en-US" sz="24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1500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8802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900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ED38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800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DF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9437337"/>
                  </a:ext>
                </a:extLst>
              </a:tr>
              <a:tr h="702231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spc="-195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Bengaluru</a:t>
                      </a:r>
                      <a:endParaRPr lang="en-US" sz="24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700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E8B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800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DE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750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CE3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508020"/>
                  </a:ext>
                </a:extLst>
              </a:tr>
            </a:tbl>
          </a:graphicData>
        </a:graphic>
      </p:graphicFrame>
      <p:sp>
        <p:nvSpPr>
          <p:cNvPr id="2" name="Freeform 2">
            <a:extLst>
              <a:ext uri="{FF2B5EF4-FFF2-40B4-BE49-F238E27FC236}">
                <a16:creationId xmlns:a16="http://schemas.microsoft.com/office/drawing/2014/main" id="{DCE76C7F-617C-C13A-41EB-21D7DBE2925C}"/>
              </a:ext>
            </a:extLst>
          </p:cNvPr>
          <p:cNvSpPr/>
          <p:nvPr/>
        </p:nvSpPr>
        <p:spPr>
          <a:xfrm rot="-5400000">
            <a:off x="1046131" y="1174075"/>
            <a:ext cx="371400" cy="1301083"/>
          </a:xfrm>
          <a:custGeom>
            <a:avLst/>
            <a:gdLst/>
            <a:ahLst/>
            <a:cxnLst/>
            <a:rect l="l" t="t" r="r" b="b"/>
            <a:pathLst>
              <a:path w="371400" h="1301083">
                <a:moveTo>
                  <a:pt x="0" y="0"/>
                </a:moveTo>
                <a:lnTo>
                  <a:pt x="371400" y="0"/>
                </a:lnTo>
                <a:lnTo>
                  <a:pt x="371400" y="1301083"/>
                </a:lnTo>
                <a:lnTo>
                  <a:pt x="0" y="13010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31AD44D0-0BCA-4A10-BE1E-31881AC3ECDB}"/>
              </a:ext>
            </a:extLst>
          </p:cNvPr>
          <p:cNvSpPr txBox="1"/>
          <p:nvPr/>
        </p:nvSpPr>
        <p:spPr>
          <a:xfrm>
            <a:off x="571764" y="663270"/>
            <a:ext cx="14363535" cy="802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89"/>
              </a:lnSpc>
            </a:pPr>
            <a:r>
              <a:rPr lang="en-US" sz="6999" spc="-342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Surprisingness is not always insightful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A3043-B164-3E37-AF3F-C3D2471AD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B1D86A8C-A43C-1673-71EB-3D8C1CF6DF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371" y="9253029"/>
            <a:ext cx="1211346" cy="1033971"/>
          </a:xfrm>
          <a:prstGeom prst="rect">
            <a:avLst/>
          </a:prstGeo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40F2E4C4-A8BC-4C68-FE1B-963805A91D05}"/>
              </a:ext>
            </a:extLst>
          </p:cNvPr>
          <p:cNvSpPr txBox="1"/>
          <p:nvPr/>
        </p:nvSpPr>
        <p:spPr>
          <a:xfrm>
            <a:off x="3905031" y="7805723"/>
            <a:ext cx="3494624" cy="6182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2400" spc="-195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Average Cost(</a:t>
            </a:r>
            <a:r>
              <a:rPr lang="en-US" sz="2400" dirty="0"/>
              <a:t>₹</a:t>
            </a:r>
            <a:r>
              <a:rPr lang="en-US" sz="2400" spc="-195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)</a:t>
            </a:r>
          </a:p>
        </p:txBody>
      </p:sp>
      <p:graphicFrame>
        <p:nvGraphicFramePr>
          <p:cNvPr id="29" name="Diagram 28">
            <a:extLst>
              <a:ext uri="{FF2B5EF4-FFF2-40B4-BE49-F238E27FC236}">
                <a16:creationId xmlns:a16="http://schemas.microsoft.com/office/drawing/2014/main" id="{303A132B-43C4-C125-9A18-2D7CD8A472F9}"/>
              </a:ext>
            </a:extLst>
          </p:cNvPr>
          <p:cNvGraphicFramePr/>
          <p:nvPr/>
        </p:nvGraphicFramePr>
        <p:xfrm>
          <a:off x="14312348" y="363844"/>
          <a:ext cx="4079068" cy="27888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8" name="Rounded Rectangular Callout 27">
            <a:extLst>
              <a:ext uri="{FF2B5EF4-FFF2-40B4-BE49-F238E27FC236}">
                <a16:creationId xmlns:a16="http://schemas.microsoft.com/office/drawing/2014/main" id="{FEDBF798-A54C-FFF6-4D07-6E5A414D9601}"/>
              </a:ext>
            </a:extLst>
          </p:cNvPr>
          <p:cNvSpPr/>
          <p:nvPr/>
        </p:nvSpPr>
        <p:spPr>
          <a:xfrm>
            <a:off x="950269" y="3406877"/>
            <a:ext cx="4283285" cy="1242564"/>
          </a:xfrm>
          <a:prstGeom prst="wedgeRoundRectCallout">
            <a:avLst>
              <a:gd name="adj1" fmla="val 50509"/>
              <a:gd name="adj2" fmla="val 144567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TT Interphases Pro Trl Rg" panose="020B0103050000020004" pitchFamily="34" charset="0"/>
              </a:rPr>
              <a:t>Italian restaurant in Mumbai</a:t>
            </a:r>
          </a:p>
          <a:p>
            <a:pPr algn="ctr"/>
            <a:r>
              <a:rPr lang="en-US" sz="2400" dirty="0">
                <a:latin typeface="TT Interphases Pro Trl Rg" panose="020B0103050000020004" pitchFamily="34" charset="0"/>
              </a:rPr>
              <a:t>is an outlier</a:t>
            </a:r>
          </a:p>
        </p:txBody>
      </p:sp>
      <p:sp>
        <p:nvSpPr>
          <p:cNvPr id="31" name="Rounded Rectangular Callout 30">
            <a:extLst>
              <a:ext uri="{FF2B5EF4-FFF2-40B4-BE49-F238E27FC236}">
                <a16:creationId xmlns:a16="http://schemas.microsoft.com/office/drawing/2014/main" id="{47513C0B-3C33-C3D8-EF2E-EC7FC67F70F5}"/>
              </a:ext>
            </a:extLst>
          </p:cNvPr>
          <p:cNvSpPr/>
          <p:nvPr/>
        </p:nvSpPr>
        <p:spPr>
          <a:xfrm>
            <a:off x="1882373" y="8648084"/>
            <a:ext cx="3991485" cy="1224336"/>
          </a:xfrm>
          <a:prstGeom prst="wedgeRoundRectCallout">
            <a:avLst>
              <a:gd name="adj1" fmla="val -8482"/>
              <a:gd name="adj2" fmla="val -141204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TT Interphases Pro Trl Rg" panose="020B0103050000020004" pitchFamily="34" charset="0"/>
              </a:rPr>
              <a:t>Indian restaurant in Delhi</a:t>
            </a:r>
          </a:p>
          <a:p>
            <a:pPr algn="ctr"/>
            <a:r>
              <a:rPr lang="en-US" sz="2400" dirty="0">
                <a:latin typeface="TT Interphases Pro Trl Rg" panose="020B0103050000020004" pitchFamily="34" charset="0"/>
              </a:rPr>
              <a:t>is also an outlier</a:t>
            </a:r>
          </a:p>
        </p:txBody>
      </p:sp>
    </p:spTree>
    <p:extLst>
      <p:ext uri="{BB962C8B-B14F-4D97-AF65-F5344CB8AC3E}">
        <p14:creationId xmlns:p14="http://schemas.microsoft.com/office/powerpoint/2010/main" val="13361809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F69E6-E5EC-92E8-69B6-AF5C7A3BF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8B2CDD5-0DBF-5B4A-DFDF-152D4C4F80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3316140"/>
              </p:ext>
            </p:extLst>
          </p:nvPr>
        </p:nvGraphicFramePr>
        <p:xfrm>
          <a:off x="381000" y="4359722"/>
          <a:ext cx="7299316" cy="3683000"/>
        </p:xfrm>
        <a:graphic>
          <a:graphicData uri="http://schemas.openxmlformats.org/drawingml/2006/table">
            <a:tbl>
              <a:tblPr/>
              <a:tblGrid>
                <a:gridCol w="32325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2620">
                  <a:extLst>
                    <a:ext uri="{9D8B030D-6E8A-4147-A177-3AD203B41FA5}">
                      <a16:colId xmlns:a16="http://schemas.microsoft.com/office/drawing/2014/main" val="3774975661"/>
                    </a:ext>
                  </a:extLst>
                </a:gridCol>
                <a:gridCol w="1361872">
                  <a:extLst>
                    <a:ext uri="{9D8B030D-6E8A-4147-A177-3AD203B41FA5}">
                      <a16:colId xmlns:a16="http://schemas.microsoft.com/office/drawing/2014/main" val="987231891"/>
                    </a:ext>
                  </a:extLst>
                </a:gridCol>
                <a:gridCol w="1522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2231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endParaRPr lang="en-US" sz="2400" dirty="0">
                        <a:latin typeface="TT Interphases Pro Trl Rg" panose="020B0103050000020004" pitchFamily="34" charset="0"/>
                      </a:endParaRP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b="1" spc="-195">
                          <a:solidFill>
                            <a:srgbClr val="000000"/>
                          </a:solidFill>
                          <a:latin typeface="TT INTERPHASES PRO TRL RG" panose="020B0103050000020004" pitchFamily="34" charset="0"/>
                          <a:sym typeface="TT Interphases"/>
                        </a:rPr>
                        <a:t>Cuisine</a:t>
                      </a:r>
                      <a:endParaRPr lang="en-US" sz="2400" b="1">
                        <a:latin typeface="TT INTERPHASES PRO TRL RG" panose="020B0103050000020004" pitchFamily="34" charset="0"/>
                      </a:endParaRP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endParaRPr lang="en-US" sz="28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endParaRPr lang="en-US" sz="28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849998"/>
                  </a:ext>
                </a:extLst>
              </a:tr>
              <a:tr h="702231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b="1" spc="-195" dirty="0">
                          <a:solidFill>
                            <a:srgbClr val="000000"/>
                          </a:solidFill>
                          <a:latin typeface="TT INTERPHASES PRO TRL RG" panose="020B0103050000020004" pitchFamily="34" charset="0"/>
                          <a:sym typeface="TT Interphases"/>
                        </a:rPr>
                        <a:t>City</a:t>
                      </a:r>
                      <a:endParaRPr lang="en-US" sz="2400" b="1" dirty="0">
                        <a:latin typeface="TT INTERPHASES PRO TRL RG" panose="020B0103050000020004" pitchFamily="34" charset="0"/>
                      </a:endParaRP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spc="-195">
                          <a:solidFill>
                            <a:srgbClr val="000000"/>
                          </a:solidFill>
                          <a:latin typeface="TT Interphases Pro Trl Rg" panose="020B0103050000020004" pitchFamily="34" charset="0"/>
                          <a:sym typeface="TT Interphases"/>
                        </a:rPr>
                        <a:t>Indian</a:t>
                      </a:r>
                      <a:endParaRPr lang="en-US" sz="2400">
                        <a:latin typeface="TT Interphases Pro Trl Rg" panose="020B0103050000020004" pitchFamily="34" charset="0"/>
                      </a:endParaRP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spc="-195">
                          <a:solidFill>
                            <a:srgbClr val="000000"/>
                          </a:solidFill>
                          <a:latin typeface="TT Interphases Pro Trl Rg" panose="020B0103050000020004" pitchFamily="34" charset="0"/>
                          <a:sym typeface="TT Interphases"/>
                        </a:rPr>
                        <a:t>Italian</a:t>
                      </a:r>
                      <a:endParaRPr lang="en-US" sz="2400">
                        <a:latin typeface="TT Interphases Pro Trl Rg" panose="020B0103050000020004" pitchFamily="34" charset="0"/>
                      </a:endParaRP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spc="-195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Chinese</a:t>
                      </a:r>
                      <a:endParaRPr lang="en-US" sz="24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2231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spc="-195" dirty="0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Mumbai</a:t>
                      </a:r>
                      <a:endParaRPr lang="en-US" sz="2400" dirty="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800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1A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1600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02A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850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BD8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2231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spc="-195" dirty="0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Delhi</a:t>
                      </a:r>
                      <a:endParaRPr lang="en-US" sz="2400" dirty="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1500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8802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900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ED38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800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ADF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9437337"/>
                  </a:ext>
                </a:extLst>
              </a:tr>
              <a:tr h="702231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400" spc="-195" dirty="0">
                          <a:solidFill>
                            <a:srgbClr val="000000"/>
                          </a:solidFill>
                          <a:latin typeface="TT Interphases"/>
                          <a:sym typeface="TT Interphases"/>
                        </a:rPr>
                        <a:t>Bengaluru</a:t>
                      </a:r>
                      <a:endParaRPr lang="en-US" sz="2400" dirty="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700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E8B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800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3DE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T Interphases Pro Trl Rg" panose="020B0103050000020004" pitchFamily="34" charset="0"/>
                        </a:rPr>
                        <a:t>750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CE3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508020"/>
                  </a:ext>
                </a:extLst>
              </a:tr>
            </a:tbl>
          </a:graphicData>
        </a:graphic>
      </p:graphicFrame>
      <p:sp>
        <p:nvSpPr>
          <p:cNvPr id="2" name="Freeform 2">
            <a:extLst>
              <a:ext uri="{FF2B5EF4-FFF2-40B4-BE49-F238E27FC236}">
                <a16:creationId xmlns:a16="http://schemas.microsoft.com/office/drawing/2014/main" id="{7F549DA2-47D2-31EB-A976-280D28C728B9}"/>
              </a:ext>
            </a:extLst>
          </p:cNvPr>
          <p:cNvSpPr/>
          <p:nvPr/>
        </p:nvSpPr>
        <p:spPr>
          <a:xfrm rot="-5400000">
            <a:off x="1046131" y="1174075"/>
            <a:ext cx="371400" cy="1301083"/>
          </a:xfrm>
          <a:custGeom>
            <a:avLst/>
            <a:gdLst/>
            <a:ahLst/>
            <a:cxnLst/>
            <a:rect l="l" t="t" r="r" b="b"/>
            <a:pathLst>
              <a:path w="371400" h="1301083">
                <a:moveTo>
                  <a:pt x="0" y="0"/>
                </a:moveTo>
                <a:lnTo>
                  <a:pt x="371400" y="0"/>
                </a:lnTo>
                <a:lnTo>
                  <a:pt x="371400" y="1301083"/>
                </a:lnTo>
                <a:lnTo>
                  <a:pt x="0" y="13010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8606A075-B2A9-23EB-A968-5CE7535B0D0A}"/>
              </a:ext>
            </a:extLst>
          </p:cNvPr>
          <p:cNvSpPr txBox="1"/>
          <p:nvPr/>
        </p:nvSpPr>
        <p:spPr>
          <a:xfrm>
            <a:off x="571764" y="663270"/>
            <a:ext cx="14363535" cy="802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89"/>
              </a:lnSpc>
            </a:pPr>
            <a:r>
              <a:rPr lang="en-US" sz="6999" spc="-342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Surprisingness is not always insightful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382AA9-A4BB-1D31-FDA6-187B686EA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13" name="Rounded Rectangular Callout 12">
            <a:extLst>
              <a:ext uri="{FF2B5EF4-FFF2-40B4-BE49-F238E27FC236}">
                <a16:creationId xmlns:a16="http://schemas.microsoft.com/office/drawing/2014/main" id="{FC9C6712-0C6C-24F7-517A-66781D714BBC}"/>
              </a:ext>
            </a:extLst>
          </p:cNvPr>
          <p:cNvSpPr/>
          <p:nvPr/>
        </p:nvSpPr>
        <p:spPr>
          <a:xfrm>
            <a:off x="7871079" y="4714690"/>
            <a:ext cx="5068477" cy="1224337"/>
          </a:xfrm>
          <a:prstGeom prst="wedgeRoundRectCallout">
            <a:avLst>
              <a:gd name="adj1" fmla="val -83342"/>
              <a:gd name="adj2" fmla="val 62628"/>
              <a:gd name="adj3" fmla="val 16667"/>
            </a:avLst>
          </a:prstGeom>
          <a:solidFill>
            <a:srgbClr val="982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TT Interphases Pro Trl Rg" panose="020B0103050000020004" pitchFamily="34" charset="0"/>
              </a:rPr>
              <a:t>Expected in real-life = not insightful</a:t>
            </a:r>
            <a:endParaRPr lang="en-US" sz="2400" b="1" dirty="0">
              <a:latin typeface="TT Interphases Pro Trl Rg" panose="020B01030500000200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16182A2C-6BAE-1E54-567B-8DF92A028D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371" y="9253029"/>
            <a:ext cx="1211346" cy="1033971"/>
          </a:xfrm>
          <a:prstGeom prst="rect">
            <a:avLst/>
          </a:prstGeo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B063EE8B-0764-45D5-74B8-D4DE8129622D}"/>
              </a:ext>
            </a:extLst>
          </p:cNvPr>
          <p:cNvSpPr txBox="1"/>
          <p:nvPr/>
        </p:nvSpPr>
        <p:spPr>
          <a:xfrm>
            <a:off x="3905031" y="7805723"/>
            <a:ext cx="3494624" cy="6182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2400" spc="-195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Average Cost(</a:t>
            </a:r>
            <a:r>
              <a:rPr lang="en-US" sz="2400" dirty="0"/>
              <a:t>₹</a:t>
            </a:r>
            <a:r>
              <a:rPr lang="en-US" sz="2400" spc="-195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)</a:t>
            </a:r>
          </a:p>
        </p:txBody>
      </p:sp>
      <p:graphicFrame>
        <p:nvGraphicFramePr>
          <p:cNvPr id="29" name="Diagram 28">
            <a:extLst>
              <a:ext uri="{FF2B5EF4-FFF2-40B4-BE49-F238E27FC236}">
                <a16:creationId xmlns:a16="http://schemas.microsoft.com/office/drawing/2014/main" id="{510910CA-C203-9940-F59E-A53C918B0757}"/>
              </a:ext>
            </a:extLst>
          </p:cNvPr>
          <p:cNvGraphicFramePr/>
          <p:nvPr/>
        </p:nvGraphicFramePr>
        <p:xfrm>
          <a:off x="14312348" y="363844"/>
          <a:ext cx="4079068" cy="27888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3" name="Rounded Rectangular Callout 2">
            <a:extLst>
              <a:ext uri="{FF2B5EF4-FFF2-40B4-BE49-F238E27FC236}">
                <a16:creationId xmlns:a16="http://schemas.microsoft.com/office/drawing/2014/main" id="{8C663713-B6E8-F034-56FF-717A4B02CCA2}"/>
              </a:ext>
            </a:extLst>
          </p:cNvPr>
          <p:cNvSpPr/>
          <p:nvPr/>
        </p:nvSpPr>
        <p:spPr>
          <a:xfrm>
            <a:off x="7871080" y="7010195"/>
            <a:ext cx="5068476" cy="1224337"/>
          </a:xfrm>
          <a:prstGeom prst="wedgeRoundRectCallout">
            <a:avLst>
              <a:gd name="adj1" fmla="val -116350"/>
              <a:gd name="adj2" fmla="val -33008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TT Interphases Pro Trl Rg" panose="020B0103050000020004" pitchFamily="34" charset="0"/>
              </a:rPr>
              <a:t>Unexpected in real-life = i</a:t>
            </a:r>
            <a:r>
              <a:rPr lang="en-US" sz="2400" b="1" dirty="0">
                <a:latin typeface="TT Interphases Pro Trl Rg" panose="020B0103050000020004" pitchFamily="34" charset="0"/>
              </a:rPr>
              <a:t>nsightful</a:t>
            </a:r>
          </a:p>
        </p:txBody>
      </p:sp>
      <p:sp>
        <p:nvSpPr>
          <p:cNvPr id="28" name="Rounded Rectangular Callout 27">
            <a:extLst>
              <a:ext uri="{FF2B5EF4-FFF2-40B4-BE49-F238E27FC236}">
                <a16:creationId xmlns:a16="http://schemas.microsoft.com/office/drawing/2014/main" id="{71C36400-AF15-15B5-B970-C819DE8D7B77}"/>
              </a:ext>
            </a:extLst>
          </p:cNvPr>
          <p:cNvSpPr/>
          <p:nvPr/>
        </p:nvSpPr>
        <p:spPr>
          <a:xfrm>
            <a:off x="950269" y="3406877"/>
            <a:ext cx="4283285" cy="1242564"/>
          </a:xfrm>
          <a:prstGeom prst="wedgeRoundRectCallout">
            <a:avLst>
              <a:gd name="adj1" fmla="val 50509"/>
              <a:gd name="adj2" fmla="val 144567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TT Interphases Pro Trl Rg" panose="020B0103050000020004" pitchFamily="34" charset="0"/>
              </a:rPr>
              <a:t>Italian restaurant in Mumbai</a:t>
            </a:r>
          </a:p>
          <a:p>
            <a:pPr algn="ctr"/>
            <a:r>
              <a:rPr lang="en-US" sz="2400" dirty="0">
                <a:latin typeface="TT Interphases Pro Trl Rg" panose="020B0103050000020004" pitchFamily="34" charset="0"/>
              </a:rPr>
              <a:t>is an outlier</a:t>
            </a:r>
          </a:p>
        </p:txBody>
      </p:sp>
      <p:sp>
        <p:nvSpPr>
          <p:cNvPr id="31" name="Rounded Rectangular Callout 30">
            <a:extLst>
              <a:ext uri="{FF2B5EF4-FFF2-40B4-BE49-F238E27FC236}">
                <a16:creationId xmlns:a16="http://schemas.microsoft.com/office/drawing/2014/main" id="{F344D857-0EED-ED12-EBD5-4495AF98F61F}"/>
              </a:ext>
            </a:extLst>
          </p:cNvPr>
          <p:cNvSpPr/>
          <p:nvPr/>
        </p:nvSpPr>
        <p:spPr>
          <a:xfrm>
            <a:off x="1882373" y="8648084"/>
            <a:ext cx="3991485" cy="1224336"/>
          </a:xfrm>
          <a:prstGeom prst="wedgeRoundRectCallout">
            <a:avLst>
              <a:gd name="adj1" fmla="val -8482"/>
              <a:gd name="adj2" fmla="val -141204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TT Interphases Pro Trl Rg" panose="020B0103050000020004" pitchFamily="34" charset="0"/>
              </a:rPr>
              <a:t>Indian restaurant in Delhi</a:t>
            </a:r>
          </a:p>
          <a:p>
            <a:pPr algn="ctr"/>
            <a:r>
              <a:rPr lang="en-US" sz="2400" dirty="0">
                <a:latin typeface="TT Interphases Pro Trl Rg" panose="020B0103050000020004" pitchFamily="34" charset="0"/>
              </a:rPr>
              <a:t>is also an outlier</a:t>
            </a:r>
          </a:p>
        </p:txBody>
      </p:sp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F71489D4-BAC2-7432-42E5-F54F3B88E5C2}"/>
              </a:ext>
            </a:extLst>
          </p:cNvPr>
          <p:cNvSpPr/>
          <p:nvPr/>
        </p:nvSpPr>
        <p:spPr>
          <a:xfrm>
            <a:off x="13730990" y="3747554"/>
            <a:ext cx="3606741" cy="1224336"/>
          </a:xfrm>
          <a:prstGeom prst="wedgeRoundRectCallout">
            <a:avLst>
              <a:gd name="adj1" fmla="val -9399"/>
              <a:gd name="adj2" fmla="val 39535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TT Interphases Pro Trl Rg" panose="020B0103050000020004" pitchFamily="34" charset="0"/>
              </a:rPr>
              <a:t>SAGE semantically understands this </a:t>
            </a:r>
          </a:p>
          <a:p>
            <a:pPr algn="ctr"/>
            <a:r>
              <a:rPr lang="en-US" sz="2400" dirty="0">
                <a:latin typeface="TT Interphases Pro Trl Rg" panose="020B0103050000020004" pitchFamily="34" charset="0"/>
              </a:rPr>
              <a:t>using LLMs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EFD19FF-AE6B-E929-12C1-8EFACB4668DB}"/>
              </a:ext>
            </a:extLst>
          </p:cNvPr>
          <p:cNvGrpSpPr/>
          <p:nvPr/>
        </p:nvGrpSpPr>
        <p:grpSpPr>
          <a:xfrm>
            <a:off x="10513443" y="5230137"/>
            <a:ext cx="8447899" cy="4438891"/>
            <a:chOff x="11427428" y="4719781"/>
            <a:chExt cx="8447899" cy="4438891"/>
          </a:xfrm>
        </p:grpSpPr>
        <p:sp>
          <p:nvSpPr>
            <p:cNvPr id="16" name="TextBox 7">
              <a:extLst>
                <a:ext uri="{FF2B5EF4-FFF2-40B4-BE49-F238E27FC236}">
                  <a16:creationId xmlns:a16="http://schemas.microsoft.com/office/drawing/2014/main" id="{C9D17EAC-A21B-EECA-2A77-DD64C7F0111D}"/>
                </a:ext>
              </a:extLst>
            </p:cNvPr>
            <p:cNvSpPr txBox="1"/>
            <p:nvPr/>
          </p:nvSpPr>
          <p:spPr>
            <a:xfrm>
              <a:off x="11427428" y="7793555"/>
              <a:ext cx="8447899" cy="136511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sz="3000" spc="-195" dirty="0">
                  <a:solidFill>
                    <a:srgbClr val="000000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LLM (Llama 3) estimates the likelihood </a:t>
              </a:r>
            </a:p>
            <a:p>
              <a:pPr algn="ctr">
                <a:lnSpc>
                  <a:spcPts val="5599"/>
                </a:lnSpc>
              </a:pPr>
              <a:r>
                <a:rPr lang="en-US" sz="3000" spc="-195" dirty="0">
                  <a:solidFill>
                    <a:srgbClr val="000000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based on </a:t>
              </a:r>
              <a:r>
                <a:rPr lang="en-US" sz="3000" b="1" spc="-195" dirty="0">
                  <a:solidFill>
                    <a:srgbClr val="000000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semantic</a:t>
              </a:r>
              <a:r>
                <a:rPr lang="en-US" sz="3000" spc="-195" dirty="0">
                  <a:solidFill>
                    <a:srgbClr val="000000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 understanding of the data.</a:t>
              </a:r>
            </a:p>
          </p:txBody>
        </p:sp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id="{4B152387-2DF5-C58A-AB8E-CB20D45F4FE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406" t="27719" r="14737" b="19424"/>
            <a:stretch/>
          </p:blipFill>
          <p:spPr bwMode="auto">
            <a:xfrm>
              <a:off x="15106994" y="5688576"/>
              <a:ext cx="1580391" cy="18437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Rounded Rectangular Callout 18">
              <a:extLst>
                <a:ext uri="{FF2B5EF4-FFF2-40B4-BE49-F238E27FC236}">
                  <a16:creationId xmlns:a16="http://schemas.microsoft.com/office/drawing/2014/main" id="{A3105D64-0B19-4775-8893-8BA4B020151F}"/>
                </a:ext>
              </a:extLst>
            </p:cNvPr>
            <p:cNvSpPr/>
            <p:nvPr/>
          </p:nvSpPr>
          <p:spPr>
            <a:xfrm>
              <a:off x="14063057" y="4719781"/>
              <a:ext cx="4907557" cy="1084451"/>
            </a:xfrm>
            <a:prstGeom prst="wedgeRoundRectCallout">
              <a:avLst>
                <a:gd name="adj1" fmla="val 4007"/>
                <a:gd name="adj2" fmla="val 107972"/>
                <a:gd name="adj3" fmla="val 16667"/>
              </a:avLst>
            </a:prstGeom>
            <a:solidFill>
              <a:srgbClr val="DCE7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dirty="0">
                  <a:solidFill>
                    <a:schemeClr val="tx1"/>
                  </a:solidFill>
                  <a:latin typeface="Consolas" panose="020B0609020204030204" pitchFamily="49" charset="0"/>
                </a:rPr>
                <a:t>High average cost Italian in Mumbai? Very likely!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0228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A9C2A-A056-FFAE-7780-63193F3FF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7A7FA6E5-F8D4-BDD9-E265-9D3491F4EA77}"/>
              </a:ext>
            </a:extLst>
          </p:cNvPr>
          <p:cNvGrpSpPr/>
          <p:nvPr/>
        </p:nvGrpSpPr>
        <p:grpSpPr>
          <a:xfrm>
            <a:off x="9425089" y="2399617"/>
            <a:ext cx="4491060" cy="3559831"/>
            <a:chOff x="9420684" y="2413116"/>
            <a:chExt cx="4491060" cy="3559831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77BE4ADA-0A70-A5F3-E1AF-C30CA31921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47578" y="2413116"/>
              <a:ext cx="2407168" cy="2201556"/>
            </a:xfrm>
            <a:prstGeom prst="rect">
              <a:avLst/>
            </a:prstGeom>
            <a:ln w="381000">
              <a:solidFill>
                <a:srgbClr val="439863"/>
              </a:solidFill>
            </a:ln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4D457D3C-97F7-83A6-41AC-C33BF65C8A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480187" y="3779667"/>
              <a:ext cx="2431557" cy="2193280"/>
            </a:xfrm>
            <a:prstGeom prst="rect">
              <a:avLst/>
            </a:prstGeom>
            <a:ln w="381000">
              <a:solidFill>
                <a:srgbClr val="439863"/>
              </a:solidFill>
            </a:ln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DFE7C4A1-E9C0-CA33-9275-FE178265B7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20684" y="3255210"/>
              <a:ext cx="2426498" cy="2195384"/>
            </a:xfrm>
            <a:prstGeom prst="rect">
              <a:avLst/>
            </a:prstGeom>
            <a:ln w="381000">
              <a:solidFill>
                <a:srgbClr val="439863"/>
              </a:solidFill>
            </a:ln>
          </p:spPr>
        </p:pic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708C9DF5-58F9-05D6-2CD3-414C420C86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4264" y="2688825"/>
            <a:ext cx="3556000" cy="3035300"/>
          </a:xfrm>
          <a:prstGeom prst="rect">
            <a:avLst/>
          </a:prstGeom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1C92979B-3A73-913B-BB27-8AC32C8EBC43}"/>
              </a:ext>
            </a:extLst>
          </p:cNvPr>
          <p:cNvSpPr/>
          <p:nvPr/>
        </p:nvSpPr>
        <p:spPr>
          <a:xfrm rot="-5400000">
            <a:off x="1046131" y="1174075"/>
            <a:ext cx="371400" cy="1301083"/>
          </a:xfrm>
          <a:custGeom>
            <a:avLst/>
            <a:gdLst/>
            <a:ahLst/>
            <a:cxnLst/>
            <a:rect l="l" t="t" r="r" b="b"/>
            <a:pathLst>
              <a:path w="371400" h="1301083">
                <a:moveTo>
                  <a:pt x="0" y="0"/>
                </a:moveTo>
                <a:lnTo>
                  <a:pt x="371400" y="0"/>
                </a:lnTo>
                <a:lnTo>
                  <a:pt x="371400" y="1301083"/>
                </a:lnTo>
                <a:lnTo>
                  <a:pt x="0" y="130108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04580A76-2FB9-9530-2E65-38860FB79030}"/>
              </a:ext>
            </a:extLst>
          </p:cNvPr>
          <p:cNvSpPr txBox="1"/>
          <p:nvPr/>
        </p:nvSpPr>
        <p:spPr>
          <a:xfrm>
            <a:off x="571764" y="663270"/>
            <a:ext cx="14363535" cy="845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89"/>
              </a:lnSpc>
            </a:pPr>
            <a:r>
              <a:rPr lang="en-US" sz="6999" spc="-342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Challenges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FDAF04A-FF0B-2F31-545A-DFE2DCB7A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492D0C3-0449-54AB-C1B8-76840877E44D}"/>
              </a:ext>
            </a:extLst>
          </p:cNvPr>
          <p:cNvGrpSpPr/>
          <p:nvPr/>
        </p:nvGrpSpPr>
        <p:grpSpPr>
          <a:xfrm>
            <a:off x="9420684" y="2413116"/>
            <a:ext cx="4491060" cy="3559831"/>
            <a:chOff x="9420684" y="2413116"/>
            <a:chExt cx="4491060" cy="3559831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C129FC5-CB5C-1E4A-7219-D8576480E8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47578" y="2413116"/>
              <a:ext cx="2407168" cy="2201556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D7BA30B-F93E-5277-1A06-2C593B0317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480187" y="3779667"/>
              <a:ext cx="2431557" cy="219328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713581F9-F890-6E0F-CC01-8521C2335F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20684" y="3255210"/>
              <a:ext cx="2426498" cy="2195384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E87BBB5-B6C4-B1B0-4DF2-146C8CD41CAB}"/>
              </a:ext>
            </a:extLst>
          </p:cNvPr>
          <p:cNvGrpSpPr/>
          <p:nvPr/>
        </p:nvGrpSpPr>
        <p:grpSpPr>
          <a:xfrm>
            <a:off x="4432852" y="1597510"/>
            <a:ext cx="7909010" cy="6944397"/>
            <a:chOff x="4432852" y="1597510"/>
            <a:chExt cx="7909010" cy="6944397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91FE8D46-BC60-FEB0-0EF1-4DFF3C88CE83}"/>
                </a:ext>
              </a:extLst>
            </p:cNvPr>
            <p:cNvCxnSpPr>
              <a:cxnSpLocks/>
            </p:cNvCxnSpPr>
            <p:nvPr/>
          </p:nvCxnSpPr>
          <p:spPr>
            <a:xfrm>
              <a:off x="8392983" y="1597510"/>
              <a:ext cx="0" cy="3893406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90B9EFD0-351F-CAD9-2B2B-C45E82980A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32852" y="5473735"/>
              <a:ext cx="3960131" cy="3068172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7B385F23-EE8B-3D63-33D3-B484C424E33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94089" y="5473734"/>
              <a:ext cx="3947773" cy="2925606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416CA8CE-3F4D-56B2-E424-65102D5B301F}"/>
              </a:ext>
            </a:extLst>
          </p:cNvPr>
          <p:cNvSpPr/>
          <p:nvPr/>
        </p:nvSpPr>
        <p:spPr>
          <a:xfrm>
            <a:off x="14204458" y="1043990"/>
            <a:ext cx="3968496" cy="1591056"/>
          </a:xfrm>
          <a:prstGeom prst="wedgeRoundRectCallout">
            <a:avLst>
              <a:gd name="adj1" fmla="val -49918"/>
              <a:gd name="adj2" fmla="val 98565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How to quantify</a:t>
            </a:r>
          </a:p>
          <a:p>
            <a:pPr algn="ctr"/>
            <a:r>
              <a:rPr lang="en-US" sz="2400" b="1">
                <a:solidFill>
                  <a:schemeClr val="accent2">
                    <a:lumMod val="40000"/>
                    <a:lumOff val="60000"/>
                  </a:schemeClr>
                </a:solidFill>
                <a:latin typeface="TT Interphases Pro Trl Rg" panose="020B0103050000020004" pitchFamily="34" charset="0"/>
              </a:rPr>
              <a:t>diversity</a:t>
            </a:r>
            <a:r>
              <a:rPr lang="en-US" sz="2400">
                <a:latin typeface="TT Interphases Pro Trl Rg" panose="020B0103050000020004" pitchFamily="34" charset="0"/>
              </a:rPr>
              <a:t> of a set of pivot tables?</a:t>
            </a:r>
          </a:p>
        </p:txBody>
      </p: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9202C046-B5A3-AFD0-99B5-351C6A682E12}"/>
              </a:ext>
            </a:extLst>
          </p:cNvPr>
          <p:cNvSpPr/>
          <p:nvPr/>
        </p:nvSpPr>
        <p:spPr>
          <a:xfrm>
            <a:off x="11670619" y="8150995"/>
            <a:ext cx="4371137" cy="1591056"/>
          </a:xfrm>
          <a:prstGeom prst="wedgeRoundRectCallout">
            <a:avLst>
              <a:gd name="adj1" fmla="val -80850"/>
              <a:gd name="adj2" fmla="val 6027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How to make the recommendation </a:t>
            </a:r>
            <a:r>
              <a:rPr lang="en-US" sz="2400" b="1">
                <a:solidFill>
                  <a:schemeClr val="accent2">
                    <a:lumMod val="40000"/>
                    <a:lumOff val="60000"/>
                  </a:schemeClr>
                </a:solidFill>
                <a:latin typeface="TT Interphases Pro Trl Rg" panose="020B0103050000020004" pitchFamily="34" charset="0"/>
              </a:rPr>
              <a:t>real-time</a:t>
            </a:r>
            <a:r>
              <a:rPr lang="en-US" sz="2400">
                <a:latin typeface="TT Interphases Pro Trl Rg" panose="020B0103050000020004" pitchFamily="34" charset="0"/>
              </a:rPr>
              <a:t>?</a:t>
            </a:r>
            <a:endParaRPr lang="en-US" sz="2400" b="1">
              <a:latin typeface="TT Interphases Pro Trl Rg" panose="020B0103050000020004" pitchFamily="34" charset="0"/>
            </a:endParaRPr>
          </a:p>
        </p:txBody>
      </p:sp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3495B234-E6E8-4F68-33B8-B0BF3606C372}"/>
              </a:ext>
            </a:extLst>
          </p:cNvPr>
          <p:cNvSpPr/>
          <p:nvPr/>
        </p:nvSpPr>
        <p:spPr>
          <a:xfrm>
            <a:off x="581289" y="5972947"/>
            <a:ext cx="3968496" cy="1591056"/>
          </a:xfrm>
          <a:prstGeom prst="wedgeRoundRectCallout">
            <a:avLst>
              <a:gd name="adj1" fmla="val 35251"/>
              <a:gd name="adj2" fmla="val -107942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How to quantify</a:t>
            </a:r>
          </a:p>
          <a:p>
            <a:pPr algn="ctr"/>
            <a:r>
              <a:rPr lang="en-US" sz="2400" b="1">
                <a:solidFill>
                  <a:schemeClr val="accent2">
                    <a:lumMod val="40000"/>
                    <a:lumOff val="60000"/>
                  </a:schemeClr>
                </a:solidFill>
                <a:latin typeface="TT Interphases Pro Trl Rg" panose="020B0103050000020004" pitchFamily="34" charset="0"/>
              </a:rPr>
              <a:t>goodness</a:t>
            </a:r>
            <a:r>
              <a:rPr lang="en-US" sz="2400">
                <a:latin typeface="TT Interphases Pro Trl Rg" panose="020B0103050000020004" pitchFamily="34" charset="0"/>
              </a:rPr>
              <a:t> of a pivot table?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A0CF783-F630-9514-B979-5CF4D8B29D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62644" y="6289357"/>
            <a:ext cx="4031416" cy="3470081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A43D83B3-AF40-CE99-0BA1-B11FED7CEA2F}"/>
              </a:ext>
            </a:extLst>
          </p:cNvPr>
          <p:cNvGrpSpPr/>
          <p:nvPr/>
        </p:nvGrpSpPr>
        <p:grpSpPr>
          <a:xfrm>
            <a:off x="571764" y="2705911"/>
            <a:ext cx="6755870" cy="4875178"/>
            <a:chOff x="993281" y="3177777"/>
            <a:chExt cx="6755870" cy="4875178"/>
          </a:xfrm>
        </p:grpSpPr>
        <p:sp>
          <p:nvSpPr>
            <p:cNvPr id="18" name="Rounded Rectangular Callout 17">
              <a:extLst>
                <a:ext uri="{FF2B5EF4-FFF2-40B4-BE49-F238E27FC236}">
                  <a16:creationId xmlns:a16="http://schemas.microsoft.com/office/drawing/2014/main" id="{8531AE5B-0CE3-50A5-FDC3-104B180541A7}"/>
                </a:ext>
              </a:extLst>
            </p:cNvPr>
            <p:cNvSpPr/>
            <p:nvPr/>
          </p:nvSpPr>
          <p:spPr>
            <a:xfrm>
              <a:off x="993281" y="6461899"/>
              <a:ext cx="3968496" cy="1591056"/>
            </a:xfrm>
            <a:prstGeom prst="wedgeRoundRectCallout">
              <a:avLst>
                <a:gd name="adj1" fmla="val 32908"/>
                <a:gd name="adj2" fmla="val -112812"/>
                <a:gd name="adj3" fmla="val 16667"/>
              </a:avLst>
            </a:prstGeom>
            <a:solidFill>
              <a:srgbClr val="439863"/>
            </a:solidFill>
            <a:ln w="3810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latin typeface="TT Interphases Pro Trl Rg" panose="020B0103050000020004" pitchFamily="34" charset="0"/>
                </a:rPr>
                <a:t>How to quantify</a:t>
              </a:r>
            </a:p>
            <a:p>
              <a:pPr algn="ctr"/>
              <a:r>
                <a:rPr lang="en-US" sz="2400" b="1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TT Interphases Pro Trl Rg" panose="020B0103050000020004" pitchFamily="34" charset="0"/>
                </a:rPr>
                <a:t>goodness</a:t>
              </a:r>
              <a:r>
                <a:rPr lang="en-US" sz="2400" dirty="0">
                  <a:latin typeface="TT Interphases Pro Trl Rg" panose="020B0103050000020004" pitchFamily="34" charset="0"/>
                </a:rPr>
                <a:t> of a pivot table?</a:t>
              </a: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519A13BA-7A0E-D271-DABC-79295A1C8E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4880" r="5149" b="7911"/>
            <a:stretch/>
          </p:blipFill>
          <p:spPr>
            <a:xfrm>
              <a:off x="4549784" y="3177777"/>
              <a:ext cx="3199367" cy="2795170"/>
            </a:xfrm>
            <a:prstGeom prst="rect">
              <a:avLst/>
            </a:prstGeom>
            <a:ln w="381000">
              <a:solidFill>
                <a:srgbClr val="439863"/>
              </a:solidFill>
            </a:ln>
          </p:spPr>
        </p:pic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DB2AE333-F42F-432C-185F-54FAD8CE4EA2}"/>
              </a:ext>
            </a:extLst>
          </p:cNvPr>
          <p:cNvSpPr/>
          <p:nvPr/>
        </p:nvSpPr>
        <p:spPr>
          <a:xfrm>
            <a:off x="4128267" y="2705911"/>
            <a:ext cx="3257152" cy="2795170"/>
          </a:xfrm>
          <a:prstGeom prst="rect">
            <a:avLst/>
          </a:prstGeom>
          <a:solidFill>
            <a:schemeClr val="bg1">
              <a:lumMod val="75000"/>
              <a:alpha val="7886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60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4E4E4"/>
                                      </p:to>
                                    </p:animClr>
                                    <p:set>
                                      <p:cBhvr>
                                        <p:cTn id="7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43981-58B1-5867-A526-786BAE7DA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BAE09B1-3E89-134E-9FD0-BF376057FAA3}"/>
              </a:ext>
            </a:extLst>
          </p:cNvPr>
          <p:cNvGrpSpPr/>
          <p:nvPr/>
        </p:nvGrpSpPr>
        <p:grpSpPr>
          <a:xfrm>
            <a:off x="6312057" y="7572311"/>
            <a:ext cx="7487891" cy="1370545"/>
            <a:chOff x="1628319" y="4379109"/>
            <a:chExt cx="5244634" cy="1370545"/>
          </a:xfrm>
        </p:grpSpPr>
        <p:sp>
          <p:nvSpPr>
            <p:cNvPr id="21" name="Rectangle: Rounded Corners 2">
              <a:extLst>
                <a:ext uri="{FF2B5EF4-FFF2-40B4-BE49-F238E27FC236}">
                  <a16:creationId xmlns:a16="http://schemas.microsoft.com/office/drawing/2014/main" id="{F9DFCD9F-B5A4-293C-0436-97AF40D1E39F}"/>
                </a:ext>
              </a:extLst>
            </p:cNvPr>
            <p:cNvSpPr/>
            <p:nvPr/>
          </p:nvSpPr>
          <p:spPr>
            <a:xfrm>
              <a:off x="1628319" y="4379109"/>
              <a:ext cx="5013769" cy="80207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3" name="TextBox 7">
              <a:extLst>
                <a:ext uri="{FF2B5EF4-FFF2-40B4-BE49-F238E27FC236}">
                  <a16:creationId xmlns:a16="http://schemas.microsoft.com/office/drawing/2014/main" id="{8944C7FF-BE47-1AF4-00CF-DA93A236D807}"/>
                </a:ext>
              </a:extLst>
            </p:cNvPr>
            <p:cNvSpPr txBox="1"/>
            <p:nvPr/>
          </p:nvSpPr>
          <p:spPr>
            <a:xfrm>
              <a:off x="1859184" y="4406722"/>
              <a:ext cx="5013769" cy="134293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599"/>
                </a:lnSpc>
              </a:pPr>
              <a:r>
                <a:rPr lang="en-US" sz="2800" dirty="0">
                  <a:latin typeface="TT Interphases Pro Trl Rg" panose="020B0103050000020004" pitchFamily="34" charset="0"/>
                </a:rPr>
                <a:t>Average Cost(₹) By Country And Cuisine</a:t>
              </a:r>
              <a:endParaRPr lang="en-US" sz="2800" spc="-195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endParaRPr>
            </a:p>
          </p:txBody>
        </p:sp>
      </p:grpSp>
      <p:sp>
        <p:nvSpPr>
          <p:cNvPr id="2" name="Freeform 2">
            <a:extLst>
              <a:ext uri="{FF2B5EF4-FFF2-40B4-BE49-F238E27FC236}">
                <a16:creationId xmlns:a16="http://schemas.microsoft.com/office/drawing/2014/main" id="{C5516692-2CBF-5961-4F5C-B9BABEBB57C4}"/>
              </a:ext>
            </a:extLst>
          </p:cNvPr>
          <p:cNvSpPr/>
          <p:nvPr/>
        </p:nvSpPr>
        <p:spPr>
          <a:xfrm rot="-5400000">
            <a:off x="1046131" y="1174075"/>
            <a:ext cx="371400" cy="1301083"/>
          </a:xfrm>
          <a:custGeom>
            <a:avLst/>
            <a:gdLst/>
            <a:ahLst/>
            <a:cxnLst/>
            <a:rect l="l" t="t" r="r" b="b"/>
            <a:pathLst>
              <a:path w="371400" h="1301083">
                <a:moveTo>
                  <a:pt x="0" y="0"/>
                </a:moveTo>
                <a:lnTo>
                  <a:pt x="371400" y="0"/>
                </a:lnTo>
                <a:lnTo>
                  <a:pt x="371400" y="1301083"/>
                </a:lnTo>
                <a:lnTo>
                  <a:pt x="0" y="13010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7E57EFFB-B8C1-7A79-0652-A4F1C32A4221}"/>
              </a:ext>
            </a:extLst>
          </p:cNvPr>
          <p:cNvSpPr txBox="1"/>
          <p:nvPr/>
        </p:nvSpPr>
        <p:spPr>
          <a:xfrm>
            <a:off x="571764" y="663270"/>
            <a:ext cx="16908162" cy="7344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89"/>
              </a:lnSpc>
            </a:pPr>
            <a:r>
              <a:rPr lang="en-US" sz="4800" spc="-342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Diversity can be represented as maximizing the minimum distance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EB417AF-1744-EF09-34D7-157C43E7D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E36D2D0-7260-6E4F-2BCA-D572B9E2B56A}"/>
              </a:ext>
            </a:extLst>
          </p:cNvPr>
          <p:cNvGrpSpPr/>
          <p:nvPr/>
        </p:nvGrpSpPr>
        <p:grpSpPr>
          <a:xfrm>
            <a:off x="6851890" y="5305909"/>
            <a:ext cx="5662999" cy="802079"/>
            <a:chOff x="1628319" y="4379109"/>
            <a:chExt cx="5662999" cy="802079"/>
          </a:xfrm>
        </p:grpSpPr>
        <p:sp>
          <p:nvSpPr>
            <p:cNvPr id="55" name="Rectangle: Rounded Corners 2">
              <a:extLst>
                <a:ext uri="{FF2B5EF4-FFF2-40B4-BE49-F238E27FC236}">
                  <a16:creationId xmlns:a16="http://schemas.microsoft.com/office/drawing/2014/main" id="{03630B66-30EB-8007-49ED-6577C1DC63DC}"/>
                </a:ext>
              </a:extLst>
            </p:cNvPr>
            <p:cNvSpPr/>
            <p:nvPr/>
          </p:nvSpPr>
          <p:spPr>
            <a:xfrm>
              <a:off x="1628319" y="4379109"/>
              <a:ext cx="5662999" cy="80207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56" name="TextBox 7">
              <a:extLst>
                <a:ext uri="{FF2B5EF4-FFF2-40B4-BE49-F238E27FC236}">
                  <a16:creationId xmlns:a16="http://schemas.microsoft.com/office/drawing/2014/main" id="{104B3783-D509-A3E4-EC7D-0E8394D9B7EF}"/>
                </a:ext>
              </a:extLst>
            </p:cNvPr>
            <p:cNvSpPr txBox="1"/>
            <p:nvPr/>
          </p:nvSpPr>
          <p:spPr>
            <a:xfrm>
              <a:off x="2026884" y="4379109"/>
              <a:ext cx="5013769" cy="64485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599"/>
                </a:lnSpc>
              </a:pPr>
              <a:r>
                <a:rPr lang="en-US" sz="2800" spc="-195" dirty="0">
                  <a:solidFill>
                    <a:srgbClr val="000000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Average Cost(</a:t>
              </a:r>
              <a:r>
                <a:rPr lang="en-US" sz="2800" dirty="0"/>
                <a:t>₹</a:t>
              </a:r>
              <a:r>
                <a:rPr lang="en-US" sz="2800" spc="-195" dirty="0">
                  <a:solidFill>
                    <a:srgbClr val="000000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) By City And Cuisine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0EA59CD-4E27-9EDF-E170-D22A15E47398}"/>
              </a:ext>
            </a:extLst>
          </p:cNvPr>
          <p:cNvGrpSpPr/>
          <p:nvPr/>
        </p:nvGrpSpPr>
        <p:grpSpPr>
          <a:xfrm>
            <a:off x="7250455" y="3339222"/>
            <a:ext cx="5412334" cy="802079"/>
            <a:chOff x="7339317" y="470901"/>
            <a:chExt cx="5412334" cy="802079"/>
          </a:xfrm>
        </p:grpSpPr>
        <p:sp>
          <p:nvSpPr>
            <p:cNvPr id="9" name="Rectangle: Rounded Corners 2">
              <a:extLst>
                <a:ext uri="{FF2B5EF4-FFF2-40B4-BE49-F238E27FC236}">
                  <a16:creationId xmlns:a16="http://schemas.microsoft.com/office/drawing/2014/main" id="{2A97125E-6CF0-5758-DAB1-9FF8A4B44C93}"/>
                </a:ext>
              </a:extLst>
            </p:cNvPr>
            <p:cNvSpPr/>
            <p:nvPr/>
          </p:nvSpPr>
          <p:spPr>
            <a:xfrm>
              <a:off x="7339317" y="470901"/>
              <a:ext cx="5011016" cy="80207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0" name="TextBox 7">
              <a:extLst>
                <a:ext uri="{FF2B5EF4-FFF2-40B4-BE49-F238E27FC236}">
                  <a16:creationId xmlns:a16="http://schemas.microsoft.com/office/drawing/2014/main" id="{557B45E8-E7CB-778A-8B58-75C43333E39A}"/>
                </a:ext>
              </a:extLst>
            </p:cNvPr>
            <p:cNvSpPr txBox="1"/>
            <p:nvPr/>
          </p:nvSpPr>
          <p:spPr>
            <a:xfrm>
              <a:off x="7737882" y="470901"/>
              <a:ext cx="5013769" cy="64485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599"/>
                </a:lnSpc>
              </a:pPr>
              <a:r>
                <a:rPr lang="en-US" sz="2800" dirty="0">
                  <a:latin typeface="TT Interphases Pro Trl Rg" panose="020B0103050000020004" pitchFamily="34" charset="0"/>
                </a:rPr>
                <a:t>Average Rating By Country</a:t>
              </a:r>
              <a:endParaRPr lang="en-US" sz="2800" spc="-195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endParaRPr>
            </a:p>
          </p:txBody>
        </p:sp>
      </p:grpSp>
      <p:sp>
        <p:nvSpPr>
          <p:cNvPr id="24" name="Rounded Rectangular Callout 23">
            <a:extLst>
              <a:ext uri="{FF2B5EF4-FFF2-40B4-BE49-F238E27FC236}">
                <a16:creationId xmlns:a16="http://schemas.microsoft.com/office/drawing/2014/main" id="{96F48417-1515-0D1B-9B96-A1C8F67BB9C3}"/>
              </a:ext>
            </a:extLst>
          </p:cNvPr>
          <p:cNvSpPr/>
          <p:nvPr/>
        </p:nvSpPr>
        <p:spPr>
          <a:xfrm>
            <a:off x="12264224" y="2957375"/>
            <a:ext cx="3513266" cy="1076045"/>
          </a:xfrm>
          <a:prstGeom prst="wedgeRoundRectCallout">
            <a:avLst>
              <a:gd name="adj1" fmla="val -42352"/>
              <a:gd name="adj2" fmla="val 119364"/>
              <a:gd name="adj3" fmla="val 16667"/>
            </a:avLst>
          </a:prstGeom>
          <a:solidFill>
            <a:srgbClr val="4398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TT Interphases Pro Trl Rg" panose="020B0103050000020004" pitchFamily="34" charset="0"/>
              </a:rPr>
              <a:t>Semantically Close</a:t>
            </a:r>
            <a:endParaRPr lang="en-US" sz="2400" b="1" dirty="0">
              <a:latin typeface="TT Interphases Pro Trl Bd" panose="020B0103050000020004" pitchFamily="34" charset="0"/>
            </a:endParaRPr>
          </a:p>
        </p:txBody>
      </p:sp>
      <p:sp>
        <p:nvSpPr>
          <p:cNvPr id="26" name="Rounded Rectangular Callout 25">
            <a:extLst>
              <a:ext uri="{FF2B5EF4-FFF2-40B4-BE49-F238E27FC236}">
                <a16:creationId xmlns:a16="http://schemas.microsoft.com/office/drawing/2014/main" id="{3640EC5F-0A14-0688-C27D-493DD611B4A9}"/>
              </a:ext>
            </a:extLst>
          </p:cNvPr>
          <p:cNvSpPr/>
          <p:nvPr/>
        </p:nvSpPr>
        <p:spPr>
          <a:xfrm>
            <a:off x="13326933" y="7733367"/>
            <a:ext cx="3513267" cy="1076045"/>
          </a:xfrm>
          <a:prstGeom prst="wedgeRoundRectCallout">
            <a:avLst>
              <a:gd name="adj1" fmla="val -42352"/>
              <a:gd name="adj2" fmla="val 119364"/>
              <a:gd name="adj3" fmla="val 16667"/>
            </a:avLst>
          </a:prstGeom>
          <a:solidFill>
            <a:srgbClr val="4398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Semantically Far</a:t>
            </a:r>
            <a:endParaRPr lang="en-US" sz="2400" b="1">
              <a:latin typeface="TT Interphases Pro Trl Bd" panose="020B01030500000200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07DB608-19F2-4F43-DCF7-E413B62AD45F}"/>
              </a:ext>
            </a:extLst>
          </p:cNvPr>
          <p:cNvGrpSpPr/>
          <p:nvPr/>
        </p:nvGrpSpPr>
        <p:grpSpPr>
          <a:xfrm>
            <a:off x="117294" y="9438968"/>
            <a:ext cx="915093" cy="848032"/>
            <a:chOff x="9420684" y="2413116"/>
            <a:chExt cx="4491060" cy="355983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0FE2559-A47C-E60D-AB9F-2B8A1D8E2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47578" y="2413116"/>
              <a:ext cx="2407168" cy="220155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6ECE4A-EF4C-982D-223F-DE4D3EFAEF9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480187" y="3779667"/>
              <a:ext cx="2431557" cy="219328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BA9704D-5F20-111E-D4A2-8C1395CF8A8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420684" y="3255210"/>
              <a:ext cx="2426498" cy="21953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17946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2 -0.00417 L 8.55556E-5 0.10988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" y="56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45679E-6 L 0.00234 0.14661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" y="733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D6C51-3B89-F4C9-D65F-ABE18BC4A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1ABD22D-418C-9E39-D270-8BFDFA275C80}"/>
              </a:ext>
            </a:extLst>
          </p:cNvPr>
          <p:cNvSpPr/>
          <p:nvPr/>
        </p:nvSpPr>
        <p:spPr>
          <a:xfrm rot="-5400000">
            <a:off x="1046131" y="1174075"/>
            <a:ext cx="371400" cy="1301083"/>
          </a:xfrm>
          <a:custGeom>
            <a:avLst/>
            <a:gdLst/>
            <a:ahLst/>
            <a:cxnLst/>
            <a:rect l="l" t="t" r="r" b="b"/>
            <a:pathLst>
              <a:path w="371400" h="1301083">
                <a:moveTo>
                  <a:pt x="0" y="0"/>
                </a:moveTo>
                <a:lnTo>
                  <a:pt x="371400" y="0"/>
                </a:lnTo>
                <a:lnTo>
                  <a:pt x="371400" y="1301083"/>
                </a:lnTo>
                <a:lnTo>
                  <a:pt x="0" y="13010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2A87C03B-AED7-0C45-7A10-8894A9ACC13B}"/>
              </a:ext>
            </a:extLst>
          </p:cNvPr>
          <p:cNvSpPr txBox="1"/>
          <p:nvPr/>
        </p:nvSpPr>
        <p:spPr>
          <a:xfrm>
            <a:off x="571764" y="663270"/>
            <a:ext cx="16908162" cy="7344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89"/>
              </a:lnSpc>
            </a:pPr>
            <a:r>
              <a:rPr lang="en-US" sz="4800" spc="-342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Diverse Tables are Spatially Separated in Feature Space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59AD462-0BC6-763A-E952-CF802E27C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E5A2DFC-C2B8-80E2-7415-8B28ADA396FB}"/>
              </a:ext>
            </a:extLst>
          </p:cNvPr>
          <p:cNvCxnSpPr>
            <a:cxnSpLocks/>
          </p:cNvCxnSpPr>
          <p:nvPr/>
        </p:nvCxnSpPr>
        <p:spPr>
          <a:xfrm>
            <a:off x="6362696" y="4012279"/>
            <a:ext cx="0" cy="515124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6462E3E-AB5F-75AC-8A71-76ECF1268EC4}"/>
              </a:ext>
            </a:extLst>
          </p:cNvPr>
          <p:cNvCxnSpPr>
            <a:cxnSpLocks/>
          </p:cNvCxnSpPr>
          <p:nvPr/>
        </p:nvCxnSpPr>
        <p:spPr>
          <a:xfrm>
            <a:off x="6362696" y="9155331"/>
            <a:ext cx="6381754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5">
            <a:extLst>
              <a:ext uri="{FF2B5EF4-FFF2-40B4-BE49-F238E27FC236}">
                <a16:creationId xmlns:a16="http://schemas.microsoft.com/office/drawing/2014/main" id="{7C709DC4-5A0B-51BC-D31B-10B047899518}"/>
              </a:ext>
            </a:extLst>
          </p:cNvPr>
          <p:cNvSpPr txBox="1"/>
          <p:nvPr/>
        </p:nvSpPr>
        <p:spPr>
          <a:xfrm>
            <a:off x="687548" y="2246636"/>
            <a:ext cx="17335406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spc="-150" dirty="0">
                <a:latin typeface="TT Interphases Pro Trl Rg" panose="020B0103050000020004" pitchFamily="34" charset="0"/>
              </a:rPr>
              <a:t>Map tables into a vector space and select distant tables for diversity</a:t>
            </a:r>
            <a:endParaRPr lang="en-US" sz="2000" spc="-150" dirty="0">
              <a:latin typeface="TT Interphases Pro Trl Rg" panose="020B0103050000020004" pitchFamily="34" charset="0"/>
            </a:endParaRPr>
          </a:p>
        </p:txBody>
      </p:sp>
      <p:sp>
        <p:nvSpPr>
          <p:cNvPr id="33" name="Rounded Rectangular Callout 32">
            <a:extLst>
              <a:ext uri="{FF2B5EF4-FFF2-40B4-BE49-F238E27FC236}">
                <a16:creationId xmlns:a16="http://schemas.microsoft.com/office/drawing/2014/main" id="{8E1AEB99-C367-974C-E9F9-6E31FD74EB9A}"/>
              </a:ext>
            </a:extLst>
          </p:cNvPr>
          <p:cNvSpPr/>
          <p:nvPr/>
        </p:nvSpPr>
        <p:spPr>
          <a:xfrm>
            <a:off x="1366621" y="8275033"/>
            <a:ext cx="6161370" cy="1076045"/>
          </a:xfrm>
          <a:prstGeom prst="wedgeRoundRectCallout">
            <a:avLst>
              <a:gd name="adj1" fmla="val 56049"/>
              <a:gd name="adj2" fmla="val -54286"/>
              <a:gd name="adj3" fmla="val 16667"/>
            </a:avLst>
          </a:prstGeom>
          <a:solidFill>
            <a:srgbClr val="902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&lt;Average Cost(₹) By Country And Cuisine&gt;</a:t>
            </a:r>
          </a:p>
          <a:p>
            <a:pPr algn="ctr"/>
            <a:r>
              <a:rPr lang="en-US" sz="2400">
                <a:latin typeface="TT Interphases Pro Trl Rg" panose="020B0103050000020004" pitchFamily="34" charset="0"/>
              </a:rPr>
              <a:t>: Similar Query Semantics</a:t>
            </a:r>
            <a:endParaRPr lang="en-US" sz="2400" b="1">
              <a:latin typeface="TT Interphases Pro Trl Bd" panose="020B0103050000020004" pitchFamily="34" charset="0"/>
            </a:endParaRPr>
          </a:p>
        </p:txBody>
      </p:sp>
      <p:sp>
        <p:nvSpPr>
          <p:cNvPr id="34" name="Rounded Rectangular Callout 33">
            <a:extLst>
              <a:ext uri="{FF2B5EF4-FFF2-40B4-BE49-F238E27FC236}">
                <a16:creationId xmlns:a16="http://schemas.microsoft.com/office/drawing/2014/main" id="{BEF48DA4-6C45-D56C-9B33-A90F41378C57}"/>
              </a:ext>
            </a:extLst>
          </p:cNvPr>
          <p:cNvSpPr/>
          <p:nvPr/>
        </p:nvSpPr>
        <p:spPr>
          <a:xfrm>
            <a:off x="11969490" y="4611693"/>
            <a:ext cx="5708897" cy="1058897"/>
          </a:xfrm>
          <a:prstGeom prst="wedgeRoundRectCallout">
            <a:avLst>
              <a:gd name="adj1" fmla="val -37406"/>
              <a:gd name="adj2" fmla="val 93904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&lt;Average Rating By Country&gt;</a:t>
            </a:r>
          </a:p>
          <a:p>
            <a:pPr algn="ctr"/>
            <a:r>
              <a:rPr lang="en-US" sz="2400">
                <a:latin typeface="TT Interphases Pro Trl Rg" panose="020B0103050000020004" pitchFamily="34" charset="0"/>
              </a:rPr>
              <a:t>: Different Query Semantics</a:t>
            </a:r>
            <a:endParaRPr lang="en-US" sz="2400" b="1">
              <a:latin typeface="TT Interphases Pro Trl Bd" panose="020B0103050000020004" pitchFamily="34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470E55D-31B3-AFA5-3B8E-61F08457A31A}"/>
              </a:ext>
            </a:extLst>
          </p:cNvPr>
          <p:cNvSpPr/>
          <p:nvPr/>
        </p:nvSpPr>
        <p:spPr>
          <a:xfrm>
            <a:off x="8053159" y="7289550"/>
            <a:ext cx="385762" cy="38568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F6AEAC6D-1832-AB27-8471-7AC5F595B406}"/>
              </a:ext>
            </a:extLst>
          </p:cNvPr>
          <p:cNvSpPr/>
          <p:nvPr/>
        </p:nvSpPr>
        <p:spPr>
          <a:xfrm>
            <a:off x="8798490" y="7472589"/>
            <a:ext cx="385762" cy="385688"/>
          </a:xfrm>
          <a:prstGeom prst="ellipse">
            <a:avLst/>
          </a:prstGeom>
          <a:solidFill>
            <a:srgbClr val="95B3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BA3A0245-EBB3-542E-D8F7-DFB1C3331CDF}"/>
              </a:ext>
            </a:extLst>
          </p:cNvPr>
          <p:cNvSpPr/>
          <p:nvPr/>
        </p:nvSpPr>
        <p:spPr>
          <a:xfrm>
            <a:off x="12154041" y="6029560"/>
            <a:ext cx="385762" cy="385688"/>
          </a:xfrm>
          <a:prstGeom prst="ellipse">
            <a:avLst/>
          </a:prstGeom>
          <a:solidFill>
            <a:srgbClr val="95B3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A3A14451-1F9A-9C9A-77FE-305662EEB2C7}"/>
              </a:ext>
            </a:extLst>
          </p:cNvPr>
          <p:cNvSpPr/>
          <p:nvPr/>
        </p:nvSpPr>
        <p:spPr>
          <a:xfrm>
            <a:off x="7335110" y="7318496"/>
            <a:ext cx="385762" cy="385688"/>
          </a:xfrm>
          <a:prstGeom prst="ellipse">
            <a:avLst/>
          </a:prstGeom>
          <a:solidFill>
            <a:srgbClr val="95B3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1AE316FB-1639-36B5-5F08-6F2E1B5ACA9A}"/>
              </a:ext>
            </a:extLst>
          </p:cNvPr>
          <p:cNvSpPr/>
          <p:nvPr/>
        </p:nvSpPr>
        <p:spPr>
          <a:xfrm>
            <a:off x="8053159" y="7976637"/>
            <a:ext cx="385762" cy="385688"/>
          </a:xfrm>
          <a:prstGeom prst="ellipse">
            <a:avLst/>
          </a:prstGeom>
          <a:solidFill>
            <a:srgbClr val="95B3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63909D9-B321-52FE-98E8-490B092B92BE}"/>
              </a:ext>
            </a:extLst>
          </p:cNvPr>
          <p:cNvGrpSpPr/>
          <p:nvPr/>
        </p:nvGrpSpPr>
        <p:grpSpPr>
          <a:xfrm>
            <a:off x="4032301" y="6102912"/>
            <a:ext cx="5662999" cy="802079"/>
            <a:chOff x="1628319" y="4379109"/>
            <a:chExt cx="5662999" cy="802079"/>
          </a:xfrm>
        </p:grpSpPr>
        <p:sp>
          <p:nvSpPr>
            <p:cNvPr id="11" name="Rounded Rectangular Callout 10">
              <a:extLst>
                <a:ext uri="{FF2B5EF4-FFF2-40B4-BE49-F238E27FC236}">
                  <a16:creationId xmlns:a16="http://schemas.microsoft.com/office/drawing/2014/main" id="{0B78CADA-787B-323C-D2D9-6C46BADBF5C2}"/>
                </a:ext>
              </a:extLst>
            </p:cNvPr>
            <p:cNvSpPr/>
            <p:nvPr/>
          </p:nvSpPr>
          <p:spPr>
            <a:xfrm>
              <a:off x="5589282" y="4500064"/>
              <a:ext cx="934191" cy="666121"/>
            </a:xfrm>
            <a:prstGeom prst="wedgeRoundRectCallout">
              <a:avLst>
                <a:gd name="adj1" fmla="val -24124"/>
                <a:gd name="adj2" fmla="val 102993"/>
                <a:gd name="adj3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ts val="5599"/>
                </a:lnSpc>
              </a:pPr>
              <a:endParaRPr lang="en-US" sz="2400" spc="-195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endParaRPr>
            </a:p>
          </p:txBody>
        </p:sp>
        <p:sp>
          <p:nvSpPr>
            <p:cNvPr id="55" name="Rectangle: Rounded Corners 2">
              <a:extLst>
                <a:ext uri="{FF2B5EF4-FFF2-40B4-BE49-F238E27FC236}">
                  <a16:creationId xmlns:a16="http://schemas.microsoft.com/office/drawing/2014/main" id="{AFFCDEE1-68C1-EE5B-6BA7-301F3160FBE9}"/>
                </a:ext>
              </a:extLst>
            </p:cNvPr>
            <p:cNvSpPr/>
            <p:nvPr/>
          </p:nvSpPr>
          <p:spPr>
            <a:xfrm>
              <a:off x="1628319" y="4379109"/>
              <a:ext cx="5662999" cy="80207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56" name="TextBox 7">
              <a:extLst>
                <a:ext uri="{FF2B5EF4-FFF2-40B4-BE49-F238E27FC236}">
                  <a16:creationId xmlns:a16="http://schemas.microsoft.com/office/drawing/2014/main" id="{1C14421A-D67D-ED08-B117-6FC7C9D5F0B2}"/>
                </a:ext>
              </a:extLst>
            </p:cNvPr>
            <p:cNvSpPr txBox="1"/>
            <p:nvPr/>
          </p:nvSpPr>
          <p:spPr>
            <a:xfrm>
              <a:off x="2026884" y="4379109"/>
              <a:ext cx="5013769" cy="64485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5599"/>
                </a:lnSpc>
              </a:pPr>
              <a:r>
                <a:rPr lang="en-US" sz="2800" spc="-195" dirty="0">
                  <a:solidFill>
                    <a:srgbClr val="000000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Average Cost(</a:t>
              </a:r>
              <a:r>
                <a:rPr lang="en-US" sz="2800" dirty="0"/>
                <a:t>₹</a:t>
              </a:r>
              <a:r>
                <a:rPr lang="en-US" sz="2800" spc="-195" dirty="0">
                  <a:solidFill>
                    <a:srgbClr val="000000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) By City And Cuisine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DE63BA16-EAF8-D47A-7F56-AE8123D62AC3}"/>
              </a:ext>
            </a:extLst>
          </p:cNvPr>
          <p:cNvSpPr/>
          <p:nvPr/>
        </p:nvSpPr>
        <p:spPr>
          <a:xfrm>
            <a:off x="8386192" y="4226005"/>
            <a:ext cx="385762" cy="385688"/>
          </a:xfrm>
          <a:prstGeom prst="ellipse">
            <a:avLst/>
          </a:prstGeom>
          <a:solidFill>
            <a:srgbClr val="95B3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C11D09D-8FE4-66E0-D99C-1CF9415D7FE1}"/>
              </a:ext>
            </a:extLst>
          </p:cNvPr>
          <p:cNvSpPr/>
          <p:nvPr/>
        </p:nvSpPr>
        <p:spPr>
          <a:xfrm>
            <a:off x="11417174" y="8485472"/>
            <a:ext cx="385762" cy="385688"/>
          </a:xfrm>
          <a:prstGeom prst="ellipse">
            <a:avLst/>
          </a:prstGeom>
          <a:solidFill>
            <a:srgbClr val="95B3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ular Callout 2">
            <a:extLst>
              <a:ext uri="{FF2B5EF4-FFF2-40B4-BE49-F238E27FC236}">
                <a16:creationId xmlns:a16="http://schemas.microsoft.com/office/drawing/2014/main" id="{269CBB4A-A5A7-8C92-2002-C0ACA2B5C80D}"/>
              </a:ext>
            </a:extLst>
          </p:cNvPr>
          <p:cNvSpPr/>
          <p:nvPr/>
        </p:nvSpPr>
        <p:spPr>
          <a:xfrm>
            <a:off x="13445090" y="7704184"/>
            <a:ext cx="4461910" cy="1395077"/>
          </a:xfrm>
          <a:prstGeom prst="wedgeRoundRectCallout">
            <a:avLst>
              <a:gd name="adj1" fmla="val -64313"/>
              <a:gd name="adj2" fmla="val -51203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TT Interphases Pro Trl Rg" panose="020B0103050000020004" pitchFamily="34" charset="0"/>
              </a:rPr>
              <a:t>Select pivot tables with </a:t>
            </a:r>
          </a:p>
          <a:p>
            <a:pPr algn="ctr"/>
            <a:r>
              <a:rPr lang="en-US" sz="2400" u="sng" dirty="0">
                <a:latin typeface="TT Interphases Pro Trl Rg" panose="020B0103050000020004" pitchFamily="34" charset="0"/>
              </a:rPr>
              <a:t>pair-wise large distance </a:t>
            </a:r>
          </a:p>
          <a:p>
            <a:pPr algn="ctr"/>
            <a:r>
              <a:rPr lang="en-US" sz="2400" dirty="0">
                <a:latin typeface="TT Interphases Pro Trl Rg" panose="020B0103050000020004" pitchFamily="34" charset="0"/>
              </a:rPr>
              <a:t>for diversity</a:t>
            </a:r>
            <a:endParaRPr lang="en-US" sz="2400" b="1" dirty="0">
              <a:latin typeface="TT Interphases Pro Trl Bd" panose="020B01030500000200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1A2D5FB-7A42-3EB3-1143-696BC39A8E58}"/>
              </a:ext>
            </a:extLst>
          </p:cNvPr>
          <p:cNvGrpSpPr/>
          <p:nvPr/>
        </p:nvGrpSpPr>
        <p:grpSpPr>
          <a:xfrm>
            <a:off x="117294" y="9438968"/>
            <a:ext cx="915093" cy="848032"/>
            <a:chOff x="9420684" y="2413116"/>
            <a:chExt cx="4491060" cy="355983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2A66177-A29F-8759-9E6B-F97EC663EB7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47578" y="2413116"/>
              <a:ext cx="2407168" cy="220155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1CCE47F-94D6-0D7C-919A-C37406710C1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480187" y="3779667"/>
              <a:ext cx="2431557" cy="219328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ADEEF0D-7223-0C3F-4F7B-43CE71F9182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420684" y="3255210"/>
              <a:ext cx="2426498" cy="2195384"/>
            </a:xfrm>
            <a:prstGeom prst="rect">
              <a:avLst/>
            </a:prstGeom>
          </p:spPr>
        </p:pic>
      </p:grpSp>
      <p:sp>
        <p:nvSpPr>
          <p:cNvPr id="14" name="TextBox 5">
            <a:extLst>
              <a:ext uri="{FF2B5EF4-FFF2-40B4-BE49-F238E27FC236}">
                <a16:creationId xmlns:a16="http://schemas.microsoft.com/office/drawing/2014/main" id="{FCB488E5-9315-E14E-F227-C0DB2A2CFE47}"/>
              </a:ext>
            </a:extLst>
          </p:cNvPr>
          <p:cNvSpPr txBox="1"/>
          <p:nvPr/>
        </p:nvSpPr>
        <p:spPr>
          <a:xfrm>
            <a:off x="14659857" y="2199055"/>
            <a:ext cx="88494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spc="-150" dirty="0">
                <a:latin typeface="TT Interphases Pro Trl Rg" panose="020B0103050000020004" pitchFamily="34" charset="0"/>
              </a:rPr>
              <a:t>[1, 2]</a:t>
            </a:r>
            <a:endParaRPr lang="en-US" sz="1400" spc="-150" dirty="0">
              <a:latin typeface="TT Interphases Pro Trl Rg" panose="020B0103050000020004" pitchFamily="34" charset="0"/>
            </a:endParaRP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D2067237-FDEF-6D49-D8BE-DA592D56F498}"/>
              </a:ext>
            </a:extLst>
          </p:cNvPr>
          <p:cNvSpPr txBox="1"/>
          <p:nvPr/>
        </p:nvSpPr>
        <p:spPr>
          <a:xfrm>
            <a:off x="1452029" y="9494315"/>
            <a:ext cx="15526716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400" spc="-150" dirty="0">
                <a:latin typeface="TT Interphases Pro Trl Rg" panose="020B0103050000020004" pitchFamily="34" charset="0"/>
              </a:rPr>
              <a:t>[1 ] Partial T5, a natural language encoder fined-tuned over a Text-to-SQL dataset for query embedding</a:t>
            </a:r>
          </a:p>
          <a:p>
            <a:r>
              <a:rPr lang="en-US" sz="2400" spc="-150" dirty="0">
                <a:latin typeface="TT Interphases Pro Trl Rg" panose="020B0103050000020004" pitchFamily="34" charset="0"/>
              </a:rPr>
              <a:t>[2] TAPEX, a pre-trained encoder trained on sentence-table pairs for content embedding</a:t>
            </a:r>
            <a:endParaRPr lang="en-US" sz="1200" spc="-150" dirty="0">
              <a:latin typeface="TT Interphases Pro Trl Rg" panose="020B01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493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82D00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82D00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82D00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39863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39863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39863"/>
                                      </p:to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28" grpId="0" animBg="1"/>
      <p:bldP spid="29" grpId="0" animBg="1"/>
      <p:bldP spid="30" grpId="0" animBg="1"/>
      <p:bldP spid="41" grpId="0" animBg="1"/>
      <p:bldP spid="42" grpId="0" animBg="1"/>
      <p:bldP spid="5" grpId="0" animBg="1"/>
      <p:bldP spid="6" grpId="0" animBg="1"/>
      <p:bldP spid="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60389-4BD8-60B4-5493-8F5150206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32">
            <a:extLst>
              <a:ext uri="{FF2B5EF4-FFF2-40B4-BE49-F238E27FC236}">
                <a16:creationId xmlns:a16="http://schemas.microsoft.com/office/drawing/2014/main" id="{BB0D3D97-EF94-1088-F4BC-627E11400247}"/>
              </a:ext>
            </a:extLst>
          </p:cNvPr>
          <p:cNvSpPr/>
          <p:nvPr/>
        </p:nvSpPr>
        <p:spPr>
          <a:xfrm>
            <a:off x="6362644" y="6289356"/>
            <a:ext cx="4007255" cy="3260148"/>
          </a:xfrm>
          <a:custGeom>
            <a:avLst/>
            <a:gdLst>
              <a:gd name="connsiteX0" fmla="*/ 2018538 w 4007255"/>
              <a:gd name="connsiteY0" fmla="*/ 0 h 3260148"/>
              <a:gd name="connsiteX1" fmla="*/ 2840079 w 4007255"/>
              <a:gd name="connsiteY1" fmla="*/ 835898 h 3260148"/>
              <a:gd name="connsiteX2" fmla="*/ 2699773 w 4007255"/>
              <a:gd name="connsiteY2" fmla="*/ 1303257 h 3260148"/>
              <a:gd name="connsiteX3" fmla="*/ 2613928 w 4007255"/>
              <a:gd name="connsiteY3" fmla="*/ 1409120 h 3260148"/>
              <a:gd name="connsiteX4" fmla="*/ 2649649 w 4007255"/>
              <a:gd name="connsiteY4" fmla="*/ 1447243 h 3260148"/>
              <a:gd name="connsiteX5" fmla="*/ 2772688 w 4007255"/>
              <a:gd name="connsiteY5" fmla="*/ 1653583 h 3260148"/>
              <a:gd name="connsiteX6" fmla="*/ 2780016 w 4007255"/>
              <a:gd name="connsiteY6" fmla="*/ 1677601 h 3260148"/>
              <a:gd name="connsiteX7" fmla="*/ 2865933 w 4007255"/>
              <a:gd name="connsiteY7" fmla="*/ 1630152 h 3260148"/>
              <a:gd name="connsiteX8" fmla="*/ 3185714 w 4007255"/>
              <a:gd name="connsiteY8" fmla="*/ 1564463 h 3260148"/>
              <a:gd name="connsiteX9" fmla="*/ 4007255 w 4007255"/>
              <a:gd name="connsiteY9" fmla="*/ 2400361 h 3260148"/>
              <a:gd name="connsiteX10" fmla="*/ 3185714 w 4007255"/>
              <a:gd name="connsiteY10" fmla="*/ 3236259 h 3260148"/>
              <a:gd name="connsiteX11" fmla="*/ 2428734 w 4007255"/>
              <a:gd name="connsiteY11" fmla="*/ 2725730 h 3260148"/>
              <a:gd name="connsiteX12" fmla="*/ 2421406 w 4007255"/>
              <a:gd name="connsiteY12" fmla="*/ 2701712 h 3260148"/>
              <a:gd name="connsiteX13" fmla="*/ 2335489 w 4007255"/>
              <a:gd name="connsiteY13" fmla="*/ 2749161 h 3260148"/>
              <a:gd name="connsiteX14" fmla="*/ 2015708 w 4007255"/>
              <a:gd name="connsiteY14" fmla="*/ 2814850 h 3260148"/>
              <a:gd name="connsiteX15" fmla="*/ 1695927 w 4007255"/>
              <a:gd name="connsiteY15" fmla="*/ 2749161 h 3260148"/>
              <a:gd name="connsiteX16" fmla="*/ 1595570 w 4007255"/>
              <a:gd name="connsiteY16" fmla="*/ 2693737 h 3260148"/>
              <a:gd name="connsiteX17" fmla="*/ 1578522 w 4007255"/>
              <a:gd name="connsiteY17" fmla="*/ 2749619 h 3260148"/>
              <a:gd name="connsiteX18" fmla="*/ 821541 w 4007255"/>
              <a:gd name="connsiteY18" fmla="*/ 3260148 h 3260148"/>
              <a:gd name="connsiteX19" fmla="*/ 0 w 4007255"/>
              <a:gd name="connsiteY19" fmla="*/ 2424250 h 3260148"/>
              <a:gd name="connsiteX20" fmla="*/ 821541 w 4007255"/>
              <a:gd name="connsiteY20" fmla="*/ 1588352 h 3260148"/>
              <a:gd name="connsiteX21" fmla="*/ 1141322 w 4007255"/>
              <a:gd name="connsiteY21" fmla="*/ 1654041 h 3260148"/>
              <a:gd name="connsiteX22" fmla="*/ 1239638 w 4007255"/>
              <a:gd name="connsiteY22" fmla="*/ 1708338 h 3260148"/>
              <a:gd name="connsiteX23" fmla="*/ 1275180 w 4007255"/>
              <a:gd name="connsiteY23" fmla="*/ 1616556 h 3260148"/>
              <a:gd name="connsiteX24" fmla="*/ 1334473 w 4007255"/>
              <a:gd name="connsiteY24" fmla="*/ 1511594 h 3260148"/>
              <a:gd name="connsiteX25" fmla="*/ 1420359 w 4007255"/>
              <a:gd name="connsiteY25" fmla="*/ 1405680 h 3260148"/>
              <a:gd name="connsiteX26" fmla="*/ 1337303 w 4007255"/>
              <a:gd name="connsiteY26" fmla="*/ 1303257 h 3260148"/>
              <a:gd name="connsiteX27" fmla="*/ 1196997 w 4007255"/>
              <a:gd name="connsiteY27" fmla="*/ 835898 h 3260148"/>
              <a:gd name="connsiteX28" fmla="*/ 2018538 w 4007255"/>
              <a:gd name="connsiteY28" fmla="*/ 0 h 3260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007255" h="3260148">
                <a:moveTo>
                  <a:pt x="2018538" y="0"/>
                </a:moveTo>
                <a:cubicBezTo>
                  <a:pt x="2472263" y="0"/>
                  <a:pt x="2840079" y="374244"/>
                  <a:pt x="2840079" y="835898"/>
                </a:cubicBezTo>
                <a:cubicBezTo>
                  <a:pt x="2840079" y="1009018"/>
                  <a:pt x="2788355" y="1169847"/>
                  <a:pt x="2699773" y="1303257"/>
                </a:cubicBezTo>
                <a:lnTo>
                  <a:pt x="2613928" y="1409120"/>
                </a:lnTo>
                <a:lnTo>
                  <a:pt x="2649649" y="1447243"/>
                </a:lnTo>
                <a:cubicBezTo>
                  <a:pt x="2699877" y="1509169"/>
                  <a:pt x="2741509" y="1578579"/>
                  <a:pt x="2772688" y="1653583"/>
                </a:cubicBezTo>
                <a:lnTo>
                  <a:pt x="2780016" y="1677601"/>
                </a:lnTo>
                <a:lnTo>
                  <a:pt x="2865933" y="1630152"/>
                </a:lnTo>
                <a:cubicBezTo>
                  <a:pt x="2964221" y="1587854"/>
                  <a:pt x="3072283" y="1564463"/>
                  <a:pt x="3185714" y="1564463"/>
                </a:cubicBezTo>
                <a:cubicBezTo>
                  <a:pt x="3639439" y="1564463"/>
                  <a:pt x="4007255" y="1938707"/>
                  <a:pt x="4007255" y="2400361"/>
                </a:cubicBezTo>
                <a:cubicBezTo>
                  <a:pt x="4007255" y="2862015"/>
                  <a:pt x="3639439" y="3236259"/>
                  <a:pt x="3185714" y="3236259"/>
                </a:cubicBezTo>
                <a:cubicBezTo>
                  <a:pt x="2845420" y="3236259"/>
                  <a:pt x="2553450" y="3025747"/>
                  <a:pt x="2428734" y="2725730"/>
                </a:cubicBezTo>
                <a:lnTo>
                  <a:pt x="2421406" y="2701712"/>
                </a:lnTo>
                <a:lnTo>
                  <a:pt x="2335489" y="2749161"/>
                </a:lnTo>
                <a:cubicBezTo>
                  <a:pt x="2237201" y="2791460"/>
                  <a:pt x="2129139" y="2814850"/>
                  <a:pt x="2015708" y="2814850"/>
                </a:cubicBezTo>
                <a:cubicBezTo>
                  <a:pt x="1902277" y="2814850"/>
                  <a:pt x="1794215" y="2791460"/>
                  <a:pt x="1695927" y="2749161"/>
                </a:cubicBezTo>
                <a:lnTo>
                  <a:pt x="1595570" y="2693737"/>
                </a:lnTo>
                <a:lnTo>
                  <a:pt x="1578522" y="2749619"/>
                </a:lnTo>
                <a:cubicBezTo>
                  <a:pt x="1453805" y="3049636"/>
                  <a:pt x="1161835" y="3260148"/>
                  <a:pt x="821541" y="3260148"/>
                </a:cubicBezTo>
                <a:cubicBezTo>
                  <a:pt x="367816" y="3260148"/>
                  <a:pt x="0" y="2885904"/>
                  <a:pt x="0" y="2424250"/>
                </a:cubicBezTo>
                <a:cubicBezTo>
                  <a:pt x="0" y="1962596"/>
                  <a:pt x="367816" y="1588352"/>
                  <a:pt x="821541" y="1588352"/>
                </a:cubicBezTo>
                <a:cubicBezTo>
                  <a:pt x="934972" y="1588352"/>
                  <a:pt x="1043034" y="1611743"/>
                  <a:pt x="1141322" y="1654041"/>
                </a:cubicBezTo>
                <a:lnTo>
                  <a:pt x="1239638" y="1708338"/>
                </a:lnTo>
                <a:lnTo>
                  <a:pt x="1275180" y="1616556"/>
                </a:lnTo>
                <a:cubicBezTo>
                  <a:pt x="1292486" y="1580012"/>
                  <a:pt x="1312328" y="1544946"/>
                  <a:pt x="1334473" y="1511594"/>
                </a:cubicBezTo>
                <a:lnTo>
                  <a:pt x="1420359" y="1405680"/>
                </a:lnTo>
                <a:lnTo>
                  <a:pt x="1337303" y="1303257"/>
                </a:lnTo>
                <a:cubicBezTo>
                  <a:pt x="1248721" y="1169847"/>
                  <a:pt x="1196997" y="1009018"/>
                  <a:pt x="1196997" y="835898"/>
                </a:cubicBezTo>
                <a:cubicBezTo>
                  <a:pt x="1196997" y="374244"/>
                  <a:pt x="1564813" y="0"/>
                  <a:pt x="2018538" y="0"/>
                </a:cubicBezTo>
                <a:close/>
              </a:path>
            </a:pathLst>
          </a:custGeom>
          <a:noFill/>
          <a:ln w="508000">
            <a:solidFill>
              <a:srgbClr val="4398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DAD8585-C6EA-1782-F6C4-2CC336F9AA5F}"/>
              </a:ext>
            </a:extLst>
          </p:cNvPr>
          <p:cNvGrpSpPr/>
          <p:nvPr/>
        </p:nvGrpSpPr>
        <p:grpSpPr>
          <a:xfrm>
            <a:off x="9425089" y="2399617"/>
            <a:ext cx="4491060" cy="3559831"/>
            <a:chOff x="9420684" y="2413116"/>
            <a:chExt cx="4491060" cy="3559831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8A2905CF-A3BD-330C-4A48-5A4DF64F64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47578" y="2413116"/>
              <a:ext cx="2407168" cy="2201556"/>
            </a:xfrm>
            <a:prstGeom prst="rect">
              <a:avLst/>
            </a:prstGeom>
            <a:ln w="381000">
              <a:solidFill>
                <a:srgbClr val="439863"/>
              </a:solidFill>
            </a:ln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5C6E82A6-3BC3-461C-5520-5F762266AC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480187" y="3779667"/>
              <a:ext cx="2431557" cy="2193280"/>
            </a:xfrm>
            <a:prstGeom prst="rect">
              <a:avLst/>
            </a:prstGeom>
            <a:ln w="381000">
              <a:solidFill>
                <a:srgbClr val="439863"/>
              </a:solidFill>
            </a:ln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88E0CFA-EE69-76D5-0A10-13F0F34696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20684" y="3255210"/>
              <a:ext cx="2426498" cy="2195384"/>
            </a:xfrm>
            <a:prstGeom prst="rect">
              <a:avLst/>
            </a:prstGeom>
            <a:ln w="381000">
              <a:solidFill>
                <a:srgbClr val="439863"/>
              </a:solidFill>
            </a:ln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6A416B32-8FFE-DE67-F866-A4C39869CB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4264" y="2688825"/>
            <a:ext cx="3556000" cy="3035300"/>
          </a:xfrm>
          <a:prstGeom prst="rect">
            <a:avLst/>
          </a:prstGeom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010E6028-37B4-DE04-63E9-BFF830F898D5}"/>
              </a:ext>
            </a:extLst>
          </p:cNvPr>
          <p:cNvSpPr/>
          <p:nvPr/>
        </p:nvSpPr>
        <p:spPr>
          <a:xfrm rot="-5400000">
            <a:off x="1046131" y="1174075"/>
            <a:ext cx="371400" cy="1301083"/>
          </a:xfrm>
          <a:custGeom>
            <a:avLst/>
            <a:gdLst/>
            <a:ahLst/>
            <a:cxnLst/>
            <a:rect l="l" t="t" r="r" b="b"/>
            <a:pathLst>
              <a:path w="371400" h="1301083">
                <a:moveTo>
                  <a:pt x="0" y="0"/>
                </a:moveTo>
                <a:lnTo>
                  <a:pt x="371400" y="0"/>
                </a:lnTo>
                <a:lnTo>
                  <a:pt x="371400" y="1301083"/>
                </a:lnTo>
                <a:lnTo>
                  <a:pt x="0" y="130108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325AB992-A193-C98F-1BB5-492BE09F7F5F}"/>
              </a:ext>
            </a:extLst>
          </p:cNvPr>
          <p:cNvSpPr txBox="1"/>
          <p:nvPr/>
        </p:nvSpPr>
        <p:spPr>
          <a:xfrm>
            <a:off x="571764" y="663270"/>
            <a:ext cx="14363535" cy="845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89"/>
              </a:lnSpc>
            </a:pPr>
            <a:r>
              <a:rPr lang="en-US" sz="6999" spc="-342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Challenges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EB16B20-B09B-13EA-1908-9BD9A481E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08F9903-36D2-6D09-ECD7-1AB50B385D87}"/>
              </a:ext>
            </a:extLst>
          </p:cNvPr>
          <p:cNvGrpSpPr/>
          <p:nvPr/>
        </p:nvGrpSpPr>
        <p:grpSpPr>
          <a:xfrm>
            <a:off x="9420684" y="2413116"/>
            <a:ext cx="4491060" cy="3559831"/>
            <a:chOff x="9420684" y="2413116"/>
            <a:chExt cx="4491060" cy="3559831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794FE00-964A-27A3-9B05-48965233F4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47578" y="2413116"/>
              <a:ext cx="2407168" cy="2201556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5A23DA6-C57B-C0AA-E59B-F4C710315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480187" y="3779667"/>
              <a:ext cx="2431557" cy="219328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7223F86E-B801-305F-711B-92271FF6B1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20684" y="3255210"/>
              <a:ext cx="2426498" cy="2195384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818D3CD6-D8CA-1EB7-A6A8-498655967936}"/>
              </a:ext>
            </a:extLst>
          </p:cNvPr>
          <p:cNvGrpSpPr/>
          <p:nvPr/>
        </p:nvGrpSpPr>
        <p:grpSpPr>
          <a:xfrm>
            <a:off x="4432852" y="1597510"/>
            <a:ext cx="7909010" cy="6944397"/>
            <a:chOff x="4432852" y="1597510"/>
            <a:chExt cx="7909010" cy="6944397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B0D747F-B501-B87B-437F-38CC645BC6D2}"/>
                </a:ext>
              </a:extLst>
            </p:cNvPr>
            <p:cNvCxnSpPr>
              <a:cxnSpLocks/>
            </p:cNvCxnSpPr>
            <p:nvPr/>
          </p:nvCxnSpPr>
          <p:spPr>
            <a:xfrm>
              <a:off x="8392983" y="1597510"/>
              <a:ext cx="0" cy="3893406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503762A-69CE-6F3F-06F1-BAAA2E5E33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32852" y="5473735"/>
              <a:ext cx="3960131" cy="3068172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BCBF2A93-45F4-2C28-9BD1-1E3CB82EC36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94089" y="5473734"/>
              <a:ext cx="3947773" cy="2925606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81C54CFC-8232-B70B-C25A-E0EA48527CA2}"/>
              </a:ext>
            </a:extLst>
          </p:cNvPr>
          <p:cNvSpPr/>
          <p:nvPr/>
        </p:nvSpPr>
        <p:spPr>
          <a:xfrm>
            <a:off x="14204458" y="1043990"/>
            <a:ext cx="3968496" cy="1591056"/>
          </a:xfrm>
          <a:prstGeom prst="wedgeRoundRectCallout">
            <a:avLst>
              <a:gd name="adj1" fmla="val -49918"/>
              <a:gd name="adj2" fmla="val 98565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How to quantify</a:t>
            </a:r>
          </a:p>
          <a:p>
            <a:pPr algn="ctr"/>
            <a:r>
              <a:rPr lang="en-US" sz="2400" b="1">
                <a:solidFill>
                  <a:schemeClr val="accent2">
                    <a:lumMod val="40000"/>
                    <a:lumOff val="60000"/>
                  </a:schemeClr>
                </a:solidFill>
                <a:latin typeface="TT Interphases Pro Trl Rg" panose="020B0103050000020004" pitchFamily="34" charset="0"/>
              </a:rPr>
              <a:t>diversity</a:t>
            </a:r>
            <a:r>
              <a:rPr lang="en-US" sz="2400">
                <a:latin typeface="TT Interphases Pro Trl Rg" panose="020B0103050000020004" pitchFamily="34" charset="0"/>
              </a:rPr>
              <a:t> of a set of pivot tables?</a:t>
            </a:r>
          </a:p>
        </p:txBody>
      </p: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B5D60BFA-2BB8-7F55-C6C6-D9C56C58870F}"/>
              </a:ext>
            </a:extLst>
          </p:cNvPr>
          <p:cNvSpPr/>
          <p:nvPr/>
        </p:nvSpPr>
        <p:spPr>
          <a:xfrm>
            <a:off x="11670619" y="8150995"/>
            <a:ext cx="4371137" cy="1591056"/>
          </a:xfrm>
          <a:prstGeom prst="wedgeRoundRectCallout">
            <a:avLst>
              <a:gd name="adj1" fmla="val -80850"/>
              <a:gd name="adj2" fmla="val 6027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How to make the recommendation </a:t>
            </a:r>
            <a:r>
              <a:rPr lang="en-US" sz="2400" b="1">
                <a:solidFill>
                  <a:schemeClr val="accent2">
                    <a:lumMod val="40000"/>
                    <a:lumOff val="60000"/>
                  </a:schemeClr>
                </a:solidFill>
                <a:latin typeface="TT Interphases Pro Trl Rg" panose="020B0103050000020004" pitchFamily="34" charset="0"/>
              </a:rPr>
              <a:t>real-time</a:t>
            </a:r>
            <a:r>
              <a:rPr lang="en-US" sz="2400">
                <a:latin typeface="TT Interphases Pro Trl Rg" panose="020B0103050000020004" pitchFamily="34" charset="0"/>
              </a:rPr>
              <a:t>?</a:t>
            </a:r>
            <a:endParaRPr lang="en-US" sz="2400" b="1">
              <a:latin typeface="TT Interphases Pro Trl Rg" panose="020B0103050000020004" pitchFamily="34" charset="0"/>
            </a:endParaRPr>
          </a:p>
        </p:txBody>
      </p:sp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61B0D202-494F-D0E4-14A5-6765032714E9}"/>
              </a:ext>
            </a:extLst>
          </p:cNvPr>
          <p:cNvSpPr/>
          <p:nvPr/>
        </p:nvSpPr>
        <p:spPr>
          <a:xfrm>
            <a:off x="581289" y="5972947"/>
            <a:ext cx="3968496" cy="1591056"/>
          </a:xfrm>
          <a:prstGeom prst="wedgeRoundRectCallout">
            <a:avLst>
              <a:gd name="adj1" fmla="val 35251"/>
              <a:gd name="adj2" fmla="val -107942"/>
              <a:gd name="adj3" fmla="val 1666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How to quantify</a:t>
            </a:r>
          </a:p>
          <a:p>
            <a:pPr algn="ctr"/>
            <a:r>
              <a:rPr lang="en-US" sz="2400" b="1">
                <a:solidFill>
                  <a:schemeClr val="accent2">
                    <a:lumMod val="40000"/>
                    <a:lumOff val="60000"/>
                  </a:schemeClr>
                </a:solidFill>
                <a:latin typeface="TT Interphases Pro Trl Rg" panose="020B0103050000020004" pitchFamily="34" charset="0"/>
              </a:rPr>
              <a:t>goodness</a:t>
            </a:r>
            <a:r>
              <a:rPr lang="en-US" sz="2400">
                <a:latin typeface="TT Interphases Pro Trl Rg" panose="020B0103050000020004" pitchFamily="34" charset="0"/>
              </a:rPr>
              <a:t> of a pivot table?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BE2C04C-DCC8-5999-AA7C-214D74C6D5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62644" y="6289357"/>
            <a:ext cx="4031416" cy="3470081"/>
          </a:xfrm>
          <a:prstGeom prst="rect">
            <a:avLst/>
          </a:prstGeo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0C70AAF3-7C6A-045B-A6E2-EB4FB68E0A8B}"/>
              </a:ext>
            </a:extLst>
          </p:cNvPr>
          <p:cNvSpPr/>
          <p:nvPr/>
        </p:nvSpPr>
        <p:spPr>
          <a:xfrm>
            <a:off x="9431817" y="2418869"/>
            <a:ext cx="4484332" cy="3554078"/>
          </a:xfrm>
          <a:custGeom>
            <a:avLst/>
            <a:gdLst>
              <a:gd name="connsiteX0" fmla="*/ 1003733 w 4484332"/>
              <a:gd name="connsiteY0" fmla="*/ 0 h 3554078"/>
              <a:gd name="connsiteX1" fmla="*/ 3458590 w 4484332"/>
              <a:gd name="connsiteY1" fmla="*/ 0 h 3554078"/>
              <a:gd name="connsiteX2" fmla="*/ 3458590 w 4484332"/>
              <a:gd name="connsiteY2" fmla="*/ 1320572 h 3554078"/>
              <a:gd name="connsiteX3" fmla="*/ 4484332 w 4484332"/>
              <a:gd name="connsiteY3" fmla="*/ 1320572 h 3554078"/>
              <a:gd name="connsiteX4" fmla="*/ 4484332 w 4484332"/>
              <a:gd name="connsiteY4" fmla="*/ 3554078 h 3554078"/>
              <a:gd name="connsiteX5" fmla="*/ 2058530 w 4484332"/>
              <a:gd name="connsiteY5" fmla="*/ 3554078 h 3554078"/>
              <a:gd name="connsiteX6" fmla="*/ 2058530 w 4484332"/>
              <a:gd name="connsiteY6" fmla="*/ 3031725 h 3554078"/>
              <a:gd name="connsiteX7" fmla="*/ 0 w 4484332"/>
              <a:gd name="connsiteY7" fmla="*/ 3031725 h 3554078"/>
              <a:gd name="connsiteX8" fmla="*/ 0 w 4484332"/>
              <a:gd name="connsiteY8" fmla="*/ 798219 h 3554078"/>
              <a:gd name="connsiteX9" fmla="*/ 1003733 w 4484332"/>
              <a:gd name="connsiteY9" fmla="*/ 798219 h 3554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84332" h="3554078">
                <a:moveTo>
                  <a:pt x="1003733" y="0"/>
                </a:moveTo>
                <a:lnTo>
                  <a:pt x="3458590" y="0"/>
                </a:lnTo>
                <a:lnTo>
                  <a:pt x="3458590" y="1320572"/>
                </a:lnTo>
                <a:lnTo>
                  <a:pt x="4484332" y="1320572"/>
                </a:lnTo>
                <a:lnTo>
                  <a:pt x="4484332" y="3554078"/>
                </a:lnTo>
                <a:lnTo>
                  <a:pt x="2058530" y="3554078"/>
                </a:lnTo>
                <a:lnTo>
                  <a:pt x="2058530" y="3031725"/>
                </a:lnTo>
                <a:lnTo>
                  <a:pt x="0" y="3031725"/>
                </a:lnTo>
                <a:lnTo>
                  <a:pt x="0" y="798219"/>
                </a:lnTo>
                <a:lnTo>
                  <a:pt x="1003733" y="798219"/>
                </a:lnTo>
                <a:close/>
              </a:path>
            </a:pathLst>
          </a:custGeom>
          <a:solidFill>
            <a:schemeClr val="bg1">
              <a:lumMod val="75000"/>
              <a:alpha val="7886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43577C6-294F-2DA2-63AE-66619DBCF373}"/>
              </a:ext>
            </a:extLst>
          </p:cNvPr>
          <p:cNvSpPr/>
          <p:nvPr/>
        </p:nvSpPr>
        <p:spPr>
          <a:xfrm>
            <a:off x="4128267" y="2705911"/>
            <a:ext cx="3257152" cy="2795170"/>
          </a:xfrm>
          <a:prstGeom prst="rect">
            <a:avLst/>
          </a:prstGeom>
          <a:solidFill>
            <a:schemeClr val="bg1">
              <a:lumMod val="75000"/>
              <a:alpha val="7886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4569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4E4E4"/>
                                      </p:to>
                                    </p:animClr>
                                    <p:set>
                                      <p:cBhvr>
                                        <p:cTn id="7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2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5211C-D6AF-F447-6725-B7C9EAE7D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DFD6D4E-7934-55AA-8BED-CDAD922FF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A55688AE-9F59-4A87-5391-F061127678AB}"/>
              </a:ext>
            </a:extLst>
          </p:cNvPr>
          <p:cNvSpPr txBox="1"/>
          <p:nvPr/>
        </p:nvSpPr>
        <p:spPr>
          <a:xfrm>
            <a:off x="571764" y="663270"/>
            <a:ext cx="17335236" cy="782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089"/>
              </a:lnSpc>
            </a:pPr>
            <a:r>
              <a:rPr lang="en-US" sz="5400" spc="-150">
                <a:solidFill>
                  <a:srgbClr val="1F1F1F"/>
                </a:solidFill>
                <a:latin typeface="TT Interphases Pro Trl Rg" panose="020B0103050000020004" pitchFamily="34" charset="0"/>
                <a:ea typeface="TT Interphases"/>
                <a:cs typeface="TT Interphases"/>
                <a:sym typeface="TT Interphases"/>
              </a:rPr>
              <a:t>Enable real-time recommendation using 4 scaling methods</a:t>
            </a:r>
            <a:endParaRPr lang="en-US" sz="6000" spc="-150">
              <a:solidFill>
                <a:srgbClr val="000000"/>
              </a:solidFill>
              <a:latin typeface="TT Interphases Pro Trl Rg" panose="020B0103050000020004" pitchFamily="34" charset="0"/>
              <a:ea typeface="TT Interphases"/>
              <a:cs typeface="TT Interphases"/>
              <a:sym typeface="TT Interphases"/>
            </a:endParaRPr>
          </a:p>
        </p:txBody>
      </p: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D5DB90EE-5330-6776-FB7B-F180CA5510F9}"/>
              </a:ext>
            </a:extLst>
          </p:cNvPr>
          <p:cNvSpPr/>
          <p:nvPr/>
        </p:nvSpPr>
        <p:spPr>
          <a:xfrm>
            <a:off x="5020097" y="6537301"/>
            <a:ext cx="3968496" cy="1591056"/>
          </a:xfrm>
          <a:prstGeom prst="wedgeRoundRectCallout">
            <a:avLst>
              <a:gd name="adj1" fmla="val 10311"/>
              <a:gd name="adj2" fmla="val -85710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Sample tuples and tables for fast computation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CFB8AFD-E785-8259-5442-2259D09634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6888" y="2652058"/>
            <a:ext cx="3069833" cy="301324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C1348D6-7916-A11A-F7C3-D93246B3D0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7402" y="2652058"/>
            <a:ext cx="3092537" cy="3030782"/>
          </a:xfrm>
          <a:prstGeom prst="rect">
            <a:avLst/>
          </a:prstGeom>
        </p:spPr>
      </p:pic>
      <p:sp>
        <p:nvSpPr>
          <p:cNvPr id="15" name="Freeform 2">
            <a:extLst>
              <a:ext uri="{FF2B5EF4-FFF2-40B4-BE49-F238E27FC236}">
                <a16:creationId xmlns:a16="http://schemas.microsoft.com/office/drawing/2014/main" id="{A5FF8C6F-710D-67CC-F2EE-0544C8A4D331}"/>
              </a:ext>
            </a:extLst>
          </p:cNvPr>
          <p:cNvSpPr/>
          <p:nvPr/>
        </p:nvSpPr>
        <p:spPr>
          <a:xfrm rot="-5400000">
            <a:off x="1046131" y="1174075"/>
            <a:ext cx="371400" cy="1301083"/>
          </a:xfrm>
          <a:custGeom>
            <a:avLst/>
            <a:gdLst/>
            <a:ahLst/>
            <a:cxnLst/>
            <a:rect l="l" t="t" r="r" b="b"/>
            <a:pathLst>
              <a:path w="371400" h="1301083">
                <a:moveTo>
                  <a:pt x="0" y="0"/>
                </a:moveTo>
                <a:lnTo>
                  <a:pt x="371400" y="0"/>
                </a:lnTo>
                <a:lnTo>
                  <a:pt x="371400" y="1301083"/>
                </a:lnTo>
                <a:lnTo>
                  <a:pt x="0" y="130108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55E2421-1E29-66FC-3DF6-5669CDD6F6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948" y="8826950"/>
            <a:ext cx="1588923" cy="1367681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0D199063-DAF5-CBE4-3E0C-97777C879D41}"/>
              </a:ext>
            </a:extLst>
          </p:cNvPr>
          <p:cNvGrpSpPr/>
          <p:nvPr/>
        </p:nvGrpSpPr>
        <p:grpSpPr>
          <a:xfrm>
            <a:off x="8988593" y="2158643"/>
            <a:ext cx="4919898" cy="5969714"/>
            <a:chOff x="8579891" y="2158643"/>
            <a:chExt cx="4919898" cy="5969714"/>
          </a:xfrm>
        </p:grpSpPr>
        <p:sp>
          <p:nvSpPr>
            <p:cNvPr id="8" name="Rounded Rectangular Callout 7">
              <a:extLst>
                <a:ext uri="{FF2B5EF4-FFF2-40B4-BE49-F238E27FC236}">
                  <a16:creationId xmlns:a16="http://schemas.microsoft.com/office/drawing/2014/main" id="{49116AB7-AEF9-FCBE-9583-451A73B8FB83}"/>
                </a:ext>
              </a:extLst>
            </p:cNvPr>
            <p:cNvSpPr/>
            <p:nvPr/>
          </p:nvSpPr>
          <p:spPr>
            <a:xfrm>
              <a:off x="9198475" y="6537301"/>
              <a:ext cx="3968496" cy="1591056"/>
            </a:xfrm>
            <a:prstGeom prst="wedgeRoundRectCallout">
              <a:avLst>
                <a:gd name="adj1" fmla="val -4734"/>
                <a:gd name="adj2" fmla="val -78392"/>
                <a:gd name="adj3" fmla="val 16667"/>
              </a:avLst>
            </a:prstGeom>
            <a:solidFill>
              <a:srgbClr val="4398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>
                  <a:latin typeface="TT Interphases Pro Trl Rg" panose="020B0103050000020004" pitchFamily="34" charset="0"/>
                </a:rPr>
                <a:t>Avoid using LLMs </a:t>
              </a:r>
            </a:p>
            <a:p>
              <a:pPr algn="ctr"/>
              <a:r>
                <a:rPr lang="en-US" sz="2400">
                  <a:latin typeface="TT Interphases Pro Trl Rg" panose="020B0103050000020004" pitchFamily="34" charset="0"/>
                </a:rPr>
                <a:t>in real-time</a:t>
              </a:r>
              <a:r>
                <a:rPr lang="en-US" altLang="ko-KR" sz="2400">
                  <a:latin typeface="TT Interphases Pro Trl Rg" panose="020B0103050000020004" pitchFamily="34" charset="0"/>
                </a:rPr>
                <a:t>, </a:t>
              </a:r>
            </a:p>
            <a:p>
              <a:pPr algn="ctr"/>
              <a:r>
                <a:rPr lang="en-US" altLang="ko-KR" sz="2400">
                  <a:latin typeface="TT Interphases Pro Trl Rg" panose="020B0103050000020004" pitchFamily="34" charset="0"/>
                </a:rPr>
                <a:t>train a LLM proxy</a:t>
              </a:r>
              <a:endParaRPr lang="en-US" sz="2400" b="1">
                <a:latin typeface="TT Interphases Pro Trl Rg" panose="020B0103050000020004" pitchFamily="34" charset="0"/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7C83D1E-3ADB-DADA-287D-BAFC11A1B10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579891" y="2158643"/>
              <a:ext cx="4919898" cy="4017612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0CE57200-E5D4-9378-EA9A-37D46DA62F8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b="26622"/>
            <a:stretch/>
          </p:blipFill>
          <p:spPr>
            <a:xfrm>
              <a:off x="9144000" y="5040116"/>
              <a:ext cx="3412915" cy="943241"/>
            </a:xfrm>
            <a:prstGeom prst="rect">
              <a:avLst/>
            </a:prstGeom>
          </p:spPr>
        </p:pic>
      </p:grpSp>
      <p:pic>
        <p:nvPicPr>
          <p:cNvPr id="41" name="Picture 40">
            <a:extLst>
              <a:ext uri="{FF2B5EF4-FFF2-40B4-BE49-F238E27FC236}">
                <a16:creationId xmlns:a16="http://schemas.microsoft.com/office/drawing/2014/main" id="{D323E5E2-6B90-13C7-B59A-14257706ED1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474179" y="2664022"/>
            <a:ext cx="3055825" cy="3006853"/>
          </a:xfrm>
          <a:prstGeom prst="rect">
            <a:avLst/>
          </a:prstGeom>
        </p:spPr>
      </p:pic>
      <p:sp>
        <p:nvSpPr>
          <p:cNvPr id="42" name="Rounded Rectangular Callout 41">
            <a:extLst>
              <a:ext uri="{FF2B5EF4-FFF2-40B4-BE49-F238E27FC236}">
                <a16:creationId xmlns:a16="http://schemas.microsoft.com/office/drawing/2014/main" id="{F892717C-C819-A2BE-DD6C-E7E57ADCD433}"/>
              </a:ext>
            </a:extLst>
          </p:cNvPr>
          <p:cNvSpPr/>
          <p:nvPr/>
        </p:nvSpPr>
        <p:spPr>
          <a:xfrm>
            <a:off x="433017" y="6591757"/>
            <a:ext cx="3968496" cy="1591056"/>
          </a:xfrm>
          <a:prstGeom prst="wedgeRoundRectCallout">
            <a:avLst>
              <a:gd name="adj1" fmla="val -7376"/>
              <a:gd name="adj2" fmla="val -104111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Prune low-quality tables</a:t>
            </a:r>
          </a:p>
          <a:p>
            <a:pPr algn="ctr"/>
            <a:r>
              <a:rPr lang="en-US" sz="2400">
                <a:latin typeface="TT Interphases Pro Trl Rg" panose="020B0103050000020004" pitchFamily="34" charset="0"/>
              </a:rPr>
              <a:t>avoiding materialization</a:t>
            </a:r>
          </a:p>
        </p:txBody>
      </p:sp>
      <p:sp>
        <p:nvSpPr>
          <p:cNvPr id="43" name="Rounded Rectangular Callout 42">
            <a:extLst>
              <a:ext uri="{FF2B5EF4-FFF2-40B4-BE49-F238E27FC236}">
                <a16:creationId xmlns:a16="http://schemas.microsoft.com/office/drawing/2014/main" id="{F3FF6C22-89BF-B6F9-E2F3-BA9DEEB83832}"/>
              </a:ext>
            </a:extLst>
          </p:cNvPr>
          <p:cNvSpPr/>
          <p:nvPr/>
        </p:nvSpPr>
        <p:spPr>
          <a:xfrm>
            <a:off x="14194257" y="6537301"/>
            <a:ext cx="3968496" cy="1591056"/>
          </a:xfrm>
          <a:prstGeom prst="wedgeRoundRectCallout">
            <a:avLst>
              <a:gd name="adj1" fmla="val 11778"/>
              <a:gd name="adj2" fmla="val -88928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T Interphases Pro Trl Rg" panose="020B0103050000020004" pitchFamily="34" charset="0"/>
              </a:rPr>
              <a:t>Greedily select tables by checking their </a:t>
            </a:r>
          </a:p>
          <a:p>
            <a:pPr algn="ctr"/>
            <a:r>
              <a:rPr lang="en-US" sz="2400">
                <a:latin typeface="TT Interphases Pro Trl Rg" panose="020B0103050000020004" pitchFamily="34" charset="0"/>
              </a:rPr>
              <a:t>minimum distance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D3B439E2-D304-49EB-FE19-1763AB906959}"/>
              </a:ext>
            </a:extLst>
          </p:cNvPr>
          <p:cNvSpPr/>
          <p:nvPr/>
        </p:nvSpPr>
        <p:spPr>
          <a:xfrm>
            <a:off x="1076410" y="2545845"/>
            <a:ext cx="3325104" cy="3291075"/>
          </a:xfrm>
          <a:prstGeom prst="ellipse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ular Callout 44">
            <a:extLst>
              <a:ext uri="{FF2B5EF4-FFF2-40B4-BE49-F238E27FC236}">
                <a16:creationId xmlns:a16="http://schemas.microsoft.com/office/drawing/2014/main" id="{30933EE6-AAC8-6DD2-C2D3-D58B29A81BE7}"/>
              </a:ext>
            </a:extLst>
          </p:cNvPr>
          <p:cNvSpPr/>
          <p:nvPr/>
        </p:nvSpPr>
        <p:spPr>
          <a:xfrm>
            <a:off x="220652" y="5682840"/>
            <a:ext cx="4316268" cy="2610682"/>
          </a:xfrm>
          <a:prstGeom prst="wedgeRoundRectCallout">
            <a:avLst>
              <a:gd name="adj1" fmla="val -55104"/>
              <a:gd name="adj2" fmla="val 71109"/>
              <a:gd name="adj3" fmla="val 16667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TT Interphases Pro Trl Rg" panose="020B0103050000020004" pitchFamily="34" charset="0"/>
            </a:endParaRPr>
          </a:p>
        </p:txBody>
      </p:sp>
      <p:sp>
        <p:nvSpPr>
          <p:cNvPr id="47" name="Rounded Rectangular Callout 46">
            <a:extLst>
              <a:ext uri="{FF2B5EF4-FFF2-40B4-BE49-F238E27FC236}">
                <a16:creationId xmlns:a16="http://schemas.microsoft.com/office/drawing/2014/main" id="{F8634A6A-45A9-C94C-DD6A-126DC1AB62F5}"/>
              </a:ext>
            </a:extLst>
          </p:cNvPr>
          <p:cNvSpPr/>
          <p:nvPr/>
        </p:nvSpPr>
        <p:spPr>
          <a:xfrm>
            <a:off x="4749285" y="5836920"/>
            <a:ext cx="4316268" cy="2610682"/>
          </a:xfrm>
          <a:prstGeom prst="wedgeRoundRectCallout">
            <a:avLst>
              <a:gd name="adj1" fmla="val -55104"/>
              <a:gd name="adj2" fmla="val 71109"/>
              <a:gd name="adj3" fmla="val 16667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TT Interphases Pro Trl Rg" panose="020B0103050000020004" pitchFamily="34" charset="0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2953037F-8326-BF2A-B064-BB0CE40381F8}"/>
              </a:ext>
            </a:extLst>
          </p:cNvPr>
          <p:cNvSpPr/>
          <p:nvPr/>
        </p:nvSpPr>
        <p:spPr>
          <a:xfrm>
            <a:off x="5257272" y="2261562"/>
            <a:ext cx="4138709" cy="4017612"/>
          </a:xfrm>
          <a:prstGeom prst="ellipse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ounded Rectangular Callout 48">
            <a:extLst>
              <a:ext uri="{FF2B5EF4-FFF2-40B4-BE49-F238E27FC236}">
                <a16:creationId xmlns:a16="http://schemas.microsoft.com/office/drawing/2014/main" id="{D12A0C28-C585-79D2-D02A-A7E7C5A4BF98}"/>
              </a:ext>
            </a:extLst>
          </p:cNvPr>
          <p:cNvSpPr/>
          <p:nvPr/>
        </p:nvSpPr>
        <p:spPr>
          <a:xfrm>
            <a:off x="9336365" y="6081944"/>
            <a:ext cx="4316268" cy="2610682"/>
          </a:xfrm>
          <a:prstGeom prst="wedgeRoundRectCallout">
            <a:avLst>
              <a:gd name="adj1" fmla="val -55104"/>
              <a:gd name="adj2" fmla="val 71109"/>
              <a:gd name="adj3" fmla="val 16667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TT Interphases Pro Trl Rg" panose="020B0103050000020004" pitchFamily="34" charset="0"/>
            </a:endParaRPr>
          </a:p>
        </p:txBody>
      </p:sp>
      <p:sp>
        <p:nvSpPr>
          <p:cNvPr id="50" name="Rounded Rectangular Callout 49">
            <a:extLst>
              <a:ext uri="{FF2B5EF4-FFF2-40B4-BE49-F238E27FC236}">
                <a16:creationId xmlns:a16="http://schemas.microsoft.com/office/drawing/2014/main" id="{B892E983-5490-3723-4052-DCDA415614CC}"/>
              </a:ext>
            </a:extLst>
          </p:cNvPr>
          <p:cNvSpPr/>
          <p:nvPr/>
        </p:nvSpPr>
        <p:spPr>
          <a:xfrm>
            <a:off x="9067831" y="2440754"/>
            <a:ext cx="4316268" cy="3641189"/>
          </a:xfrm>
          <a:prstGeom prst="wedgeRoundRectCallout">
            <a:avLst>
              <a:gd name="adj1" fmla="val -55104"/>
              <a:gd name="adj2" fmla="val 71109"/>
              <a:gd name="adj3" fmla="val 16667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TT Interphases Pro Trl Rg" panose="020B01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501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2" grpId="0" animBg="1"/>
      <p:bldP spid="43" grpId="0" animBg="1"/>
      <p:bldP spid="44" grpId="0" animBg="1"/>
      <p:bldP spid="45" grpId="0" animBg="1"/>
      <p:bldP spid="47" grpId="0" animBg="1"/>
      <p:bldP spid="48" grpId="0" animBg="1"/>
      <p:bldP spid="49" grpId="0" animBg="1"/>
      <p:bldP spid="5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16C1F-FBB8-FFB0-14B0-9319EED80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DC33F48-2E21-B53A-F2F0-2920A02F9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70C15B49-DCD5-7F04-197D-3109CCA8943B}"/>
              </a:ext>
            </a:extLst>
          </p:cNvPr>
          <p:cNvSpPr/>
          <p:nvPr/>
        </p:nvSpPr>
        <p:spPr>
          <a:xfrm rot="-5400000">
            <a:off x="1046131" y="1174075"/>
            <a:ext cx="371400" cy="1301083"/>
          </a:xfrm>
          <a:custGeom>
            <a:avLst/>
            <a:gdLst/>
            <a:ahLst/>
            <a:cxnLst/>
            <a:rect l="l" t="t" r="r" b="b"/>
            <a:pathLst>
              <a:path w="371400" h="1301083">
                <a:moveTo>
                  <a:pt x="0" y="0"/>
                </a:moveTo>
                <a:lnTo>
                  <a:pt x="371400" y="0"/>
                </a:lnTo>
                <a:lnTo>
                  <a:pt x="371400" y="1301083"/>
                </a:lnTo>
                <a:lnTo>
                  <a:pt x="0" y="13010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74521CE7-6585-1FF5-786B-B65BAF0C6AC6}"/>
              </a:ext>
            </a:extLst>
          </p:cNvPr>
          <p:cNvSpPr txBox="1"/>
          <p:nvPr/>
        </p:nvSpPr>
        <p:spPr>
          <a:xfrm>
            <a:off x="571764" y="663270"/>
            <a:ext cx="18522148" cy="8101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089"/>
              </a:lnSpc>
            </a:pPr>
            <a:r>
              <a:rPr lang="en-US" sz="6600" spc="-342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Experiment Settings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638F6434-3B32-2443-53A4-0CAF7E57F10B}"/>
              </a:ext>
            </a:extLst>
          </p:cNvPr>
          <p:cNvSpPr/>
          <p:nvPr/>
        </p:nvSpPr>
        <p:spPr>
          <a:xfrm>
            <a:off x="7850199" y="5402413"/>
            <a:ext cx="3573583" cy="1655611"/>
          </a:xfrm>
          <a:prstGeom prst="roundRect">
            <a:avLst/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>
                <a:latin typeface="TT Interphases Pro Trl Rg" panose="020B0103050000020004" pitchFamily="34" charset="0"/>
              </a:rPr>
              <a:t>SAGE🧙‍♂️</a:t>
            </a:r>
          </a:p>
        </p:txBody>
      </p:sp>
      <p:cxnSp>
        <p:nvCxnSpPr>
          <p:cNvPr id="19" name="Elbow Connector 18">
            <a:extLst>
              <a:ext uri="{FF2B5EF4-FFF2-40B4-BE49-F238E27FC236}">
                <a16:creationId xmlns:a16="http://schemas.microsoft.com/office/drawing/2014/main" id="{734C1E82-5B1C-2EC2-9CE0-A7B5AE76B36F}"/>
              </a:ext>
            </a:extLst>
          </p:cNvPr>
          <p:cNvCxnSpPr/>
          <p:nvPr/>
        </p:nvCxnSpPr>
        <p:spPr>
          <a:xfrm>
            <a:off x="6134382" y="4696972"/>
            <a:ext cx="1415143" cy="1410882"/>
          </a:xfrm>
          <a:prstGeom prst="bentConnector3">
            <a:avLst/>
          </a:prstGeom>
          <a:ln w="76200">
            <a:solidFill>
              <a:srgbClr val="43986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Picture 45">
            <a:extLst>
              <a:ext uri="{FF2B5EF4-FFF2-40B4-BE49-F238E27FC236}">
                <a16:creationId xmlns:a16="http://schemas.microsoft.com/office/drawing/2014/main" id="{870B657C-D43B-8B08-F1A0-5532BE912D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3502" y="4391506"/>
            <a:ext cx="3853672" cy="1466588"/>
          </a:xfrm>
          <a:prstGeom prst="rect">
            <a:avLst/>
          </a:prstGeom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E76C9768-621A-467E-58EF-F8C50C1EDE9A}"/>
              </a:ext>
            </a:extLst>
          </p:cNvPr>
          <p:cNvGrpSpPr/>
          <p:nvPr/>
        </p:nvGrpSpPr>
        <p:grpSpPr>
          <a:xfrm>
            <a:off x="1882373" y="2522295"/>
            <a:ext cx="12103805" cy="1514647"/>
            <a:chOff x="652982" y="2127673"/>
            <a:chExt cx="12103805" cy="1514647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B6483814-F3DF-3760-1BD1-B0A5CFD270E8}"/>
                </a:ext>
              </a:extLst>
            </p:cNvPr>
            <p:cNvGrpSpPr/>
            <p:nvPr/>
          </p:nvGrpSpPr>
          <p:grpSpPr>
            <a:xfrm>
              <a:off x="2923848" y="2127673"/>
              <a:ext cx="9832939" cy="1514647"/>
              <a:chOff x="4879736" y="1487038"/>
              <a:chExt cx="9832939" cy="1514647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34EB19EF-0E09-B364-06E7-6AE37B20F866}"/>
                  </a:ext>
                </a:extLst>
              </p:cNvPr>
              <p:cNvGrpSpPr/>
              <p:nvPr/>
            </p:nvGrpSpPr>
            <p:grpSpPr>
              <a:xfrm>
                <a:off x="4897640" y="1487038"/>
                <a:ext cx="3473172" cy="638745"/>
                <a:chOff x="10855193" y="8894211"/>
                <a:chExt cx="1986501" cy="638745"/>
              </a:xfrm>
            </p:grpSpPr>
            <p:sp>
              <p:nvSpPr>
                <p:cNvPr id="6" name="Rectangle: Rounded Corners 18">
                  <a:extLst>
                    <a:ext uri="{FF2B5EF4-FFF2-40B4-BE49-F238E27FC236}">
                      <a16:creationId xmlns:a16="http://schemas.microsoft.com/office/drawing/2014/main" id="{A6784FE8-4406-9B55-880A-4C72DE0D9669}"/>
                    </a:ext>
                  </a:extLst>
                </p:cNvPr>
                <p:cNvSpPr/>
                <p:nvPr/>
              </p:nvSpPr>
              <p:spPr>
                <a:xfrm>
                  <a:off x="10855193" y="8894211"/>
                  <a:ext cx="1498958" cy="638745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/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3125FF81-73FE-F4C2-9891-E9DB6B65C7D1}"/>
                    </a:ext>
                  </a:extLst>
                </p:cNvPr>
                <p:cNvSpPr txBox="1"/>
                <p:nvPr/>
              </p:nvSpPr>
              <p:spPr>
                <a:xfrm>
                  <a:off x="11003049" y="8988564"/>
                  <a:ext cx="1838645" cy="492443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r>
                    <a:rPr lang="en-US" sz="3200">
                      <a:latin typeface="TT Interphases Pro Trl Rg" panose="020B0103050000020004" pitchFamily="34" charset="0"/>
                    </a:rPr>
                    <a:t>Video Game</a:t>
                  </a: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C8789583-2515-FBBC-2B8B-A02D75DCCDE9}"/>
                  </a:ext>
                </a:extLst>
              </p:cNvPr>
              <p:cNvGrpSpPr/>
              <p:nvPr/>
            </p:nvGrpSpPr>
            <p:grpSpPr>
              <a:xfrm>
                <a:off x="4879736" y="2362940"/>
                <a:ext cx="2620757" cy="638745"/>
                <a:chOff x="10855206" y="8589413"/>
                <a:chExt cx="1498958" cy="638745"/>
              </a:xfrm>
            </p:grpSpPr>
            <p:sp>
              <p:nvSpPr>
                <p:cNvPr id="10" name="Rectangle: Rounded Corners 18">
                  <a:extLst>
                    <a:ext uri="{FF2B5EF4-FFF2-40B4-BE49-F238E27FC236}">
                      <a16:creationId xmlns:a16="http://schemas.microsoft.com/office/drawing/2014/main" id="{6638997D-C413-B51A-C7B4-973FE0DB6965}"/>
                    </a:ext>
                  </a:extLst>
                </p:cNvPr>
                <p:cNvSpPr/>
                <p:nvPr/>
              </p:nvSpPr>
              <p:spPr>
                <a:xfrm>
                  <a:off x="10855206" y="8589413"/>
                  <a:ext cx="1498958" cy="638745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/>
                </a:p>
              </p:txBody>
            </p:sp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29BAD491-6A02-FD44-EFF3-43730D8FF6CB}"/>
                    </a:ext>
                  </a:extLst>
                </p:cNvPr>
                <p:cNvSpPr txBox="1"/>
                <p:nvPr/>
              </p:nvSpPr>
              <p:spPr>
                <a:xfrm>
                  <a:off x="11098775" y="8650495"/>
                  <a:ext cx="1081055" cy="492443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r>
                    <a:rPr lang="en-US" sz="3200">
                      <a:latin typeface="TT Interphases Pro Trl Rg" panose="020B0103050000020004" pitchFamily="34" charset="0"/>
                    </a:rPr>
                    <a:t>Marketing</a:t>
                  </a:r>
                </a:p>
              </p:txBody>
            </p:sp>
          </p:grp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262D69C-FDC3-42F4-E94E-AD3056A76E68}"/>
                  </a:ext>
                </a:extLst>
              </p:cNvPr>
              <p:cNvSpPr txBox="1"/>
              <p:nvPr/>
            </p:nvSpPr>
            <p:spPr>
              <a:xfrm>
                <a:off x="7649570" y="1596137"/>
                <a:ext cx="7063105" cy="49244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lang="en-US" sz="3200">
                    <a:latin typeface="TT Interphases Pro Trl Rg" panose="020B0103050000020004" pitchFamily="34" charset="0"/>
                  </a:rPr>
                  <a:t>Video game sales, 11 attributes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D9931DE-7240-D8C2-2D58-200AAB82D744}"/>
                  </a:ext>
                </a:extLst>
              </p:cNvPr>
              <p:cNvSpPr txBox="1"/>
              <p:nvPr/>
            </p:nvSpPr>
            <p:spPr>
              <a:xfrm>
                <a:off x="7649570" y="2468623"/>
                <a:ext cx="6827437" cy="49244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lang="en-US" sz="3200">
                    <a:latin typeface="TT Interphases Pro Trl Rg" panose="020B0103050000020004" pitchFamily="34" charset="0"/>
                  </a:rPr>
                  <a:t>Customer information, 28 attributes</a:t>
                </a:r>
              </a:p>
            </p:txBody>
          </p:sp>
        </p:grpSp>
        <p:sp>
          <p:nvSpPr>
            <p:cNvPr id="44" name="TextBox 5">
              <a:extLst>
                <a:ext uri="{FF2B5EF4-FFF2-40B4-BE49-F238E27FC236}">
                  <a16:creationId xmlns:a16="http://schemas.microsoft.com/office/drawing/2014/main" id="{9A714CCB-365E-DE2B-3BB8-C451102AF726}"/>
                </a:ext>
              </a:extLst>
            </p:cNvPr>
            <p:cNvSpPr txBox="1"/>
            <p:nvPr/>
          </p:nvSpPr>
          <p:spPr>
            <a:xfrm>
              <a:off x="652982" y="2127673"/>
              <a:ext cx="2315875" cy="55399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en-US" sz="3600">
                  <a:latin typeface="TT Interphases Pro Trl Rg" panose="020B0103050000020004" pitchFamily="34" charset="0"/>
                </a:rPr>
                <a:t>[Datasets]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5DA00B7-02ED-FD22-F8E2-99BA3FCD5208}"/>
              </a:ext>
            </a:extLst>
          </p:cNvPr>
          <p:cNvGrpSpPr/>
          <p:nvPr/>
        </p:nvGrpSpPr>
        <p:grpSpPr>
          <a:xfrm>
            <a:off x="1243497" y="6615216"/>
            <a:ext cx="6306028" cy="1976668"/>
            <a:chOff x="14106" y="6220594"/>
            <a:chExt cx="6306028" cy="1976668"/>
          </a:xfrm>
        </p:grpSpPr>
        <p:sp>
          <p:nvSpPr>
            <p:cNvPr id="14" name="Rectangle: Rounded Corners 18">
              <a:extLst>
                <a:ext uri="{FF2B5EF4-FFF2-40B4-BE49-F238E27FC236}">
                  <a16:creationId xmlns:a16="http://schemas.microsoft.com/office/drawing/2014/main" id="{9EAAD069-13C8-A5E8-E9CA-0C8D3C4BAB59}"/>
                </a:ext>
              </a:extLst>
            </p:cNvPr>
            <p:cNvSpPr/>
            <p:nvPr/>
          </p:nvSpPr>
          <p:spPr>
            <a:xfrm>
              <a:off x="2587117" y="7625762"/>
              <a:ext cx="354635" cy="5715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1C35F9BE-220C-231E-FF19-950EFA4F33F0}"/>
                </a:ext>
              </a:extLst>
            </p:cNvPr>
            <p:cNvGrpSpPr/>
            <p:nvPr/>
          </p:nvGrpSpPr>
          <p:grpSpPr>
            <a:xfrm>
              <a:off x="14106" y="6220594"/>
              <a:ext cx="6306028" cy="1952662"/>
              <a:chOff x="14106" y="6220594"/>
              <a:chExt cx="6306028" cy="1952662"/>
            </a:xfrm>
          </p:grpSpPr>
          <p:sp>
            <p:nvSpPr>
              <p:cNvPr id="15" name="TextBox 5">
                <a:extLst>
                  <a:ext uri="{FF2B5EF4-FFF2-40B4-BE49-F238E27FC236}">
                    <a16:creationId xmlns:a16="http://schemas.microsoft.com/office/drawing/2014/main" id="{047BEB71-E0BB-B523-7E5C-76704932730C}"/>
                  </a:ext>
                </a:extLst>
              </p:cNvPr>
              <p:cNvSpPr txBox="1"/>
              <p:nvPr/>
            </p:nvSpPr>
            <p:spPr>
              <a:xfrm>
                <a:off x="14106" y="7680813"/>
                <a:ext cx="5693682" cy="49244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/>
                <a:r>
                  <a:rPr lang="en-US" sz="3200">
                    <a:latin typeface="TT Interphases Pro Trl Rg" panose="020B0103050000020004" pitchFamily="34" charset="0"/>
                  </a:rPr>
                  <a:t>Recommend </a:t>
                </a:r>
                <a:r>
                  <a:rPr lang="en-US" altLang="ko-KR" sz="3200">
                    <a:latin typeface="TT Interphases Pro Trl Rg" panose="020B0103050000020004" pitchFamily="34" charset="0"/>
                  </a:rPr>
                  <a:t>5</a:t>
                </a:r>
                <a:r>
                  <a:rPr lang="en-US" sz="3200">
                    <a:latin typeface="TT Interphases Pro Trl Rg" panose="020B0103050000020004" pitchFamily="34" charset="0"/>
                  </a:rPr>
                  <a:t> diverse tables</a:t>
                </a:r>
              </a:p>
            </p:txBody>
          </p:sp>
          <p:cxnSp>
            <p:nvCxnSpPr>
              <p:cNvPr id="20" name="Elbow Connector 19">
                <a:extLst>
                  <a:ext uri="{FF2B5EF4-FFF2-40B4-BE49-F238E27FC236}">
                    <a16:creationId xmlns:a16="http://schemas.microsoft.com/office/drawing/2014/main" id="{403AE0A4-66FE-75E6-35EA-35BEAD7623C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91120" y="6220594"/>
                <a:ext cx="1529014" cy="1460219"/>
              </a:xfrm>
              <a:prstGeom prst="bentConnector3">
                <a:avLst>
                  <a:gd name="adj1" fmla="val 50000"/>
                </a:avLst>
              </a:prstGeom>
              <a:ln w="76200">
                <a:solidFill>
                  <a:srgbClr val="439863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5">
                <a:extLst>
                  <a:ext uri="{FF2B5EF4-FFF2-40B4-BE49-F238E27FC236}">
                    <a16:creationId xmlns:a16="http://schemas.microsoft.com/office/drawing/2014/main" id="{D51E3201-0E3E-0418-194E-767E7F945942}"/>
                  </a:ext>
                </a:extLst>
              </p:cNvPr>
              <p:cNvSpPr txBox="1"/>
              <p:nvPr/>
            </p:nvSpPr>
            <p:spPr>
              <a:xfrm>
                <a:off x="996511" y="7004881"/>
                <a:ext cx="3505200" cy="55399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/>
                <a:r>
                  <a:rPr lang="en-US" sz="3600">
                    <a:latin typeface="TT Interphases Pro Trl Rg" panose="020B0103050000020004" pitchFamily="34" charset="0"/>
                  </a:rPr>
                  <a:t>[Configurations]</a:t>
                </a:r>
              </a:p>
            </p:txBody>
          </p:sp>
        </p:grpSp>
      </p:grpSp>
      <p:sp>
        <p:nvSpPr>
          <p:cNvPr id="16" name="Right Arrow 15">
            <a:extLst>
              <a:ext uri="{FF2B5EF4-FFF2-40B4-BE49-F238E27FC236}">
                <a16:creationId xmlns:a16="http://schemas.microsoft.com/office/drawing/2014/main" id="{FEEFB80A-5729-C9D8-AF2F-A8C98CFB7A1D}"/>
              </a:ext>
            </a:extLst>
          </p:cNvPr>
          <p:cNvSpPr/>
          <p:nvPr/>
        </p:nvSpPr>
        <p:spPr>
          <a:xfrm>
            <a:off x="11824961" y="6132182"/>
            <a:ext cx="658604" cy="417303"/>
          </a:xfrm>
          <a:prstGeom prst="rightArrow">
            <a:avLst/>
          </a:prstGeom>
          <a:solidFill>
            <a:srgbClr val="439863"/>
          </a:solidFill>
          <a:ln>
            <a:solidFill>
              <a:srgbClr val="4398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B995FD1-F758-D09A-8BEC-EEB8819D7068}"/>
              </a:ext>
            </a:extLst>
          </p:cNvPr>
          <p:cNvGrpSpPr/>
          <p:nvPr/>
        </p:nvGrpSpPr>
        <p:grpSpPr>
          <a:xfrm>
            <a:off x="13169272" y="5013117"/>
            <a:ext cx="2894410" cy="3007267"/>
            <a:chOff x="12982952" y="4718654"/>
            <a:chExt cx="4572000" cy="4572000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156A73E2-CEE1-0183-F90A-A6A30841AF7E}"/>
                </a:ext>
              </a:extLst>
            </p:cNvPr>
            <p:cNvSpPr/>
            <p:nvPr/>
          </p:nvSpPr>
          <p:spPr>
            <a:xfrm>
              <a:off x="12982952" y="4718654"/>
              <a:ext cx="4572000" cy="4572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accent6">
                      <a:lumMod val="40000"/>
                      <a:lumOff val="60000"/>
                    </a:schemeClr>
                  </a:solidFill>
                </a:ln>
              </a:endParaRPr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4968D6C9-51A1-3C2E-E8AC-E191C4FA2C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004242" y="5143500"/>
              <a:ext cx="2418376" cy="2201556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A71C3B99-5B82-2328-CFC6-98A3CEE2BC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025532" y="6488004"/>
              <a:ext cx="2418376" cy="2201556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E2FC4796-A217-ACE7-1AE0-92043A9A67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982952" y="5963547"/>
              <a:ext cx="2418376" cy="22015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7306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3CE93-F155-93ED-4855-3481A400A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2E10B2-85EF-E961-9DF2-52A79FED4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84E8A745-D0C9-B262-F93D-EC2327C5CBD1}"/>
              </a:ext>
            </a:extLst>
          </p:cNvPr>
          <p:cNvSpPr/>
          <p:nvPr/>
        </p:nvSpPr>
        <p:spPr>
          <a:xfrm rot="-5400000">
            <a:off x="1046131" y="1174075"/>
            <a:ext cx="371400" cy="1301083"/>
          </a:xfrm>
          <a:custGeom>
            <a:avLst/>
            <a:gdLst/>
            <a:ahLst/>
            <a:cxnLst/>
            <a:rect l="l" t="t" r="r" b="b"/>
            <a:pathLst>
              <a:path w="371400" h="1301083">
                <a:moveTo>
                  <a:pt x="0" y="0"/>
                </a:moveTo>
                <a:lnTo>
                  <a:pt x="371400" y="0"/>
                </a:lnTo>
                <a:lnTo>
                  <a:pt x="371400" y="1301083"/>
                </a:lnTo>
                <a:lnTo>
                  <a:pt x="0" y="13010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BA024BEF-91A5-10A1-991A-9AC6D1ECDB1B}"/>
              </a:ext>
            </a:extLst>
          </p:cNvPr>
          <p:cNvSpPr txBox="1"/>
          <p:nvPr/>
        </p:nvSpPr>
        <p:spPr>
          <a:xfrm>
            <a:off x="571764" y="663270"/>
            <a:ext cx="18522148" cy="8101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089"/>
              </a:lnSpc>
            </a:pPr>
            <a:r>
              <a:rPr lang="en-US" sz="6600" spc="-342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Human participants validated our notion of utility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56A827F-FD0A-BC99-6006-1C2FE44D2A3D}"/>
              </a:ext>
            </a:extLst>
          </p:cNvPr>
          <p:cNvGrpSpPr/>
          <p:nvPr/>
        </p:nvGrpSpPr>
        <p:grpSpPr>
          <a:xfrm>
            <a:off x="286686" y="5993912"/>
            <a:ext cx="8857314" cy="2005521"/>
            <a:chOff x="286686" y="5993912"/>
            <a:chExt cx="8857314" cy="2005521"/>
          </a:xfrm>
        </p:grpSpPr>
        <p:sp>
          <p:nvSpPr>
            <p:cNvPr id="60" name="Rectangle: Rounded Corners 18">
              <a:extLst>
                <a:ext uri="{FF2B5EF4-FFF2-40B4-BE49-F238E27FC236}">
                  <a16:creationId xmlns:a16="http://schemas.microsoft.com/office/drawing/2014/main" id="{9785F7BD-B382-9994-011A-A5CC4329B784}"/>
                </a:ext>
              </a:extLst>
            </p:cNvPr>
            <p:cNvSpPr/>
            <p:nvPr/>
          </p:nvSpPr>
          <p:spPr>
            <a:xfrm>
              <a:off x="4792821" y="7331820"/>
              <a:ext cx="4351179" cy="657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70F01B26-1689-8280-9B15-C42DBEF00556}"/>
                </a:ext>
              </a:extLst>
            </p:cNvPr>
            <p:cNvGrpSpPr/>
            <p:nvPr/>
          </p:nvGrpSpPr>
          <p:grpSpPr>
            <a:xfrm>
              <a:off x="286686" y="5993912"/>
              <a:ext cx="8739015" cy="2005521"/>
              <a:chOff x="286686" y="5993912"/>
              <a:chExt cx="8739015" cy="2005521"/>
            </a:xfrm>
          </p:grpSpPr>
          <p:pic>
            <p:nvPicPr>
              <p:cNvPr id="62" name="Picture 61">
                <a:extLst>
                  <a:ext uri="{FF2B5EF4-FFF2-40B4-BE49-F238E27FC236}">
                    <a16:creationId xmlns:a16="http://schemas.microsoft.com/office/drawing/2014/main" id="{F6033C40-3B2B-6166-8534-4F43E515C2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60362" y="6564919"/>
                <a:ext cx="708276" cy="708276"/>
              </a:xfrm>
              <a:prstGeom prst="rect">
                <a:avLst/>
              </a:prstGeom>
            </p:spPr>
          </p:pic>
          <p:sp>
            <p:nvSpPr>
              <p:cNvPr id="18" name="TextBox 5">
                <a:extLst>
                  <a:ext uri="{FF2B5EF4-FFF2-40B4-BE49-F238E27FC236}">
                    <a16:creationId xmlns:a16="http://schemas.microsoft.com/office/drawing/2014/main" id="{C05303CB-97B9-D94A-1B4A-8927F4319A55}"/>
                  </a:ext>
                </a:extLst>
              </p:cNvPr>
              <p:cNvSpPr txBox="1"/>
              <p:nvPr/>
            </p:nvSpPr>
            <p:spPr>
              <a:xfrm>
                <a:off x="2202268" y="5993912"/>
                <a:ext cx="4953959" cy="57246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lang="en-US" sz="4000" dirty="0">
                    <a:latin typeface="TT Interphases Pro Trl Rg" panose="020B0103050000020004" pitchFamily="34" charset="0"/>
                  </a:rPr>
                  <a:t>[Evaluation Metrics]</a:t>
                </a:r>
              </a:p>
            </p:txBody>
          </p: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BD419E33-2F14-EA37-46B0-2F294B776E56}"/>
                  </a:ext>
                </a:extLst>
              </p:cNvPr>
              <p:cNvGrpSpPr/>
              <p:nvPr/>
            </p:nvGrpSpPr>
            <p:grpSpPr>
              <a:xfrm>
                <a:off x="2770077" y="7342434"/>
                <a:ext cx="1807920" cy="656999"/>
                <a:chOff x="12000241" y="8993510"/>
                <a:chExt cx="2366667" cy="802079"/>
              </a:xfrm>
            </p:grpSpPr>
            <p:sp>
              <p:nvSpPr>
                <p:cNvPr id="24" name="Rectangle: Rounded Corners 18">
                  <a:extLst>
                    <a:ext uri="{FF2B5EF4-FFF2-40B4-BE49-F238E27FC236}">
                      <a16:creationId xmlns:a16="http://schemas.microsoft.com/office/drawing/2014/main" id="{A5CFC0F3-770D-4643-A8E5-3DEF21298809}"/>
                    </a:ext>
                  </a:extLst>
                </p:cNvPr>
                <p:cNvSpPr/>
                <p:nvPr/>
              </p:nvSpPr>
              <p:spPr>
                <a:xfrm>
                  <a:off x="12000241" y="8993510"/>
                  <a:ext cx="2366667" cy="802079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681789D0-D1D1-A68A-3190-AF6D314CFE58}"/>
                    </a:ext>
                  </a:extLst>
                </p:cNvPr>
                <p:cNvSpPr txBox="1"/>
                <p:nvPr/>
              </p:nvSpPr>
              <p:spPr>
                <a:xfrm>
                  <a:off x="12356879" y="9048285"/>
                  <a:ext cx="1858987" cy="698880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r>
                    <a:rPr lang="en-US" sz="4000" dirty="0">
                      <a:latin typeface="TT Interphases Pro Trl Rg" panose="020B0103050000020004" pitchFamily="34" charset="0"/>
                    </a:rPr>
                    <a:t>Utility</a:t>
                  </a:r>
                </a:p>
              </p:txBody>
            </p:sp>
          </p:grp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7096E5F-3E2A-616A-502B-282E2207C391}"/>
                  </a:ext>
                </a:extLst>
              </p:cNvPr>
              <p:cNvSpPr txBox="1"/>
              <p:nvPr/>
            </p:nvSpPr>
            <p:spPr>
              <a:xfrm>
                <a:off x="3651533" y="6633814"/>
                <a:ext cx="97211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800"/>
                  <a:t>💡</a:t>
                </a:r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86DA3C95-6038-F424-72BA-5C648DEA6704}"/>
                  </a:ext>
                </a:extLst>
              </p:cNvPr>
              <p:cNvGrpSpPr/>
              <p:nvPr/>
            </p:nvGrpSpPr>
            <p:grpSpPr>
              <a:xfrm>
                <a:off x="286686" y="7327681"/>
                <a:ext cx="2230285" cy="667613"/>
                <a:chOff x="7967969" y="8952851"/>
                <a:chExt cx="2002991" cy="815036"/>
              </a:xfrm>
            </p:grpSpPr>
            <p:sp>
              <p:nvSpPr>
                <p:cNvPr id="41" name="Rectangle: Rounded Corners 18">
                  <a:extLst>
                    <a:ext uri="{FF2B5EF4-FFF2-40B4-BE49-F238E27FC236}">
                      <a16:creationId xmlns:a16="http://schemas.microsoft.com/office/drawing/2014/main" id="{5CE58DE1-9FAB-356D-1BE8-F82A083E501A}"/>
                    </a:ext>
                  </a:extLst>
                </p:cNvPr>
                <p:cNvSpPr/>
                <p:nvPr/>
              </p:nvSpPr>
              <p:spPr>
                <a:xfrm>
                  <a:off x="7967969" y="8952851"/>
                  <a:ext cx="2002991" cy="802079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510D3AF9-8EEE-450B-C472-1C77EB51DC45}"/>
                    </a:ext>
                  </a:extLst>
                </p:cNvPr>
                <p:cNvSpPr txBox="1"/>
                <p:nvPr/>
              </p:nvSpPr>
              <p:spPr>
                <a:xfrm>
                  <a:off x="8142498" y="9016406"/>
                  <a:ext cx="1828461" cy="751481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r>
                    <a:rPr lang="en-US" sz="4000" dirty="0">
                      <a:latin typeface="TT Interphases Pro Trl Rg" panose="020B0103050000020004" pitchFamily="34" charset="0"/>
                    </a:rPr>
                    <a:t>Runtime</a:t>
                  </a:r>
                </a:p>
              </p:txBody>
            </p:sp>
          </p:grpSp>
          <p:pic>
            <p:nvPicPr>
              <p:cNvPr id="43" name="Picture 42">
                <a:extLst>
                  <a:ext uri="{FF2B5EF4-FFF2-40B4-BE49-F238E27FC236}">
                    <a16:creationId xmlns:a16="http://schemas.microsoft.com/office/drawing/2014/main" id="{E8FBBD3F-D416-D880-B74B-DC1DBC21B5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94836" y="6630502"/>
                <a:ext cx="835308" cy="880668"/>
              </a:xfrm>
              <a:prstGeom prst="rect">
                <a:avLst/>
              </a:prstGeom>
            </p:spPr>
          </p:pic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271DBA48-6A7D-F069-F73F-394ECB8FA50C}"/>
                  </a:ext>
                </a:extLst>
              </p:cNvPr>
              <p:cNvSpPr txBox="1"/>
              <p:nvPr/>
            </p:nvSpPr>
            <p:spPr>
              <a:xfrm>
                <a:off x="4910489" y="7348404"/>
                <a:ext cx="4115212" cy="61555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lang="en-US" sz="4000" dirty="0">
                    <a:latin typeface="TT Interphases Pro Trl Rg" panose="020B0103050000020004" pitchFamily="34" charset="0"/>
                  </a:rPr>
                  <a:t>Human Evaluation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4AAF4D87-510D-5994-1958-37E1490880F6}"/>
                  </a:ext>
                </a:extLst>
              </p:cNvPr>
              <p:cNvSpPr txBox="1"/>
              <p:nvPr/>
            </p:nvSpPr>
            <p:spPr>
              <a:xfrm>
                <a:off x="6586244" y="6630502"/>
                <a:ext cx="97211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800"/>
                  <a:t>🧑‍💻</a:t>
                </a:r>
              </a:p>
            </p:txBody>
          </p:sp>
        </p:grpSp>
      </p:grpSp>
      <p:sp>
        <p:nvSpPr>
          <p:cNvPr id="47" name="Rounded Rectangular Callout 46">
            <a:extLst>
              <a:ext uri="{FF2B5EF4-FFF2-40B4-BE49-F238E27FC236}">
                <a16:creationId xmlns:a16="http://schemas.microsoft.com/office/drawing/2014/main" id="{07F85AB2-9DEE-4F51-A030-CB675AA36A53}"/>
              </a:ext>
            </a:extLst>
          </p:cNvPr>
          <p:cNvSpPr/>
          <p:nvPr/>
        </p:nvSpPr>
        <p:spPr>
          <a:xfrm>
            <a:off x="4709862" y="8435783"/>
            <a:ext cx="5122976" cy="1415381"/>
          </a:xfrm>
          <a:prstGeom prst="wedgeRoundRectCallout">
            <a:avLst>
              <a:gd name="adj1" fmla="val -55217"/>
              <a:gd name="adj2" fmla="val -81735"/>
              <a:gd name="adj3" fmla="val 16667"/>
            </a:avLst>
          </a:prstGeom>
          <a:solidFill>
            <a:srgbClr val="902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TT Interphases Pro Trl Rg" panose="020B0103050000020004" pitchFamily="34" charset="0"/>
              </a:rPr>
              <a:t>There’s no benchmark for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latin typeface="TT Interphases Pro Trl Rg" panose="020B0103050000020004" pitchFamily="34" charset="0"/>
              </a:rPr>
              <a:t>table goodness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D918CF47-87EA-04B0-B659-8BB8B8105C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6774797"/>
              </p:ext>
            </p:extLst>
          </p:nvPr>
        </p:nvGraphicFramePr>
        <p:xfrm>
          <a:off x="9708633" y="1473428"/>
          <a:ext cx="5674820" cy="4370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20422366-AEF9-BD56-0FBB-87FF03033F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9830400"/>
              </p:ext>
            </p:extLst>
          </p:nvPr>
        </p:nvGraphicFramePr>
        <p:xfrm>
          <a:off x="10033466" y="5610884"/>
          <a:ext cx="5349986" cy="4370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3" name="TextBox 5">
            <a:extLst>
              <a:ext uri="{FF2B5EF4-FFF2-40B4-BE49-F238E27FC236}">
                <a16:creationId xmlns:a16="http://schemas.microsoft.com/office/drawing/2014/main" id="{648EDF94-B73A-25E8-68AD-C2D3A7A4B0CE}"/>
              </a:ext>
            </a:extLst>
          </p:cNvPr>
          <p:cNvSpPr txBox="1"/>
          <p:nvPr/>
        </p:nvSpPr>
        <p:spPr>
          <a:xfrm>
            <a:off x="11334746" y="3822312"/>
            <a:ext cx="3147244" cy="800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600" b="1" spc="-150" dirty="0">
                <a:solidFill>
                  <a:schemeClr val="bg1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Agreed on </a:t>
            </a:r>
          </a:p>
          <a:p>
            <a:pPr algn="l"/>
            <a:r>
              <a:rPr lang="en-US" sz="2600" b="1" spc="-150" dirty="0">
                <a:solidFill>
                  <a:schemeClr val="bg1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Insightfulness</a:t>
            </a:r>
          </a:p>
        </p:txBody>
      </p:sp>
      <p:sp>
        <p:nvSpPr>
          <p:cNvPr id="26" name="TextBox 5">
            <a:extLst>
              <a:ext uri="{FF2B5EF4-FFF2-40B4-BE49-F238E27FC236}">
                <a16:creationId xmlns:a16="http://schemas.microsoft.com/office/drawing/2014/main" id="{2E6AB59B-B54C-D6DA-2447-5F603ADBDE41}"/>
              </a:ext>
            </a:extLst>
          </p:cNvPr>
          <p:cNvSpPr txBox="1"/>
          <p:nvPr/>
        </p:nvSpPr>
        <p:spPr>
          <a:xfrm>
            <a:off x="11740664" y="8252985"/>
            <a:ext cx="4032736" cy="800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600" b="1" spc="-150" dirty="0">
                <a:solidFill>
                  <a:schemeClr val="bg1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Agreed on </a:t>
            </a:r>
            <a:br>
              <a:rPr lang="en-US" sz="2600" b="1" spc="-150" dirty="0">
                <a:solidFill>
                  <a:schemeClr val="bg1"/>
                </a:solidFill>
                <a:latin typeface="TT Interphases"/>
                <a:ea typeface="TT Interphases"/>
                <a:cs typeface="TT Interphases"/>
                <a:sym typeface="TT Interphases"/>
              </a:rPr>
            </a:br>
            <a:r>
              <a:rPr lang="en-US" sz="2600" b="1" spc="-150" dirty="0">
                <a:solidFill>
                  <a:schemeClr val="bg1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Interpretability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59A9156-AA41-7BB3-829C-44DCBF54035D}"/>
              </a:ext>
            </a:extLst>
          </p:cNvPr>
          <p:cNvGrpSpPr/>
          <p:nvPr/>
        </p:nvGrpSpPr>
        <p:grpSpPr>
          <a:xfrm>
            <a:off x="12898625" y="4660352"/>
            <a:ext cx="5241545" cy="1979966"/>
            <a:chOff x="6498027" y="3041616"/>
            <a:chExt cx="5648631" cy="2559467"/>
          </a:xfrm>
        </p:grpSpPr>
        <p:sp>
          <p:nvSpPr>
            <p:cNvPr id="29" name="Rounded Rectangular Callout 28">
              <a:extLst>
                <a:ext uri="{FF2B5EF4-FFF2-40B4-BE49-F238E27FC236}">
                  <a16:creationId xmlns:a16="http://schemas.microsoft.com/office/drawing/2014/main" id="{73360CFE-2057-E189-6F54-F94B9312EF6C}"/>
                </a:ext>
              </a:extLst>
            </p:cNvPr>
            <p:cNvSpPr/>
            <p:nvPr/>
          </p:nvSpPr>
          <p:spPr>
            <a:xfrm>
              <a:off x="7053381" y="3811192"/>
              <a:ext cx="3734961" cy="1266351"/>
            </a:xfrm>
            <a:prstGeom prst="wedgeRoundRectCallout">
              <a:avLst>
                <a:gd name="adj1" fmla="val -23872"/>
                <a:gd name="adj2" fmla="val 16593"/>
                <a:gd name="adj3" fmla="val 16667"/>
              </a:avLst>
            </a:prstGeom>
            <a:solidFill>
              <a:srgbClr val="4398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>
                  <a:solidFill>
                    <a:schemeClr val="bg1"/>
                  </a:solidFill>
                  <a:latin typeface="TT Interphases Pro Trl Rg" panose="020B0103050000020004" pitchFamily="34" charset="0"/>
                </a:rPr>
                <a:t>SAGE outperformed all Baselines</a:t>
              </a:r>
            </a:p>
          </p:txBody>
        </p:sp>
        <p:sp>
          <p:nvSpPr>
            <p:cNvPr id="30" name="Rounded Rectangular Callout 29">
              <a:extLst>
                <a:ext uri="{FF2B5EF4-FFF2-40B4-BE49-F238E27FC236}">
                  <a16:creationId xmlns:a16="http://schemas.microsoft.com/office/drawing/2014/main" id="{A962D1EF-8C96-2C96-027C-62A4E92B8AD1}"/>
                </a:ext>
              </a:extLst>
            </p:cNvPr>
            <p:cNvSpPr/>
            <p:nvPr/>
          </p:nvSpPr>
          <p:spPr>
            <a:xfrm>
              <a:off x="6498027" y="3041616"/>
              <a:ext cx="5648631" cy="2559467"/>
            </a:xfrm>
            <a:prstGeom prst="wedgeRoundRectCallout">
              <a:avLst>
                <a:gd name="adj1" fmla="val 35189"/>
                <a:gd name="adj2" fmla="val -5032"/>
                <a:gd name="adj3" fmla="val 16667"/>
              </a:avLst>
            </a:prstGeom>
            <a:solidFill>
              <a:srgbClr val="43986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TT Interphases Pro Trl Rg" panose="020B0103050000020004" pitchFamily="34" charset="0"/>
                </a:rPr>
                <a:t>A vast majority of the participants agreed with our notion of utility.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89F6443-8C1F-308C-9212-82A460110637}"/>
              </a:ext>
            </a:extLst>
          </p:cNvPr>
          <p:cNvGrpSpPr/>
          <p:nvPr/>
        </p:nvGrpSpPr>
        <p:grpSpPr>
          <a:xfrm>
            <a:off x="2823216" y="2718787"/>
            <a:ext cx="2894410" cy="3007267"/>
            <a:chOff x="12982952" y="4718654"/>
            <a:chExt cx="4572000" cy="4572000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E36B27C6-CFAB-3D63-C168-8C51287EFE30}"/>
                </a:ext>
              </a:extLst>
            </p:cNvPr>
            <p:cNvSpPr/>
            <p:nvPr/>
          </p:nvSpPr>
          <p:spPr>
            <a:xfrm>
              <a:off x="12982952" y="4718654"/>
              <a:ext cx="4572000" cy="4572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accent6">
                      <a:lumMod val="40000"/>
                      <a:lumOff val="60000"/>
                    </a:schemeClr>
                  </a:solidFill>
                </a:ln>
              </a:endParaRPr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20314763-67AA-E426-E851-61869CA5EAB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4004242" y="5143500"/>
              <a:ext cx="2418376" cy="2201556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E6A3C518-10C6-D021-05CF-FAA20F756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5025532" y="6488004"/>
              <a:ext cx="2418376" cy="2201556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68D889C5-1BFF-1783-A0D4-4A05EBF595E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982952" y="5963547"/>
              <a:ext cx="2418376" cy="2201556"/>
            </a:xfrm>
            <a:prstGeom prst="rect">
              <a:avLst/>
            </a:prstGeom>
          </p:spPr>
        </p:pic>
      </p:grpSp>
      <p:sp>
        <p:nvSpPr>
          <p:cNvPr id="55" name="TextBox 5">
            <a:extLst>
              <a:ext uri="{FF2B5EF4-FFF2-40B4-BE49-F238E27FC236}">
                <a16:creationId xmlns:a16="http://schemas.microsoft.com/office/drawing/2014/main" id="{F1761FA3-AE43-FA6E-9D4D-AFF0FC9009AC}"/>
              </a:ext>
            </a:extLst>
          </p:cNvPr>
          <p:cNvSpPr txBox="1"/>
          <p:nvPr/>
        </p:nvSpPr>
        <p:spPr>
          <a:xfrm>
            <a:off x="11259390" y="9473920"/>
            <a:ext cx="6004955" cy="6494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600" spc="-195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36 participants for user study</a:t>
            </a:r>
          </a:p>
        </p:txBody>
      </p:sp>
    </p:spTree>
    <p:extLst>
      <p:ext uri="{BB962C8B-B14F-4D97-AF65-F5344CB8AC3E}">
        <p14:creationId xmlns:p14="http://schemas.microsoft.com/office/powerpoint/2010/main" val="41749564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Graphic spid="8" grpId="0">
        <p:bldAsOne/>
      </p:bldGraphic>
      <p:bldGraphic spid="12" grpId="0">
        <p:bldAsOne/>
      </p:bldGraphic>
      <p:bldP spid="5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7D6FD7-A2D3-923F-E637-9A2469E8B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F657DE-E7A4-08F3-68C1-CA7C9E788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585D9FBB-925B-613B-E9CD-A6489A27B949}"/>
              </a:ext>
            </a:extLst>
          </p:cNvPr>
          <p:cNvSpPr/>
          <p:nvPr/>
        </p:nvSpPr>
        <p:spPr>
          <a:xfrm rot="-5400000">
            <a:off x="1046131" y="1174075"/>
            <a:ext cx="371400" cy="1301083"/>
          </a:xfrm>
          <a:custGeom>
            <a:avLst/>
            <a:gdLst/>
            <a:ahLst/>
            <a:cxnLst/>
            <a:rect l="l" t="t" r="r" b="b"/>
            <a:pathLst>
              <a:path w="371400" h="1301083">
                <a:moveTo>
                  <a:pt x="0" y="0"/>
                </a:moveTo>
                <a:lnTo>
                  <a:pt x="371400" y="0"/>
                </a:lnTo>
                <a:lnTo>
                  <a:pt x="371400" y="1301083"/>
                </a:lnTo>
                <a:lnTo>
                  <a:pt x="0" y="13010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BA525DF1-85EF-6E96-A97E-D1B4134864CB}"/>
              </a:ext>
            </a:extLst>
          </p:cNvPr>
          <p:cNvSpPr txBox="1"/>
          <p:nvPr/>
        </p:nvSpPr>
        <p:spPr>
          <a:xfrm>
            <a:off x="571764" y="663270"/>
            <a:ext cx="17491633" cy="7405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89"/>
              </a:lnSpc>
            </a:pPr>
            <a:r>
              <a:rPr lang="en-US" sz="5000" spc="-342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Comparison between SAGE and baselines: Runtime &amp; Utility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B1FF57-7131-4A8D-9620-4649D566BA42}"/>
              </a:ext>
            </a:extLst>
          </p:cNvPr>
          <p:cNvSpPr/>
          <p:nvPr/>
        </p:nvSpPr>
        <p:spPr>
          <a:xfrm>
            <a:off x="9440864" y="3573309"/>
            <a:ext cx="6079292" cy="405304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7CCD27E6-9C4C-2282-BC6D-CB24645A4E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3640882"/>
              </p:ext>
            </p:extLst>
          </p:nvPr>
        </p:nvGraphicFramePr>
        <p:xfrm>
          <a:off x="3543134" y="4058206"/>
          <a:ext cx="11548892" cy="3568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5017">
                  <a:extLst>
                    <a:ext uri="{9D8B030D-6E8A-4147-A177-3AD203B41FA5}">
                      <a16:colId xmlns:a16="http://schemas.microsoft.com/office/drawing/2014/main" val="77505413"/>
                    </a:ext>
                  </a:extLst>
                </a:gridCol>
                <a:gridCol w="2854625">
                  <a:extLst>
                    <a:ext uri="{9D8B030D-6E8A-4147-A177-3AD203B41FA5}">
                      <a16:colId xmlns:a16="http://schemas.microsoft.com/office/drawing/2014/main" val="162105792"/>
                    </a:ext>
                  </a:extLst>
                </a:gridCol>
                <a:gridCol w="2854625">
                  <a:extLst>
                    <a:ext uri="{9D8B030D-6E8A-4147-A177-3AD203B41FA5}">
                      <a16:colId xmlns:a16="http://schemas.microsoft.com/office/drawing/2014/main" val="34628325"/>
                    </a:ext>
                  </a:extLst>
                </a:gridCol>
                <a:gridCol w="2854625">
                  <a:extLst>
                    <a:ext uri="{9D8B030D-6E8A-4147-A177-3AD203B41FA5}">
                      <a16:colId xmlns:a16="http://schemas.microsoft.com/office/drawing/2014/main" val="2696409250"/>
                    </a:ext>
                  </a:extLst>
                </a:gridCol>
              </a:tblGrid>
              <a:tr h="930584">
                <a:tc>
                  <a:txBody>
                    <a:bodyPr/>
                    <a:lstStyle/>
                    <a:p>
                      <a:endParaRPr lang="en-US" sz="2400">
                        <a:solidFill>
                          <a:sysClr val="windowText" lastClr="000000"/>
                        </a:solidFill>
                        <a:latin typeface="TT Interphases Pro Trl Rg" panose="020B01030500000200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800" b="0">
                        <a:solidFill>
                          <a:sysClr val="windowText" lastClr="000000"/>
                        </a:solidFill>
                        <a:latin typeface="TT Interphases Pro Trl Rg" panose="020B01030500000200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800" b="0">
                        <a:solidFill>
                          <a:sysClr val="windowText" lastClr="000000"/>
                        </a:solidFill>
                        <a:latin typeface="TT Interphases Pro Trl Rg" panose="020B01030500000200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800" b="0">
                        <a:solidFill>
                          <a:sysClr val="windowText" lastClr="000000"/>
                        </a:solidFill>
                        <a:latin typeface="TT Interphases Pro Trl Rg" panose="020B01030500000200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019246"/>
                  </a:ext>
                </a:extLst>
              </a:tr>
              <a:tr h="659390">
                <a:tc>
                  <a:txBody>
                    <a:bodyPr/>
                    <a:lstStyle/>
                    <a:p>
                      <a:r>
                        <a:rPr lang="en-US" sz="2800">
                          <a:latin typeface="TT Interphases Pro Trl Rg" panose="020B0103050000020004" pitchFamily="34" charset="0"/>
                        </a:rPr>
                        <a:t>SAGE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200" u="none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200" u="none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20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4278173"/>
                  </a:ext>
                </a:extLst>
              </a:tr>
              <a:tr h="659390">
                <a:tc>
                  <a:txBody>
                    <a:bodyPr/>
                    <a:lstStyle/>
                    <a:p>
                      <a:r>
                        <a:rPr lang="en-US" sz="2800">
                          <a:latin typeface="TT Interphases Pro Trl Rg" panose="020B0103050000020004" pitchFamily="34" charset="0"/>
                        </a:rPr>
                        <a:t>Top-k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20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200" b="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20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3385356"/>
                  </a:ext>
                </a:extLst>
              </a:tr>
              <a:tr h="659390">
                <a:tc>
                  <a:txBody>
                    <a:bodyPr/>
                    <a:lstStyle/>
                    <a:p>
                      <a:r>
                        <a:rPr lang="en-US" sz="2800">
                          <a:latin typeface="TT Interphases Pro Trl Rg" panose="020B0103050000020004" pitchFamily="34" charset="0"/>
                        </a:rPr>
                        <a:t>LLM (LLaMa-3B)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20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20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20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9999151"/>
                  </a:ext>
                </a:extLst>
              </a:tr>
              <a:tr h="659390">
                <a:tc>
                  <a:txBody>
                    <a:bodyPr/>
                    <a:lstStyle/>
                    <a:p>
                      <a:r>
                        <a:rPr lang="en-US" sz="2800">
                          <a:latin typeface="TT Interphases Pro Trl Rg" panose="020B0103050000020004" pitchFamily="34" charset="0"/>
                        </a:rPr>
                        <a:t>Excel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200" b="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20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320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241815"/>
                  </a:ext>
                </a:extLst>
              </a:tr>
            </a:tbl>
          </a:graphicData>
        </a:graphic>
      </p:graphicFrame>
      <p:sp>
        <p:nvSpPr>
          <p:cNvPr id="21" name="Rounded Rectangular Callout 20">
            <a:extLst>
              <a:ext uri="{FF2B5EF4-FFF2-40B4-BE49-F238E27FC236}">
                <a16:creationId xmlns:a16="http://schemas.microsoft.com/office/drawing/2014/main" id="{DC276D54-A193-319C-E096-8BA84DC83FE7}"/>
              </a:ext>
            </a:extLst>
          </p:cNvPr>
          <p:cNvSpPr/>
          <p:nvPr/>
        </p:nvSpPr>
        <p:spPr>
          <a:xfrm>
            <a:off x="6395056" y="4027380"/>
            <a:ext cx="3968496" cy="1591056"/>
          </a:xfrm>
          <a:prstGeom prst="wedgeRoundRectCallout">
            <a:avLst>
              <a:gd name="adj1" fmla="val -93723"/>
              <a:gd name="adj2" fmla="val 70044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T Interphases Pro Trl Rg" panose="020B0103050000020004" pitchFamily="34" charset="0"/>
              </a:rPr>
              <a:t>Selects the best top-k utility pivot tables</a:t>
            </a:r>
          </a:p>
        </p:txBody>
      </p:sp>
      <p:sp>
        <p:nvSpPr>
          <p:cNvPr id="22" name="Rounded Rectangular Callout 21">
            <a:extLst>
              <a:ext uri="{FF2B5EF4-FFF2-40B4-BE49-F238E27FC236}">
                <a16:creationId xmlns:a16="http://schemas.microsoft.com/office/drawing/2014/main" id="{C527FCEE-D714-CFD5-0546-D29910AAAC91}"/>
              </a:ext>
            </a:extLst>
          </p:cNvPr>
          <p:cNvSpPr/>
          <p:nvPr/>
        </p:nvSpPr>
        <p:spPr>
          <a:xfrm>
            <a:off x="295511" y="7980998"/>
            <a:ext cx="3968496" cy="1591056"/>
          </a:xfrm>
          <a:prstGeom prst="wedgeRoundRectCallout">
            <a:avLst>
              <a:gd name="adj1" fmla="val 29013"/>
              <a:gd name="adj2" fmla="val -124237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T Interphases Pro Trl Rg" panose="020B0103050000020004" pitchFamily="34" charset="0"/>
              </a:rPr>
              <a:t>LLM gets prompts and recommends pivot tables</a:t>
            </a:r>
          </a:p>
        </p:txBody>
      </p:sp>
      <p:sp>
        <p:nvSpPr>
          <p:cNvPr id="23" name="Rounded Rectangular Callout 22">
            <a:extLst>
              <a:ext uri="{FF2B5EF4-FFF2-40B4-BE49-F238E27FC236}">
                <a16:creationId xmlns:a16="http://schemas.microsoft.com/office/drawing/2014/main" id="{97C85E80-682C-B1CE-69E4-D66E2C376255}"/>
              </a:ext>
            </a:extLst>
          </p:cNvPr>
          <p:cNvSpPr/>
          <p:nvPr/>
        </p:nvSpPr>
        <p:spPr>
          <a:xfrm>
            <a:off x="5349084" y="8288980"/>
            <a:ext cx="3968496" cy="1591056"/>
          </a:xfrm>
          <a:prstGeom prst="wedgeRoundRectCallout">
            <a:avLst>
              <a:gd name="adj1" fmla="val -70488"/>
              <a:gd name="adj2" fmla="val -112603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T Interphases Pro Trl Rg" panose="020B0103050000020004" pitchFamily="34" charset="0"/>
              </a:rPr>
              <a:t>Commercial Spreadsheet recommends pivot tables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22445E8-2593-FEBF-9798-C6CF5BE9003A}"/>
              </a:ext>
            </a:extLst>
          </p:cNvPr>
          <p:cNvGrpSpPr/>
          <p:nvPr/>
        </p:nvGrpSpPr>
        <p:grpSpPr>
          <a:xfrm>
            <a:off x="16793193" y="1121531"/>
            <a:ext cx="1827036" cy="956360"/>
            <a:chOff x="16307395" y="607801"/>
            <a:chExt cx="1827036" cy="956360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84014F94-7F1B-6E3C-3A04-3CCC9D5B7E6B}"/>
                </a:ext>
              </a:extLst>
            </p:cNvPr>
            <p:cNvGrpSpPr/>
            <p:nvPr/>
          </p:nvGrpSpPr>
          <p:grpSpPr>
            <a:xfrm>
              <a:off x="16307395" y="607801"/>
              <a:ext cx="827737" cy="826582"/>
              <a:chOff x="12532454" y="2051473"/>
              <a:chExt cx="1301084" cy="1237878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0D9481B1-DB33-E103-032A-93D8F438BF6C}"/>
                  </a:ext>
                </a:extLst>
              </p:cNvPr>
              <p:cNvSpPr/>
              <p:nvPr/>
            </p:nvSpPr>
            <p:spPr>
              <a:xfrm>
                <a:off x="12532454" y="2051473"/>
                <a:ext cx="1301084" cy="1237878"/>
              </a:xfrm>
              <a:prstGeom prst="ellipse">
                <a:avLst/>
              </a:prstGeom>
              <a:solidFill>
                <a:srgbClr val="FAE9AC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D328875E-CBDC-9616-AC74-2A6EB75E5A91}"/>
                  </a:ext>
                </a:extLst>
              </p:cNvPr>
              <p:cNvGrpSpPr/>
              <p:nvPr/>
            </p:nvGrpSpPr>
            <p:grpSpPr>
              <a:xfrm>
                <a:off x="12708682" y="2201317"/>
                <a:ext cx="846926" cy="930524"/>
                <a:chOff x="13556331" y="2016015"/>
                <a:chExt cx="846926" cy="930524"/>
              </a:xfrm>
            </p:grpSpPr>
            <p:sp>
              <p:nvSpPr>
                <p:cNvPr id="32" name="Freeform 31" descr="Badge Tick1 with solid fill">
                  <a:extLst>
                    <a:ext uri="{FF2B5EF4-FFF2-40B4-BE49-F238E27FC236}">
                      <a16:creationId xmlns:a16="http://schemas.microsoft.com/office/drawing/2014/main" id="{4F3360BB-2ADD-C70C-BF9C-C6BBDF4D4622}"/>
                    </a:ext>
                  </a:extLst>
                </p:cNvPr>
                <p:cNvSpPr/>
                <p:nvPr/>
              </p:nvSpPr>
              <p:spPr>
                <a:xfrm>
                  <a:off x="13556331" y="2016015"/>
                  <a:ext cx="846926" cy="930524"/>
                </a:xfrm>
                <a:custGeom>
                  <a:avLst/>
                  <a:gdLst>
                    <a:gd name="connsiteX0" fmla="*/ 457915 w 846926"/>
                    <a:gd name="connsiteY0" fmla="*/ 270 h 930524"/>
                    <a:gd name="connsiteX1" fmla="*/ 846640 w 846926"/>
                    <a:gd name="connsiteY1" fmla="*/ 333003 h 930524"/>
                    <a:gd name="connsiteX2" fmla="*/ 846640 w 846926"/>
                    <a:gd name="connsiteY2" fmla="*/ 360105 h 930524"/>
                    <a:gd name="connsiteX3" fmla="*/ 699744 w 846926"/>
                    <a:gd name="connsiteY3" fmla="*/ 638896 h 930524"/>
                    <a:gd name="connsiteX4" fmla="*/ 699744 w 846926"/>
                    <a:gd name="connsiteY4" fmla="*/ 930524 h 930524"/>
                    <a:gd name="connsiteX5" fmla="*/ 306363 w 846926"/>
                    <a:gd name="connsiteY5" fmla="*/ 930524 h 930524"/>
                    <a:gd name="connsiteX6" fmla="*/ 306363 w 846926"/>
                    <a:gd name="connsiteY6" fmla="*/ 792240 h 930524"/>
                    <a:gd name="connsiteX7" fmla="*/ 245364 w 846926"/>
                    <a:gd name="connsiteY7" fmla="*/ 792240 h 930524"/>
                    <a:gd name="connsiteX8" fmla="*/ 140794 w 846926"/>
                    <a:gd name="connsiteY8" fmla="*/ 751908 h 930524"/>
                    <a:gd name="connsiteX9" fmla="*/ 98469 w 846926"/>
                    <a:gd name="connsiteY9" fmla="*/ 653957 h 930524"/>
                    <a:gd name="connsiteX10" fmla="*/ 98469 w 846926"/>
                    <a:gd name="connsiteY10" fmla="*/ 584815 h 930524"/>
                    <a:gd name="connsiteX11" fmla="*/ 43694 w 846926"/>
                    <a:gd name="connsiteY11" fmla="*/ 584815 h 930524"/>
                    <a:gd name="connsiteX12" fmla="*/ 12572 w 846926"/>
                    <a:gd name="connsiteY12" fmla="*/ 504151 h 930524"/>
                    <a:gd name="connsiteX13" fmla="*/ 98469 w 846926"/>
                    <a:gd name="connsiteY13" fmla="*/ 365867 h 930524"/>
                    <a:gd name="connsiteX14" fmla="*/ 98469 w 846926"/>
                    <a:gd name="connsiteY14" fmla="*/ 360105 h 930524"/>
                    <a:gd name="connsiteX15" fmla="*/ 457915 w 846926"/>
                    <a:gd name="connsiteY15" fmla="*/ 270 h 930524"/>
                    <a:gd name="connsiteX16" fmla="*/ 452521 w 846926"/>
                    <a:gd name="connsiteY16" fmla="*/ 23712 h 930524"/>
                    <a:gd name="connsiteX17" fmla="*/ 172055 w 846926"/>
                    <a:gd name="connsiteY17" fmla="*/ 181507 h 930524"/>
                    <a:gd name="connsiteX18" fmla="*/ 123304 w 846926"/>
                    <a:gd name="connsiteY18" fmla="*/ 359114 h 930524"/>
                    <a:gd name="connsiteX19" fmla="*/ 123304 w 846926"/>
                    <a:gd name="connsiteY19" fmla="*/ 371860 h 930524"/>
                    <a:gd name="connsiteX20" fmla="*/ 119993 w 846926"/>
                    <a:gd name="connsiteY20" fmla="*/ 377195 h 930524"/>
                    <a:gd name="connsiteX21" fmla="*/ 34096 w 846926"/>
                    <a:gd name="connsiteY21" fmla="*/ 515478 h 930524"/>
                    <a:gd name="connsiteX22" fmla="*/ 33760 w 846926"/>
                    <a:gd name="connsiteY22" fmla="*/ 516008 h 930524"/>
                    <a:gd name="connsiteX23" fmla="*/ 33399 w 846926"/>
                    <a:gd name="connsiteY23" fmla="*/ 516527 h 930524"/>
                    <a:gd name="connsiteX24" fmla="*/ 27100 w 846926"/>
                    <a:gd name="connsiteY24" fmla="*/ 548920 h 930524"/>
                    <a:gd name="connsiteX25" fmla="*/ 45325 w 846926"/>
                    <a:gd name="connsiteY25" fmla="*/ 561596 h 930524"/>
                    <a:gd name="connsiteX26" fmla="*/ 123366 w 846926"/>
                    <a:gd name="connsiteY26" fmla="*/ 561596 h 930524"/>
                    <a:gd name="connsiteX27" fmla="*/ 123366 w 846926"/>
                    <a:gd name="connsiteY27" fmla="*/ 653784 h 930524"/>
                    <a:gd name="connsiteX28" fmla="*/ 158409 w 846926"/>
                    <a:gd name="connsiteY28" fmla="*/ 735475 h 930524"/>
                    <a:gd name="connsiteX29" fmla="*/ 245364 w 846926"/>
                    <a:gd name="connsiteY29" fmla="*/ 769159 h 930524"/>
                    <a:gd name="connsiteX30" fmla="*/ 331260 w 846926"/>
                    <a:gd name="connsiteY30" fmla="*/ 769159 h 930524"/>
                    <a:gd name="connsiteX31" fmla="*/ 331260 w 846926"/>
                    <a:gd name="connsiteY31" fmla="*/ 907442 h 930524"/>
                    <a:gd name="connsiteX32" fmla="*/ 674846 w 846926"/>
                    <a:gd name="connsiteY32" fmla="*/ 907442 h 930524"/>
                    <a:gd name="connsiteX33" fmla="*/ 674846 w 846926"/>
                    <a:gd name="connsiteY33" fmla="*/ 627591 h 930524"/>
                    <a:gd name="connsiteX34" fmla="*/ 684507 w 846926"/>
                    <a:gd name="connsiteY34" fmla="*/ 620677 h 930524"/>
                    <a:gd name="connsiteX35" fmla="*/ 821742 w 846926"/>
                    <a:gd name="connsiteY35" fmla="*/ 359944 h 930524"/>
                    <a:gd name="connsiteX36" fmla="*/ 821742 w 846926"/>
                    <a:gd name="connsiteY36" fmla="*/ 359529 h 930524"/>
                    <a:gd name="connsiteX37" fmla="*/ 821742 w 846926"/>
                    <a:gd name="connsiteY37" fmla="*/ 359114 h 930524"/>
                    <a:gd name="connsiteX38" fmla="*/ 650982 w 846926"/>
                    <a:gd name="connsiteY38" fmla="*/ 68581 h 930524"/>
                    <a:gd name="connsiteX39" fmla="*/ 650995 w 846926"/>
                    <a:gd name="connsiteY39" fmla="*/ 68581 h 930524"/>
                    <a:gd name="connsiteX40" fmla="*/ 452521 w 846926"/>
                    <a:gd name="connsiteY40" fmla="*/ 23712 h 930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</a:cxnLst>
                  <a:rect l="l" t="t" r="r" b="b"/>
                  <a:pathLst>
                    <a:path w="846926" h="930524">
                      <a:moveTo>
                        <a:pt x="457915" y="270"/>
                      </a:moveTo>
                      <a:cubicBezTo>
                        <a:pt x="664516" y="-7214"/>
                        <a:pt x="838554" y="141756"/>
                        <a:pt x="846640" y="333003"/>
                      </a:cubicBezTo>
                      <a:cubicBezTo>
                        <a:pt x="847022" y="342034"/>
                        <a:pt x="847022" y="351074"/>
                        <a:pt x="846640" y="360105"/>
                      </a:cubicBezTo>
                      <a:cubicBezTo>
                        <a:pt x="847069" y="469103"/>
                        <a:pt x="792797" y="572105"/>
                        <a:pt x="699744" y="638896"/>
                      </a:cubicBezTo>
                      <a:lnTo>
                        <a:pt x="699744" y="930524"/>
                      </a:lnTo>
                      <a:lnTo>
                        <a:pt x="306363" y="930524"/>
                      </a:lnTo>
                      <a:lnTo>
                        <a:pt x="306363" y="792240"/>
                      </a:lnTo>
                      <a:lnTo>
                        <a:pt x="245364" y="792240"/>
                      </a:lnTo>
                      <a:cubicBezTo>
                        <a:pt x="206107" y="792175"/>
                        <a:pt x="168488" y="777664"/>
                        <a:pt x="140794" y="751908"/>
                      </a:cubicBezTo>
                      <a:cubicBezTo>
                        <a:pt x="113485" y="725581"/>
                        <a:pt x="98307" y="690456"/>
                        <a:pt x="98469" y="653957"/>
                      </a:cubicBezTo>
                      <a:lnTo>
                        <a:pt x="98469" y="584815"/>
                      </a:lnTo>
                      <a:lnTo>
                        <a:pt x="43694" y="584815"/>
                      </a:lnTo>
                      <a:cubicBezTo>
                        <a:pt x="11327" y="581358"/>
                        <a:pt x="-17305" y="546788"/>
                        <a:pt x="12572" y="504151"/>
                      </a:cubicBezTo>
                      <a:lnTo>
                        <a:pt x="98469" y="365867"/>
                      </a:lnTo>
                      <a:lnTo>
                        <a:pt x="98469" y="360105"/>
                      </a:lnTo>
                      <a:cubicBezTo>
                        <a:pt x="90383" y="168858"/>
                        <a:pt x="251313" y="7754"/>
                        <a:pt x="457915" y="270"/>
                      </a:cubicBezTo>
                      <a:close/>
                      <a:moveTo>
                        <a:pt x="452521" y="23712"/>
                      </a:moveTo>
                      <a:cubicBezTo>
                        <a:pt x="340524" y="29749"/>
                        <a:pt x="233661" y="85501"/>
                        <a:pt x="172055" y="181507"/>
                      </a:cubicBezTo>
                      <a:cubicBezTo>
                        <a:pt x="137652" y="235123"/>
                        <a:pt x="120722" y="296799"/>
                        <a:pt x="123304" y="359114"/>
                      </a:cubicBezTo>
                      <a:lnTo>
                        <a:pt x="123304" y="371860"/>
                      </a:lnTo>
                      <a:lnTo>
                        <a:pt x="119993" y="377195"/>
                      </a:lnTo>
                      <a:lnTo>
                        <a:pt x="34096" y="515478"/>
                      </a:lnTo>
                      <a:lnTo>
                        <a:pt x="33760" y="516008"/>
                      </a:lnTo>
                      <a:lnTo>
                        <a:pt x="33399" y="516527"/>
                      </a:lnTo>
                      <a:cubicBezTo>
                        <a:pt x="25316" y="525558"/>
                        <a:pt x="22927" y="537845"/>
                        <a:pt x="27100" y="548920"/>
                      </a:cubicBezTo>
                      <a:cubicBezTo>
                        <a:pt x="30630" y="555603"/>
                        <a:pt x="37406" y="560318"/>
                        <a:pt x="45325" y="561596"/>
                      </a:cubicBezTo>
                      <a:lnTo>
                        <a:pt x="123366" y="561596"/>
                      </a:lnTo>
                      <a:lnTo>
                        <a:pt x="123366" y="653784"/>
                      </a:lnTo>
                      <a:cubicBezTo>
                        <a:pt x="123233" y="684178"/>
                        <a:pt x="135787" y="713446"/>
                        <a:pt x="158409" y="735475"/>
                      </a:cubicBezTo>
                      <a:cubicBezTo>
                        <a:pt x="181366" y="757009"/>
                        <a:pt x="212681" y="769140"/>
                        <a:pt x="245364" y="769159"/>
                      </a:cubicBezTo>
                      <a:lnTo>
                        <a:pt x="331260" y="769159"/>
                      </a:lnTo>
                      <a:lnTo>
                        <a:pt x="331260" y="907442"/>
                      </a:lnTo>
                      <a:lnTo>
                        <a:pt x="674846" y="907442"/>
                      </a:lnTo>
                      <a:lnTo>
                        <a:pt x="674846" y="627591"/>
                      </a:lnTo>
                      <a:lnTo>
                        <a:pt x="684507" y="620677"/>
                      </a:lnTo>
                      <a:cubicBezTo>
                        <a:pt x="771671" y="558331"/>
                        <a:pt x="822423" y="461909"/>
                        <a:pt x="821742" y="359944"/>
                      </a:cubicBezTo>
                      <a:lnTo>
                        <a:pt x="821742" y="359529"/>
                      </a:lnTo>
                      <a:lnTo>
                        <a:pt x="821742" y="359114"/>
                      </a:lnTo>
                      <a:cubicBezTo>
                        <a:pt x="826796" y="240586"/>
                        <a:pt x="761233" y="129038"/>
                        <a:pt x="650982" y="68581"/>
                      </a:cubicBezTo>
                      <a:lnTo>
                        <a:pt x="650995" y="68581"/>
                      </a:lnTo>
                      <a:cubicBezTo>
                        <a:pt x="588766" y="34365"/>
                        <a:pt x="519720" y="20090"/>
                        <a:pt x="452521" y="2371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55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3" name="Freeform 32" descr="Badge Tick1 with solid fill">
                  <a:extLst>
                    <a:ext uri="{FF2B5EF4-FFF2-40B4-BE49-F238E27FC236}">
                      <a16:creationId xmlns:a16="http://schemas.microsoft.com/office/drawing/2014/main" id="{CE6E595D-E51A-1E28-AB5B-F6F67A9DAE32}"/>
                    </a:ext>
                  </a:extLst>
                </p:cNvPr>
                <p:cNvSpPr/>
                <p:nvPr/>
              </p:nvSpPr>
              <p:spPr>
                <a:xfrm>
                  <a:off x="13816285" y="2165644"/>
                  <a:ext cx="428720" cy="396858"/>
                </a:xfrm>
                <a:custGeom>
                  <a:avLst/>
                  <a:gdLst>
                    <a:gd name="connsiteX0" fmla="*/ 214360 w 428720"/>
                    <a:gd name="connsiteY0" fmla="*/ 0 h 396858"/>
                    <a:gd name="connsiteX1" fmla="*/ 214524 w 428720"/>
                    <a:gd name="connsiteY1" fmla="*/ 0 h 396858"/>
                    <a:gd name="connsiteX2" fmla="*/ 428720 w 428720"/>
                    <a:gd name="connsiteY2" fmla="*/ 198414 h 396858"/>
                    <a:gd name="connsiteX3" fmla="*/ 428720 w 428720"/>
                    <a:gd name="connsiteY3" fmla="*/ 198429 h 396858"/>
                    <a:gd name="connsiteX4" fmla="*/ 214360 w 428720"/>
                    <a:gd name="connsiteY4" fmla="*/ 396858 h 396858"/>
                    <a:gd name="connsiteX5" fmla="*/ 0 w 428720"/>
                    <a:gd name="connsiteY5" fmla="*/ 198429 h 396858"/>
                    <a:gd name="connsiteX6" fmla="*/ 214360 w 428720"/>
                    <a:gd name="connsiteY6" fmla="*/ 0 h 396858"/>
                    <a:gd name="connsiteX7" fmla="*/ 321442 w 428720"/>
                    <a:gd name="connsiteY7" fmla="*/ 106824 h 396858"/>
                    <a:gd name="connsiteX8" fmla="*/ 319184 w 428720"/>
                    <a:gd name="connsiteY8" fmla="*/ 109081 h 396858"/>
                    <a:gd name="connsiteX9" fmla="*/ 316751 w 428720"/>
                    <a:gd name="connsiteY9" fmla="*/ 111171 h 396858"/>
                    <a:gd name="connsiteX10" fmla="*/ 249919 w 428720"/>
                    <a:gd name="connsiteY10" fmla="*/ 172253 h 396858"/>
                    <a:gd name="connsiteX11" fmla="*/ 172029 w 428720"/>
                    <a:gd name="connsiteY11" fmla="*/ 245290 h 396858"/>
                    <a:gd name="connsiteX12" fmla="*/ 118246 w 428720"/>
                    <a:gd name="connsiteY12" fmla="*/ 195503 h 396858"/>
                    <a:gd name="connsiteX13" fmla="*/ 91261 w 428720"/>
                    <a:gd name="connsiteY13" fmla="*/ 220483 h 396858"/>
                    <a:gd name="connsiteX14" fmla="*/ 172029 w 428720"/>
                    <a:gd name="connsiteY14" fmla="*/ 295248 h 396858"/>
                    <a:gd name="connsiteX15" fmla="*/ 266287 w 428720"/>
                    <a:gd name="connsiteY15" fmla="*/ 207907 h 396858"/>
                    <a:gd name="connsiteX16" fmla="*/ 266281 w 428720"/>
                    <a:gd name="connsiteY16" fmla="*/ 207891 h 396858"/>
                    <a:gd name="connsiteX17" fmla="*/ 348805 w 428720"/>
                    <a:gd name="connsiteY17" fmla="*/ 131804 h 396858"/>
                    <a:gd name="connsiteX18" fmla="*/ 321442 w 428720"/>
                    <a:gd name="connsiteY18" fmla="*/ 106824 h 396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28720" h="396858">
                      <a:moveTo>
                        <a:pt x="214360" y="0"/>
                      </a:moveTo>
                      <a:cubicBezTo>
                        <a:pt x="214415" y="0"/>
                        <a:pt x="214469" y="0"/>
                        <a:pt x="214524" y="0"/>
                      </a:cubicBezTo>
                      <a:cubicBezTo>
                        <a:pt x="332862" y="38"/>
                        <a:pt x="428761" y="88870"/>
                        <a:pt x="428720" y="198414"/>
                      </a:cubicBezTo>
                      <a:cubicBezTo>
                        <a:pt x="428720" y="198419"/>
                        <a:pt x="428720" y="198424"/>
                        <a:pt x="428720" y="198429"/>
                      </a:cubicBezTo>
                      <a:cubicBezTo>
                        <a:pt x="428720" y="308019"/>
                        <a:pt x="332748" y="396858"/>
                        <a:pt x="214360" y="396858"/>
                      </a:cubicBezTo>
                      <a:cubicBezTo>
                        <a:pt x="95972" y="396858"/>
                        <a:pt x="0" y="308019"/>
                        <a:pt x="0" y="198429"/>
                      </a:cubicBezTo>
                      <a:cubicBezTo>
                        <a:pt x="0" y="88840"/>
                        <a:pt x="95972" y="0"/>
                        <a:pt x="214360" y="0"/>
                      </a:cubicBezTo>
                      <a:close/>
                      <a:moveTo>
                        <a:pt x="321442" y="106824"/>
                      </a:moveTo>
                      <a:cubicBezTo>
                        <a:pt x="320790" y="107658"/>
                        <a:pt x="320032" y="108416"/>
                        <a:pt x="319184" y="109081"/>
                      </a:cubicBezTo>
                      <a:cubicBezTo>
                        <a:pt x="318309" y="109787"/>
                        <a:pt x="317502" y="110476"/>
                        <a:pt x="316751" y="111171"/>
                      </a:cubicBezTo>
                      <a:cubicBezTo>
                        <a:pt x="289992" y="135111"/>
                        <a:pt x="275718" y="148084"/>
                        <a:pt x="249919" y="172253"/>
                      </a:cubicBezTo>
                      <a:cubicBezTo>
                        <a:pt x="224102" y="196427"/>
                        <a:pt x="198139" y="220772"/>
                        <a:pt x="172029" y="245290"/>
                      </a:cubicBezTo>
                      <a:lnTo>
                        <a:pt x="118246" y="195503"/>
                      </a:lnTo>
                      <a:lnTo>
                        <a:pt x="91261" y="220483"/>
                      </a:lnTo>
                      <a:cubicBezTo>
                        <a:pt x="118247" y="245346"/>
                        <a:pt x="145170" y="270267"/>
                        <a:pt x="172029" y="295248"/>
                      </a:cubicBezTo>
                      <a:cubicBezTo>
                        <a:pt x="203636" y="265879"/>
                        <a:pt x="235056" y="236764"/>
                        <a:pt x="266287" y="207907"/>
                      </a:cubicBezTo>
                      <a:lnTo>
                        <a:pt x="266281" y="207891"/>
                      </a:lnTo>
                      <a:cubicBezTo>
                        <a:pt x="297516" y="179035"/>
                        <a:pt x="317022" y="161062"/>
                        <a:pt x="348805" y="131804"/>
                      </a:cubicBezTo>
                      <a:lnTo>
                        <a:pt x="321442" y="106824"/>
                      </a:lnTo>
                      <a:close/>
                    </a:path>
                  </a:pathLst>
                </a:custGeom>
                <a:solidFill>
                  <a:srgbClr val="439863"/>
                </a:solidFill>
                <a:ln w="28575" cap="flat">
                  <a:solidFill>
                    <a:schemeClr val="tx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4" name="Freeform 33" descr="Badge Tick1 with solid fill">
                  <a:extLst>
                    <a:ext uri="{FF2B5EF4-FFF2-40B4-BE49-F238E27FC236}">
                      <a16:creationId xmlns:a16="http://schemas.microsoft.com/office/drawing/2014/main" id="{36C8A9F6-C126-2C24-6D9B-141A3E09E7F2}"/>
                    </a:ext>
                  </a:extLst>
                </p:cNvPr>
                <p:cNvSpPr/>
                <p:nvPr/>
              </p:nvSpPr>
              <p:spPr>
                <a:xfrm>
                  <a:off x="13581412" y="2039180"/>
                  <a:ext cx="796933" cy="884277"/>
                </a:xfrm>
                <a:custGeom>
                  <a:avLst/>
                  <a:gdLst>
                    <a:gd name="connsiteX0" fmla="*/ 427440 w 796933"/>
                    <a:gd name="connsiteY0" fmla="*/ 547 h 884277"/>
                    <a:gd name="connsiteX1" fmla="*/ 625914 w 796933"/>
                    <a:gd name="connsiteY1" fmla="*/ 45416 h 884277"/>
                    <a:gd name="connsiteX2" fmla="*/ 625901 w 796933"/>
                    <a:gd name="connsiteY2" fmla="*/ 45416 h 884277"/>
                    <a:gd name="connsiteX3" fmla="*/ 796661 w 796933"/>
                    <a:gd name="connsiteY3" fmla="*/ 335949 h 884277"/>
                    <a:gd name="connsiteX4" fmla="*/ 796661 w 796933"/>
                    <a:gd name="connsiteY4" fmla="*/ 336364 h 884277"/>
                    <a:gd name="connsiteX5" fmla="*/ 796661 w 796933"/>
                    <a:gd name="connsiteY5" fmla="*/ 336779 h 884277"/>
                    <a:gd name="connsiteX6" fmla="*/ 659426 w 796933"/>
                    <a:gd name="connsiteY6" fmla="*/ 597512 h 884277"/>
                    <a:gd name="connsiteX7" fmla="*/ 649765 w 796933"/>
                    <a:gd name="connsiteY7" fmla="*/ 604426 h 884277"/>
                    <a:gd name="connsiteX8" fmla="*/ 649765 w 796933"/>
                    <a:gd name="connsiteY8" fmla="*/ 884277 h 884277"/>
                    <a:gd name="connsiteX9" fmla="*/ 306179 w 796933"/>
                    <a:gd name="connsiteY9" fmla="*/ 884277 h 884277"/>
                    <a:gd name="connsiteX10" fmla="*/ 306179 w 796933"/>
                    <a:gd name="connsiteY10" fmla="*/ 745994 h 884277"/>
                    <a:gd name="connsiteX11" fmla="*/ 220283 w 796933"/>
                    <a:gd name="connsiteY11" fmla="*/ 745994 h 884277"/>
                    <a:gd name="connsiteX12" fmla="*/ 133328 w 796933"/>
                    <a:gd name="connsiteY12" fmla="*/ 712310 h 884277"/>
                    <a:gd name="connsiteX13" fmla="*/ 98285 w 796933"/>
                    <a:gd name="connsiteY13" fmla="*/ 630619 h 884277"/>
                    <a:gd name="connsiteX14" fmla="*/ 98285 w 796933"/>
                    <a:gd name="connsiteY14" fmla="*/ 538431 h 884277"/>
                    <a:gd name="connsiteX15" fmla="*/ 20244 w 796933"/>
                    <a:gd name="connsiteY15" fmla="*/ 538431 h 884277"/>
                    <a:gd name="connsiteX16" fmla="*/ 2019 w 796933"/>
                    <a:gd name="connsiteY16" fmla="*/ 525755 h 884277"/>
                    <a:gd name="connsiteX17" fmla="*/ 8318 w 796933"/>
                    <a:gd name="connsiteY17" fmla="*/ 493362 h 884277"/>
                    <a:gd name="connsiteX18" fmla="*/ 8679 w 796933"/>
                    <a:gd name="connsiteY18" fmla="*/ 492843 h 884277"/>
                    <a:gd name="connsiteX19" fmla="*/ 9015 w 796933"/>
                    <a:gd name="connsiteY19" fmla="*/ 492313 h 884277"/>
                    <a:gd name="connsiteX20" fmla="*/ 94912 w 796933"/>
                    <a:gd name="connsiteY20" fmla="*/ 354030 h 884277"/>
                    <a:gd name="connsiteX21" fmla="*/ 98223 w 796933"/>
                    <a:gd name="connsiteY21" fmla="*/ 348695 h 884277"/>
                    <a:gd name="connsiteX22" fmla="*/ 98223 w 796933"/>
                    <a:gd name="connsiteY22" fmla="*/ 335949 h 884277"/>
                    <a:gd name="connsiteX23" fmla="*/ 146974 w 796933"/>
                    <a:gd name="connsiteY23" fmla="*/ 158342 h 884277"/>
                    <a:gd name="connsiteX24" fmla="*/ 427440 w 796933"/>
                    <a:gd name="connsiteY24" fmla="*/ 547 h 884277"/>
                    <a:gd name="connsiteX25" fmla="*/ 449233 w 796933"/>
                    <a:gd name="connsiteY25" fmla="*/ 126464 h 884277"/>
                    <a:gd name="connsiteX26" fmla="*/ 234873 w 796933"/>
                    <a:gd name="connsiteY26" fmla="*/ 324893 h 884277"/>
                    <a:gd name="connsiteX27" fmla="*/ 449233 w 796933"/>
                    <a:gd name="connsiteY27" fmla="*/ 523322 h 884277"/>
                    <a:gd name="connsiteX28" fmla="*/ 663593 w 796933"/>
                    <a:gd name="connsiteY28" fmla="*/ 324893 h 884277"/>
                    <a:gd name="connsiteX29" fmla="*/ 663593 w 796933"/>
                    <a:gd name="connsiteY29" fmla="*/ 324878 h 884277"/>
                    <a:gd name="connsiteX30" fmla="*/ 449397 w 796933"/>
                    <a:gd name="connsiteY30" fmla="*/ 126464 h 884277"/>
                    <a:gd name="connsiteX31" fmla="*/ 449233 w 796933"/>
                    <a:gd name="connsiteY31" fmla="*/ 126464 h 884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796933" h="884277">
                      <a:moveTo>
                        <a:pt x="427440" y="547"/>
                      </a:moveTo>
                      <a:cubicBezTo>
                        <a:pt x="494639" y="-3075"/>
                        <a:pt x="563685" y="11200"/>
                        <a:pt x="625914" y="45416"/>
                      </a:cubicBezTo>
                      <a:lnTo>
                        <a:pt x="625901" y="45416"/>
                      </a:lnTo>
                      <a:cubicBezTo>
                        <a:pt x="736152" y="105873"/>
                        <a:pt x="801715" y="217421"/>
                        <a:pt x="796661" y="335949"/>
                      </a:cubicBezTo>
                      <a:lnTo>
                        <a:pt x="796661" y="336364"/>
                      </a:lnTo>
                      <a:lnTo>
                        <a:pt x="796661" y="336779"/>
                      </a:lnTo>
                      <a:cubicBezTo>
                        <a:pt x="797342" y="438744"/>
                        <a:pt x="746590" y="535166"/>
                        <a:pt x="659426" y="597512"/>
                      </a:cubicBezTo>
                      <a:lnTo>
                        <a:pt x="649765" y="604426"/>
                      </a:lnTo>
                      <a:lnTo>
                        <a:pt x="649765" y="884277"/>
                      </a:lnTo>
                      <a:lnTo>
                        <a:pt x="306179" y="884277"/>
                      </a:lnTo>
                      <a:lnTo>
                        <a:pt x="306179" y="745994"/>
                      </a:lnTo>
                      <a:lnTo>
                        <a:pt x="220283" y="745994"/>
                      </a:lnTo>
                      <a:cubicBezTo>
                        <a:pt x="187600" y="745975"/>
                        <a:pt x="156285" y="733844"/>
                        <a:pt x="133328" y="712310"/>
                      </a:cubicBezTo>
                      <a:cubicBezTo>
                        <a:pt x="110706" y="690281"/>
                        <a:pt x="98152" y="661013"/>
                        <a:pt x="98285" y="630619"/>
                      </a:cubicBezTo>
                      <a:lnTo>
                        <a:pt x="98285" y="538431"/>
                      </a:lnTo>
                      <a:lnTo>
                        <a:pt x="20244" y="538431"/>
                      </a:lnTo>
                      <a:cubicBezTo>
                        <a:pt x="12325" y="537153"/>
                        <a:pt x="5549" y="532438"/>
                        <a:pt x="2019" y="525755"/>
                      </a:cubicBezTo>
                      <a:cubicBezTo>
                        <a:pt x="-2154" y="514680"/>
                        <a:pt x="235" y="502393"/>
                        <a:pt x="8318" y="493362"/>
                      </a:cubicBezTo>
                      <a:lnTo>
                        <a:pt x="8679" y="492843"/>
                      </a:lnTo>
                      <a:lnTo>
                        <a:pt x="9015" y="492313"/>
                      </a:lnTo>
                      <a:lnTo>
                        <a:pt x="94912" y="354030"/>
                      </a:lnTo>
                      <a:lnTo>
                        <a:pt x="98223" y="348695"/>
                      </a:lnTo>
                      <a:lnTo>
                        <a:pt x="98223" y="335949"/>
                      </a:lnTo>
                      <a:cubicBezTo>
                        <a:pt x="95641" y="273634"/>
                        <a:pt x="112571" y="211958"/>
                        <a:pt x="146974" y="158342"/>
                      </a:cubicBezTo>
                      <a:cubicBezTo>
                        <a:pt x="208580" y="62336"/>
                        <a:pt x="315443" y="6584"/>
                        <a:pt x="427440" y="547"/>
                      </a:cubicBezTo>
                      <a:close/>
                      <a:moveTo>
                        <a:pt x="449233" y="126464"/>
                      </a:moveTo>
                      <a:cubicBezTo>
                        <a:pt x="330845" y="126464"/>
                        <a:pt x="234873" y="215304"/>
                        <a:pt x="234873" y="324893"/>
                      </a:cubicBezTo>
                      <a:cubicBezTo>
                        <a:pt x="234873" y="434483"/>
                        <a:pt x="330845" y="523322"/>
                        <a:pt x="449233" y="523322"/>
                      </a:cubicBezTo>
                      <a:cubicBezTo>
                        <a:pt x="567621" y="523322"/>
                        <a:pt x="663593" y="434483"/>
                        <a:pt x="663593" y="324893"/>
                      </a:cubicBezTo>
                      <a:cubicBezTo>
                        <a:pt x="663593" y="324888"/>
                        <a:pt x="663593" y="324883"/>
                        <a:pt x="663593" y="324878"/>
                      </a:cubicBezTo>
                      <a:cubicBezTo>
                        <a:pt x="663634" y="215334"/>
                        <a:pt x="567735" y="126502"/>
                        <a:pt x="449397" y="126464"/>
                      </a:cubicBezTo>
                      <a:cubicBezTo>
                        <a:pt x="449342" y="126464"/>
                        <a:pt x="449288" y="126464"/>
                        <a:pt x="449233" y="126464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55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5" name="Freeform 34" descr="Badge Tick1 with solid fill">
                  <a:extLst>
                    <a:ext uri="{FF2B5EF4-FFF2-40B4-BE49-F238E27FC236}">
                      <a16:creationId xmlns:a16="http://schemas.microsoft.com/office/drawing/2014/main" id="{A348B42E-C38D-0E81-D973-6CCC7DE97239}"/>
                    </a:ext>
                  </a:extLst>
                </p:cNvPr>
                <p:cNvSpPr/>
                <p:nvPr/>
              </p:nvSpPr>
              <p:spPr>
                <a:xfrm>
                  <a:off x="13907546" y="2272468"/>
                  <a:ext cx="257544" cy="188424"/>
                </a:xfrm>
                <a:custGeom>
                  <a:avLst/>
                  <a:gdLst>
                    <a:gd name="connsiteX0" fmla="*/ 230181 w 257544"/>
                    <a:gd name="connsiteY0" fmla="*/ 0 h 188424"/>
                    <a:gd name="connsiteX1" fmla="*/ 257544 w 257544"/>
                    <a:gd name="connsiteY1" fmla="*/ 24980 h 188424"/>
                    <a:gd name="connsiteX2" fmla="*/ 175020 w 257544"/>
                    <a:gd name="connsiteY2" fmla="*/ 101067 h 188424"/>
                    <a:gd name="connsiteX3" fmla="*/ 175026 w 257544"/>
                    <a:gd name="connsiteY3" fmla="*/ 101083 h 188424"/>
                    <a:gd name="connsiteX4" fmla="*/ 80768 w 257544"/>
                    <a:gd name="connsiteY4" fmla="*/ 188424 h 188424"/>
                    <a:gd name="connsiteX5" fmla="*/ 0 w 257544"/>
                    <a:gd name="connsiteY5" fmla="*/ 113659 h 188424"/>
                    <a:gd name="connsiteX6" fmla="*/ 26985 w 257544"/>
                    <a:gd name="connsiteY6" fmla="*/ 88679 h 188424"/>
                    <a:gd name="connsiteX7" fmla="*/ 80768 w 257544"/>
                    <a:gd name="connsiteY7" fmla="*/ 138466 h 188424"/>
                    <a:gd name="connsiteX8" fmla="*/ 158658 w 257544"/>
                    <a:gd name="connsiteY8" fmla="*/ 65429 h 188424"/>
                    <a:gd name="connsiteX9" fmla="*/ 225490 w 257544"/>
                    <a:gd name="connsiteY9" fmla="*/ 4347 h 188424"/>
                    <a:gd name="connsiteX10" fmla="*/ 227923 w 257544"/>
                    <a:gd name="connsiteY10" fmla="*/ 2257 h 188424"/>
                    <a:gd name="connsiteX11" fmla="*/ 230181 w 257544"/>
                    <a:gd name="connsiteY11" fmla="*/ 0 h 1884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57544" h="188424">
                      <a:moveTo>
                        <a:pt x="230181" y="0"/>
                      </a:moveTo>
                      <a:lnTo>
                        <a:pt x="257544" y="24980"/>
                      </a:lnTo>
                      <a:cubicBezTo>
                        <a:pt x="225761" y="54238"/>
                        <a:pt x="206255" y="72211"/>
                        <a:pt x="175020" y="101067"/>
                      </a:cubicBezTo>
                      <a:lnTo>
                        <a:pt x="175026" y="101083"/>
                      </a:lnTo>
                      <a:cubicBezTo>
                        <a:pt x="143795" y="129940"/>
                        <a:pt x="112375" y="159055"/>
                        <a:pt x="80768" y="188424"/>
                      </a:cubicBezTo>
                      <a:cubicBezTo>
                        <a:pt x="53909" y="163443"/>
                        <a:pt x="26986" y="138522"/>
                        <a:pt x="0" y="113659"/>
                      </a:cubicBezTo>
                      <a:lnTo>
                        <a:pt x="26985" y="88679"/>
                      </a:lnTo>
                      <a:lnTo>
                        <a:pt x="80768" y="138466"/>
                      </a:lnTo>
                      <a:cubicBezTo>
                        <a:pt x="106878" y="113948"/>
                        <a:pt x="132841" y="89603"/>
                        <a:pt x="158658" y="65429"/>
                      </a:cubicBezTo>
                      <a:cubicBezTo>
                        <a:pt x="184457" y="41260"/>
                        <a:pt x="198731" y="28287"/>
                        <a:pt x="225490" y="4347"/>
                      </a:cubicBezTo>
                      <a:cubicBezTo>
                        <a:pt x="226241" y="3652"/>
                        <a:pt x="227048" y="2963"/>
                        <a:pt x="227923" y="2257"/>
                      </a:cubicBezTo>
                      <a:cubicBezTo>
                        <a:pt x="228771" y="1592"/>
                        <a:pt x="229529" y="834"/>
                        <a:pt x="230181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55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67613BF-7C25-B44C-DA35-1CDF13D12F26}"/>
                </a:ext>
              </a:extLst>
            </p:cNvPr>
            <p:cNvSpPr txBox="1"/>
            <p:nvPr/>
          </p:nvSpPr>
          <p:spPr>
            <a:xfrm>
              <a:off x="16975207" y="640831"/>
              <a:ext cx="115922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/>
                <a:t>💡</a:t>
              </a:r>
              <a:endParaRPr lang="en-US" sz="6600"/>
            </a:p>
          </p:txBody>
        </p:sp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72E4BD5B-653C-B3B5-A902-A8E59AF02B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69504" y="125701"/>
            <a:ext cx="1093464" cy="1075138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5E5F977E-05EF-F91A-3A05-A8BCB5F59053}"/>
              </a:ext>
            </a:extLst>
          </p:cNvPr>
          <p:cNvSpPr txBox="1"/>
          <p:nvPr/>
        </p:nvSpPr>
        <p:spPr>
          <a:xfrm>
            <a:off x="17230180" y="2093359"/>
            <a:ext cx="9721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/>
              <a:t>🧑‍💻</a:t>
            </a:r>
          </a:p>
        </p:txBody>
      </p:sp>
    </p:spTree>
    <p:extLst>
      <p:ext uri="{BB962C8B-B14F-4D97-AF65-F5344CB8AC3E}">
        <p14:creationId xmlns:p14="http://schemas.microsoft.com/office/powerpoint/2010/main" val="2894152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174BC-C0DF-3BC4-1AE9-DFB3960F2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: Rounded Corners 5">
            <a:extLst>
              <a:ext uri="{FF2B5EF4-FFF2-40B4-BE49-F238E27FC236}">
                <a16:creationId xmlns:a16="http://schemas.microsoft.com/office/drawing/2014/main" id="{A0055D8E-7B49-BACC-A3DC-B1B682658759}"/>
              </a:ext>
            </a:extLst>
          </p:cNvPr>
          <p:cNvSpPr/>
          <p:nvPr/>
        </p:nvSpPr>
        <p:spPr>
          <a:xfrm>
            <a:off x="8686800" y="5030482"/>
            <a:ext cx="630780" cy="602407"/>
          </a:xfrm>
          <a:prstGeom prst="roundRect">
            <a:avLst/>
          </a:prstGeom>
          <a:solidFill>
            <a:srgbClr val="DCE7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TT Interphases Pro Trl Rg" panose="020B0103050000020004" pitchFamily="34" charset="0"/>
            </a:endParaRPr>
          </a:p>
        </p:txBody>
      </p:sp>
      <p:sp>
        <p:nvSpPr>
          <p:cNvPr id="17" name="Rectangle: Rounded Corners 5">
            <a:extLst>
              <a:ext uri="{FF2B5EF4-FFF2-40B4-BE49-F238E27FC236}">
                <a16:creationId xmlns:a16="http://schemas.microsoft.com/office/drawing/2014/main" id="{FBF4AD33-ACAD-03CD-8FC9-A9F0893550C1}"/>
              </a:ext>
            </a:extLst>
          </p:cNvPr>
          <p:cNvSpPr/>
          <p:nvPr/>
        </p:nvSpPr>
        <p:spPr>
          <a:xfrm>
            <a:off x="8686800" y="7023943"/>
            <a:ext cx="630780" cy="602407"/>
          </a:xfrm>
          <a:prstGeom prst="roundRect">
            <a:avLst/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TT Interphases Pro Trl Rg" panose="020B01030500000200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3FF50B-2AB5-44C6-DA64-43537B0FE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EBD58881-D306-59DD-CDC1-899DF0F655AA}"/>
              </a:ext>
            </a:extLst>
          </p:cNvPr>
          <p:cNvSpPr/>
          <p:nvPr/>
        </p:nvSpPr>
        <p:spPr>
          <a:xfrm rot="-5400000">
            <a:off x="1046131" y="1174075"/>
            <a:ext cx="371400" cy="1301083"/>
          </a:xfrm>
          <a:custGeom>
            <a:avLst/>
            <a:gdLst/>
            <a:ahLst/>
            <a:cxnLst/>
            <a:rect l="l" t="t" r="r" b="b"/>
            <a:pathLst>
              <a:path w="371400" h="1301083">
                <a:moveTo>
                  <a:pt x="0" y="0"/>
                </a:moveTo>
                <a:lnTo>
                  <a:pt x="371400" y="0"/>
                </a:lnTo>
                <a:lnTo>
                  <a:pt x="371400" y="1301083"/>
                </a:lnTo>
                <a:lnTo>
                  <a:pt x="0" y="13010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BCF2AE2B-835D-88AD-9323-E468F2179404}"/>
              </a:ext>
            </a:extLst>
          </p:cNvPr>
          <p:cNvSpPr txBox="1"/>
          <p:nvPr/>
        </p:nvSpPr>
        <p:spPr>
          <a:xfrm>
            <a:off x="571764" y="663270"/>
            <a:ext cx="17491633" cy="7405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89"/>
              </a:lnSpc>
            </a:pPr>
            <a:r>
              <a:rPr lang="en-US" sz="5000" spc="-342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Finding 1: SAGE recommends pivot tables in real-time</a:t>
            </a:r>
          </a:p>
        </p:txBody>
      </p:sp>
      <p:sp>
        <p:nvSpPr>
          <p:cNvPr id="15" name="Rounded Rectangular Callout 14">
            <a:extLst>
              <a:ext uri="{FF2B5EF4-FFF2-40B4-BE49-F238E27FC236}">
                <a16:creationId xmlns:a16="http://schemas.microsoft.com/office/drawing/2014/main" id="{AD3634B8-069B-18B6-6377-4C70C0B49B52}"/>
              </a:ext>
            </a:extLst>
          </p:cNvPr>
          <p:cNvSpPr/>
          <p:nvPr/>
        </p:nvSpPr>
        <p:spPr>
          <a:xfrm>
            <a:off x="2638270" y="7956079"/>
            <a:ext cx="4855282" cy="828129"/>
          </a:xfrm>
          <a:prstGeom prst="wedgeRoundRectCallout">
            <a:avLst>
              <a:gd name="adj1" fmla="val 72001"/>
              <a:gd name="adj2" fmla="val -134303"/>
              <a:gd name="adj3" fmla="val 16667"/>
            </a:avLst>
          </a:prstGeom>
          <a:solidFill>
            <a:srgbClr val="902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T Interphases Pro Trl Rg" panose="020B0103050000020004" pitchFamily="34" charset="0"/>
              </a:rPr>
              <a:t>Excel has the best response time</a:t>
            </a:r>
          </a:p>
        </p:txBody>
      </p:sp>
      <p:sp>
        <p:nvSpPr>
          <p:cNvPr id="9" name="Rectangle: Rounded Corners 5">
            <a:extLst>
              <a:ext uri="{FF2B5EF4-FFF2-40B4-BE49-F238E27FC236}">
                <a16:creationId xmlns:a16="http://schemas.microsoft.com/office/drawing/2014/main" id="{09C6C1A3-7FF3-C922-05A4-BA3585242658}"/>
              </a:ext>
            </a:extLst>
          </p:cNvPr>
          <p:cNvSpPr/>
          <p:nvPr/>
        </p:nvSpPr>
        <p:spPr>
          <a:xfrm>
            <a:off x="7840747" y="9013656"/>
            <a:ext cx="1339560" cy="602407"/>
          </a:xfrm>
          <a:prstGeom prst="roundRect">
            <a:avLst/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TT Interphases Pro Trl Rg" panose="020B0103050000020004" pitchFamily="34" charset="0"/>
              </a:rPr>
              <a:t>BEST</a:t>
            </a:r>
          </a:p>
        </p:txBody>
      </p:sp>
      <p:sp>
        <p:nvSpPr>
          <p:cNvPr id="11" name="Rectangle: Rounded Corners 5">
            <a:extLst>
              <a:ext uri="{FF2B5EF4-FFF2-40B4-BE49-F238E27FC236}">
                <a16:creationId xmlns:a16="http://schemas.microsoft.com/office/drawing/2014/main" id="{75DE6978-49A6-382C-054A-099B44EEB256}"/>
              </a:ext>
            </a:extLst>
          </p:cNvPr>
          <p:cNvSpPr/>
          <p:nvPr/>
        </p:nvSpPr>
        <p:spPr>
          <a:xfrm>
            <a:off x="9299575" y="9013655"/>
            <a:ext cx="1654540" cy="602407"/>
          </a:xfrm>
          <a:prstGeom prst="roundRect">
            <a:avLst/>
          </a:prstGeom>
          <a:solidFill>
            <a:srgbClr val="DCE7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TT Interphases Pro Trl Rg" panose="020B0103050000020004" pitchFamily="34" charset="0"/>
              </a:rPr>
              <a:t>2</a:t>
            </a:r>
            <a:r>
              <a:rPr lang="en-US" sz="2400" baseline="30000">
                <a:solidFill>
                  <a:schemeClr val="tx1"/>
                </a:solidFill>
                <a:latin typeface="TT Interphases Pro Trl Rg" panose="020B0103050000020004" pitchFamily="34" charset="0"/>
              </a:rPr>
              <a:t>nd</a:t>
            </a:r>
            <a:r>
              <a:rPr lang="en-US" sz="2400">
                <a:solidFill>
                  <a:schemeClr val="tx1"/>
                </a:solidFill>
                <a:latin typeface="TT Interphases Pro Trl Rg" panose="020B0103050000020004" pitchFamily="34" charset="0"/>
              </a:rPr>
              <a:t> BEST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75AD36E-802A-DC51-ED23-BABD3865BACF}"/>
              </a:ext>
            </a:extLst>
          </p:cNvPr>
          <p:cNvGraphicFramePr>
            <a:graphicFrameLocks noGrp="1"/>
          </p:cNvGraphicFramePr>
          <p:nvPr/>
        </p:nvGraphicFramePr>
        <p:xfrm>
          <a:off x="3543134" y="4058206"/>
          <a:ext cx="11548892" cy="3568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5017">
                  <a:extLst>
                    <a:ext uri="{9D8B030D-6E8A-4147-A177-3AD203B41FA5}">
                      <a16:colId xmlns:a16="http://schemas.microsoft.com/office/drawing/2014/main" val="77505413"/>
                    </a:ext>
                  </a:extLst>
                </a:gridCol>
                <a:gridCol w="2854625">
                  <a:extLst>
                    <a:ext uri="{9D8B030D-6E8A-4147-A177-3AD203B41FA5}">
                      <a16:colId xmlns:a16="http://schemas.microsoft.com/office/drawing/2014/main" val="162105792"/>
                    </a:ext>
                  </a:extLst>
                </a:gridCol>
                <a:gridCol w="2854625">
                  <a:extLst>
                    <a:ext uri="{9D8B030D-6E8A-4147-A177-3AD203B41FA5}">
                      <a16:colId xmlns:a16="http://schemas.microsoft.com/office/drawing/2014/main" val="34628325"/>
                    </a:ext>
                  </a:extLst>
                </a:gridCol>
                <a:gridCol w="2854625">
                  <a:extLst>
                    <a:ext uri="{9D8B030D-6E8A-4147-A177-3AD203B41FA5}">
                      <a16:colId xmlns:a16="http://schemas.microsoft.com/office/drawing/2014/main" val="2696409250"/>
                    </a:ext>
                  </a:extLst>
                </a:gridCol>
              </a:tblGrid>
              <a:tr h="930584">
                <a:tc>
                  <a:txBody>
                    <a:bodyPr/>
                    <a:lstStyle/>
                    <a:p>
                      <a:endParaRPr lang="en-US" sz="2400">
                        <a:solidFill>
                          <a:sysClr val="windowText" lastClr="000000"/>
                        </a:solidFill>
                        <a:latin typeface="TT Interphases Pro Trl Rg" panose="020B01030500000200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>
                          <a:solidFill>
                            <a:sysClr val="windowText" lastClr="000000"/>
                          </a:solidFill>
                          <a:latin typeface="TT Interphases Pro Trl Rg" panose="020B0103050000020004" pitchFamily="34" charset="0"/>
                        </a:rPr>
                        <a:t>Runtime (sec)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>
                          <a:solidFill>
                            <a:sysClr val="windowText" lastClr="000000"/>
                          </a:solidFill>
                          <a:latin typeface="TT Interphases Pro Trl Rg" panose="020B0103050000020004" pitchFamily="34" charset="0"/>
                        </a:rPr>
                        <a:t>Utility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>
                          <a:solidFill>
                            <a:sysClr val="windowText" lastClr="000000"/>
                          </a:solidFill>
                          <a:latin typeface="TT Interphases Pro Trl Rg" panose="020B0103050000020004" pitchFamily="34" charset="0"/>
                        </a:rPr>
                        <a:t>Diversity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019246"/>
                  </a:ext>
                </a:extLst>
              </a:tr>
              <a:tr h="659390">
                <a:tc>
                  <a:txBody>
                    <a:bodyPr/>
                    <a:lstStyle/>
                    <a:p>
                      <a:r>
                        <a:rPr lang="en-US" sz="2800">
                          <a:latin typeface="TT Interphases Pro Trl Rg" panose="020B0103050000020004" pitchFamily="34" charset="0"/>
                        </a:rPr>
                        <a:t>SAGE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 u="none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17</a:t>
                      </a:r>
                      <a:endParaRPr lang="en-US" sz="3200" u="none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 u="none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2.36</a:t>
                      </a:r>
                      <a:endParaRPr lang="en-US" sz="3200" u="none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0.23</a:t>
                      </a:r>
                      <a:endParaRPr lang="en-US" sz="320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4278173"/>
                  </a:ext>
                </a:extLst>
              </a:tr>
              <a:tr h="659390">
                <a:tc>
                  <a:txBody>
                    <a:bodyPr/>
                    <a:lstStyle/>
                    <a:p>
                      <a:r>
                        <a:rPr lang="en-US" sz="2800">
                          <a:latin typeface="TT Interphases Pro Trl Rg" panose="020B0103050000020004" pitchFamily="34" charset="0"/>
                        </a:rPr>
                        <a:t>Top-k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64</a:t>
                      </a:r>
                      <a:endParaRPr lang="en-US" sz="320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 b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2.67</a:t>
                      </a:r>
                      <a:endParaRPr lang="en-US" sz="3200" b="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0.05</a:t>
                      </a:r>
                      <a:endParaRPr lang="en-US" sz="320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3385356"/>
                  </a:ext>
                </a:extLst>
              </a:tr>
              <a:tr h="659390">
                <a:tc>
                  <a:txBody>
                    <a:bodyPr/>
                    <a:lstStyle/>
                    <a:p>
                      <a:r>
                        <a:rPr lang="en-US" sz="2800">
                          <a:latin typeface="TT Interphases Pro Trl Rg" panose="020B0103050000020004" pitchFamily="34" charset="0"/>
                        </a:rPr>
                        <a:t>LLM (LLaMa-3B)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20</a:t>
                      </a:r>
                      <a:endParaRPr lang="en-US" sz="320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0.52</a:t>
                      </a:r>
                      <a:endParaRPr lang="en-US" sz="320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0.03</a:t>
                      </a:r>
                      <a:endParaRPr lang="en-US" sz="320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9999151"/>
                  </a:ext>
                </a:extLst>
              </a:tr>
              <a:tr h="659390">
                <a:tc>
                  <a:txBody>
                    <a:bodyPr/>
                    <a:lstStyle/>
                    <a:p>
                      <a:r>
                        <a:rPr lang="en-US" sz="2800">
                          <a:latin typeface="TT Interphases Pro Trl Rg" panose="020B0103050000020004" pitchFamily="34" charset="0"/>
                        </a:rPr>
                        <a:t>Excel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 b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3200" b="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1.80</a:t>
                      </a:r>
                      <a:endParaRPr lang="en-US" sz="320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0.04</a:t>
                      </a:r>
                      <a:endParaRPr lang="en-US" sz="320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241815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8F92EEC0-A0F0-00EA-0B0F-2FA93832B6BD}"/>
              </a:ext>
            </a:extLst>
          </p:cNvPr>
          <p:cNvSpPr/>
          <p:nvPr/>
        </p:nvSpPr>
        <p:spPr>
          <a:xfrm>
            <a:off x="9440864" y="3573309"/>
            <a:ext cx="6079292" cy="405304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ular Callout 13">
            <a:extLst>
              <a:ext uri="{FF2B5EF4-FFF2-40B4-BE49-F238E27FC236}">
                <a16:creationId xmlns:a16="http://schemas.microsoft.com/office/drawing/2014/main" id="{B957FCBC-453A-6EAF-D1B2-6EBE16FDC3F0}"/>
              </a:ext>
            </a:extLst>
          </p:cNvPr>
          <p:cNvSpPr/>
          <p:nvPr/>
        </p:nvSpPr>
        <p:spPr>
          <a:xfrm>
            <a:off x="7822538" y="2347594"/>
            <a:ext cx="3968496" cy="1159410"/>
          </a:xfrm>
          <a:prstGeom prst="wedgeRoundRectCallout">
            <a:avLst>
              <a:gd name="adj1" fmla="val -19117"/>
              <a:gd name="adj2" fmla="val 176700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T Interphases Pro Trl Rg" panose="020B0103050000020004" pitchFamily="34" charset="0"/>
              </a:rPr>
              <a:t>SAGE achieves practically acceptable response time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693E239C-E105-99CE-5F33-F9A7375AD4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69504" y="125701"/>
            <a:ext cx="1093464" cy="107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375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BF0C41-9C9E-DAB4-7049-E147F78E0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: Rounded Corners 5">
            <a:extLst>
              <a:ext uri="{FF2B5EF4-FFF2-40B4-BE49-F238E27FC236}">
                <a16:creationId xmlns:a16="http://schemas.microsoft.com/office/drawing/2014/main" id="{4BDE9F60-B22D-51CA-AA9C-12DF45681940}"/>
              </a:ext>
            </a:extLst>
          </p:cNvPr>
          <p:cNvSpPr/>
          <p:nvPr/>
        </p:nvSpPr>
        <p:spPr>
          <a:xfrm>
            <a:off x="8686800" y="5030482"/>
            <a:ext cx="630780" cy="602407"/>
          </a:xfrm>
          <a:prstGeom prst="roundRect">
            <a:avLst/>
          </a:prstGeom>
          <a:solidFill>
            <a:srgbClr val="DCE7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TT Interphases Pro Trl Rg" panose="020B0103050000020004" pitchFamily="34" charset="0"/>
            </a:endParaRPr>
          </a:p>
        </p:txBody>
      </p:sp>
      <p:sp>
        <p:nvSpPr>
          <p:cNvPr id="18" name="Rectangle: Rounded Corners 5">
            <a:extLst>
              <a:ext uri="{FF2B5EF4-FFF2-40B4-BE49-F238E27FC236}">
                <a16:creationId xmlns:a16="http://schemas.microsoft.com/office/drawing/2014/main" id="{EE397D4D-6A1C-CE29-0F74-8BE429C536E0}"/>
              </a:ext>
            </a:extLst>
          </p:cNvPr>
          <p:cNvSpPr/>
          <p:nvPr/>
        </p:nvSpPr>
        <p:spPr>
          <a:xfrm>
            <a:off x="10874300" y="5030483"/>
            <a:ext cx="1339560" cy="602407"/>
          </a:xfrm>
          <a:prstGeom prst="roundRect">
            <a:avLst/>
          </a:prstGeom>
          <a:solidFill>
            <a:srgbClr val="DCE7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TT Interphases Pro Trl Rg" panose="020B0103050000020004" pitchFamily="34" charset="0"/>
            </a:endParaRPr>
          </a:p>
        </p:txBody>
      </p:sp>
      <p:sp>
        <p:nvSpPr>
          <p:cNvPr id="17" name="Rectangle: Rounded Corners 5">
            <a:extLst>
              <a:ext uri="{FF2B5EF4-FFF2-40B4-BE49-F238E27FC236}">
                <a16:creationId xmlns:a16="http://schemas.microsoft.com/office/drawing/2014/main" id="{6E278CC1-4473-663F-C7E1-28F7F6FCCEBF}"/>
              </a:ext>
            </a:extLst>
          </p:cNvPr>
          <p:cNvSpPr/>
          <p:nvPr/>
        </p:nvSpPr>
        <p:spPr>
          <a:xfrm>
            <a:off x="8686800" y="7023943"/>
            <a:ext cx="630780" cy="602407"/>
          </a:xfrm>
          <a:prstGeom prst="roundRect">
            <a:avLst/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TT Interphases Pro Trl Rg" panose="020B0103050000020004" pitchFamily="34" charset="0"/>
            </a:endParaRPr>
          </a:p>
        </p:txBody>
      </p:sp>
      <p:sp>
        <p:nvSpPr>
          <p:cNvPr id="12" name="Rectangle: Rounded Corners 5">
            <a:extLst>
              <a:ext uri="{FF2B5EF4-FFF2-40B4-BE49-F238E27FC236}">
                <a16:creationId xmlns:a16="http://schemas.microsoft.com/office/drawing/2014/main" id="{CA38ACDC-28A2-7053-9E87-7A5C782A81F0}"/>
              </a:ext>
            </a:extLst>
          </p:cNvPr>
          <p:cNvSpPr/>
          <p:nvPr/>
        </p:nvSpPr>
        <p:spPr>
          <a:xfrm>
            <a:off x="10874300" y="5691132"/>
            <a:ext cx="1339560" cy="602407"/>
          </a:xfrm>
          <a:prstGeom prst="roundRect">
            <a:avLst/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TT Interphases Pro Trl Rg" panose="020B01030500000200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1BB944-2362-E2C7-6B15-A0F51F04F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9B969500-6F6B-9FC6-C83A-557B0CFC8225}"/>
              </a:ext>
            </a:extLst>
          </p:cNvPr>
          <p:cNvSpPr/>
          <p:nvPr/>
        </p:nvSpPr>
        <p:spPr>
          <a:xfrm rot="-5400000">
            <a:off x="1046131" y="1174075"/>
            <a:ext cx="371400" cy="1301083"/>
          </a:xfrm>
          <a:custGeom>
            <a:avLst/>
            <a:gdLst/>
            <a:ahLst/>
            <a:cxnLst/>
            <a:rect l="l" t="t" r="r" b="b"/>
            <a:pathLst>
              <a:path w="371400" h="1301083">
                <a:moveTo>
                  <a:pt x="0" y="0"/>
                </a:moveTo>
                <a:lnTo>
                  <a:pt x="371400" y="0"/>
                </a:lnTo>
                <a:lnTo>
                  <a:pt x="371400" y="1301083"/>
                </a:lnTo>
                <a:lnTo>
                  <a:pt x="0" y="13010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C3A905F-0D55-6BE0-13F3-980E8CB83255}"/>
              </a:ext>
            </a:extLst>
          </p:cNvPr>
          <p:cNvGraphicFramePr>
            <a:graphicFrameLocks noGrp="1"/>
          </p:cNvGraphicFramePr>
          <p:nvPr/>
        </p:nvGraphicFramePr>
        <p:xfrm>
          <a:off x="3543134" y="4058206"/>
          <a:ext cx="11548892" cy="3568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5017">
                  <a:extLst>
                    <a:ext uri="{9D8B030D-6E8A-4147-A177-3AD203B41FA5}">
                      <a16:colId xmlns:a16="http://schemas.microsoft.com/office/drawing/2014/main" val="77505413"/>
                    </a:ext>
                  </a:extLst>
                </a:gridCol>
                <a:gridCol w="2854625">
                  <a:extLst>
                    <a:ext uri="{9D8B030D-6E8A-4147-A177-3AD203B41FA5}">
                      <a16:colId xmlns:a16="http://schemas.microsoft.com/office/drawing/2014/main" val="162105792"/>
                    </a:ext>
                  </a:extLst>
                </a:gridCol>
                <a:gridCol w="2854625">
                  <a:extLst>
                    <a:ext uri="{9D8B030D-6E8A-4147-A177-3AD203B41FA5}">
                      <a16:colId xmlns:a16="http://schemas.microsoft.com/office/drawing/2014/main" val="34628325"/>
                    </a:ext>
                  </a:extLst>
                </a:gridCol>
                <a:gridCol w="2854625">
                  <a:extLst>
                    <a:ext uri="{9D8B030D-6E8A-4147-A177-3AD203B41FA5}">
                      <a16:colId xmlns:a16="http://schemas.microsoft.com/office/drawing/2014/main" val="2696409250"/>
                    </a:ext>
                  </a:extLst>
                </a:gridCol>
              </a:tblGrid>
              <a:tr h="930584">
                <a:tc>
                  <a:txBody>
                    <a:bodyPr/>
                    <a:lstStyle/>
                    <a:p>
                      <a:endParaRPr lang="en-US" sz="2400">
                        <a:solidFill>
                          <a:sysClr val="windowText" lastClr="000000"/>
                        </a:solidFill>
                        <a:latin typeface="TT Interphases Pro Trl Rg" panose="020B01030500000200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>
                          <a:solidFill>
                            <a:sysClr val="windowText" lastClr="000000"/>
                          </a:solidFill>
                          <a:latin typeface="TT Interphases Pro Trl Rg" panose="020B0103050000020004" pitchFamily="34" charset="0"/>
                        </a:rPr>
                        <a:t>Runtime (sec)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>
                          <a:solidFill>
                            <a:sysClr val="windowText" lastClr="000000"/>
                          </a:solidFill>
                          <a:latin typeface="TT Interphases Pro Trl Rg" panose="020B0103050000020004" pitchFamily="34" charset="0"/>
                        </a:rPr>
                        <a:t>Utility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>
                          <a:solidFill>
                            <a:sysClr val="windowText" lastClr="000000"/>
                          </a:solidFill>
                          <a:latin typeface="TT Interphases Pro Trl Rg" panose="020B0103050000020004" pitchFamily="34" charset="0"/>
                        </a:rPr>
                        <a:t>Diversity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019246"/>
                  </a:ext>
                </a:extLst>
              </a:tr>
              <a:tr h="659390">
                <a:tc>
                  <a:txBody>
                    <a:bodyPr/>
                    <a:lstStyle/>
                    <a:p>
                      <a:r>
                        <a:rPr lang="en-US" sz="2800">
                          <a:latin typeface="TT Interphases Pro Trl Rg" panose="020B0103050000020004" pitchFamily="34" charset="0"/>
                        </a:rPr>
                        <a:t>SAGE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 u="none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17</a:t>
                      </a:r>
                      <a:endParaRPr lang="en-US" sz="3200" u="none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 u="none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2.36</a:t>
                      </a:r>
                      <a:endParaRPr lang="en-US" sz="3200" u="none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0.23</a:t>
                      </a:r>
                      <a:endParaRPr lang="en-US" sz="320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4278173"/>
                  </a:ext>
                </a:extLst>
              </a:tr>
              <a:tr h="659390">
                <a:tc>
                  <a:txBody>
                    <a:bodyPr/>
                    <a:lstStyle/>
                    <a:p>
                      <a:r>
                        <a:rPr lang="en-US" sz="2800">
                          <a:latin typeface="TT Interphases Pro Trl Rg" panose="020B0103050000020004" pitchFamily="34" charset="0"/>
                        </a:rPr>
                        <a:t>Top-k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64</a:t>
                      </a:r>
                      <a:endParaRPr lang="en-US" sz="320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 b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2.67</a:t>
                      </a:r>
                      <a:endParaRPr lang="en-US" sz="3200" b="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0.05</a:t>
                      </a:r>
                      <a:endParaRPr lang="en-US" sz="320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3385356"/>
                  </a:ext>
                </a:extLst>
              </a:tr>
              <a:tr h="659390">
                <a:tc>
                  <a:txBody>
                    <a:bodyPr/>
                    <a:lstStyle/>
                    <a:p>
                      <a:r>
                        <a:rPr lang="en-US" sz="2800">
                          <a:latin typeface="TT Interphases Pro Trl Rg" panose="020B0103050000020004" pitchFamily="34" charset="0"/>
                        </a:rPr>
                        <a:t>LLM (LLaMa-3B)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20</a:t>
                      </a:r>
                      <a:endParaRPr lang="en-US" sz="320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0.52</a:t>
                      </a:r>
                      <a:endParaRPr lang="en-US" sz="320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0.03</a:t>
                      </a:r>
                      <a:endParaRPr lang="en-US" sz="320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9999151"/>
                  </a:ext>
                </a:extLst>
              </a:tr>
              <a:tr h="659390">
                <a:tc>
                  <a:txBody>
                    <a:bodyPr/>
                    <a:lstStyle/>
                    <a:p>
                      <a:r>
                        <a:rPr lang="en-US" sz="2800">
                          <a:latin typeface="TT Interphases Pro Trl Rg" panose="020B0103050000020004" pitchFamily="34" charset="0"/>
                        </a:rPr>
                        <a:t>Excel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 b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3200" b="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1.80</a:t>
                      </a:r>
                      <a:endParaRPr lang="en-US" sz="320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0.04</a:t>
                      </a:r>
                      <a:endParaRPr lang="en-US" sz="320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241815"/>
                  </a:ext>
                </a:extLst>
              </a:tr>
            </a:tbl>
          </a:graphicData>
        </a:graphic>
      </p:graphicFrame>
      <p:sp>
        <p:nvSpPr>
          <p:cNvPr id="13" name="TextBox 3">
            <a:extLst>
              <a:ext uri="{FF2B5EF4-FFF2-40B4-BE49-F238E27FC236}">
                <a16:creationId xmlns:a16="http://schemas.microsoft.com/office/drawing/2014/main" id="{B61BBA3A-71B5-50C4-B3A4-79A626584F44}"/>
              </a:ext>
            </a:extLst>
          </p:cNvPr>
          <p:cNvSpPr txBox="1"/>
          <p:nvPr/>
        </p:nvSpPr>
        <p:spPr>
          <a:xfrm>
            <a:off x="571764" y="663270"/>
            <a:ext cx="17491633" cy="7405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89"/>
              </a:lnSpc>
            </a:pPr>
            <a:r>
              <a:rPr lang="en-US" sz="5000" spc="-342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Finding 2: SAGE recommends high-utility pivot tables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A227C4-D5B1-84D8-1E5B-FD2B2D5220D9}"/>
              </a:ext>
            </a:extLst>
          </p:cNvPr>
          <p:cNvSpPr/>
          <p:nvPr/>
        </p:nvSpPr>
        <p:spPr>
          <a:xfrm>
            <a:off x="6569146" y="4112651"/>
            <a:ext cx="2748434" cy="351369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60894DE-8BA8-A414-7CF6-439A09D86E76}"/>
              </a:ext>
            </a:extLst>
          </p:cNvPr>
          <p:cNvSpPr/>
          <p:nvPr/>
        </p:nvSpPr>
        <p:spPr>
          <a:xfrm>
            <a:off x="12343592" y="4112651"/>
            <a:ext cx="2748434" cy="351369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6A31097C-0999-0BD2-3CF4-E51A353EB8E2}"/>
              </a:ext>
            </a:extLst>
          </p:cNvPr>
          <p:cNvSpPr/>
          <p:nvPr/>
        </p:nvSpPr>
        <p:spPr>
          <a:xfrm>
            <a:off x="6557705" y="8544181"/>
            <a:ext cx="3968496" cy="1591056"/>
          </a:xfrm>
          <a:prstGeom prst="wedgeRoundRectCallout">
            <a:avLst>
              <a:gd name="adj1" fmla="val 58299"/>
              <a:gd name="adj2" fmla="val -257771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T Interphases Pro Trl Rg" panose="020B0103050000020004" pitchFamily="34" charset="0"/>
              </a:rPr>
              <a:t>SAGE achieves </a:t>
            </a:r>
          </a:p>
          <a:p>
            <a:pPr algn="ctr"/>
            <a:r>
              <a:rPr lang="en-US" sz="2400">
                <a:solidFill>
                  <a:schemeClr val="bg1"/>
                </a:solidFill>
                <a:latin typeface="TT Interphases Pro Trl Rg" panose="020B0103050000020004" pitchFamily="34" charset="0"/>
              </a:rPr>
              <a:t>the second best utility</a:t>
            </a:r>
          </a:p>
        </p:txBody>
      </p:sp>
      <p:sp>
        <p:nvSpPr>
          <p:cNvPr id="22" name="Rectangle: Rounded Corners 5">
            <a:extLst>
              <a:ext uri="{FF2B5EF4-FFF2-40B4-BE49-F238E27FC236}">
                <a16:creationId xmlns:a16="http://schemas.microsoft.com/office/drawing/2014/main" id="{F7C47ECB-CD79-946C-A2DD-AB1C67DA01D8}"/>
              </a:ext>
            </a:extLst>
          </p:cNvPr>
          <p:cNvSpPr/>
          <p:nvPr/>
        </p:nvSpPr>
        <p:spPr>
          <a:xfrm>
            <a:off x="10874300" y="2931315"/>
            <a:ext cx="1339560" cy="602407"/>
          </a:xfrm>
          <a:prstGeom prst="roundRect">
            <a:avLst/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TT Interphases Pro Trl Rg" panose="020B0103050000020004" pitchFamily="34" charset="0"/>
              </a:rPr>
              <a:t>BEST</a:t>
            </a:r>
          </a:p>
        </p:txBody>
      </p:sp>
      <p:sp>
        <p:nvSpPr>
          <p:cNvPr id="23" name="Rectangle: Rounded Corners 5">
            <a:extLst>
              <a:ext uri="{FF2B5EF4-FFF2-40B4-BE49-F238E27FC236}">
                <a16:creationId xmlns:a16="http://schemas.microsoft.com/office/drawing/2014/main" id="{2EF77D57-C0A0-0650-5FC4-E038262BBB24}"/>
              </a:ext>
            </a:extLst>
          </p:cNvPr>
          <p:cNvSpPr/>
          <p:nvPr/>
        </p:nvSpPr>
        <p:spPr>
          <a:xfrm>
            <a:off x="12333128" y="2931314"/>
            <a:ext cx="1654540" cy="602407"/>
          </a:xfrm>
          <a:prstGeom prst="roundRect">
            <a:avLst/>
          </a:prstGeom>
          <a:solidFill>
            <a:srgbClr val="DCE7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TT Interphases Pro Trl Rg" panose="020B0103050000020004" pitchFamily="34" charset="0"/>
              </a:rPr>
              <a:t>2</a:t>
            </a:r>
            <a:r>
              <a:rPr lang="en-US" sz="2400" baseline="30000">
                <a:solidFill>
                  <a:schemeClr val="tx1"/>
                </a:solidFill>
                <a:latin typeface="TT Interphases Pro Trl Rg" panose="020B0103050000020004" pitchFamily="34" charset="0"/>
              </a:rPr>
              <a:t>nd</a:t>
            </a:r>
            <a:r>
              <a:rPr lang="en-US" sz="2400">
                <a:solidFill>
                  <a:schemeClr val="tx1"/>
                </a:solidFill>
                <a:latin typeface="TT Interphases Pro Trl Rg" panose="020B0103050000020004" pitchFamily="34" charset="0"/>
              </a:rPr>
              <a:t> BEST</a:t>
            </a:r>
          </a:p>
        </p:txBody>
      </p:sp>
      <p:sp>
        <p:nvSpPr>
          <p:cNvPr id="46" name="Rounded Rectangular Callout 45">
            <a:extLst>
              <a:ext uri="{FF2B5EF4-FFF2-40B4-BE49-F238E27FC236}">
                <a16:creationId xmlns:a16="http://schemas.microsoft.com/office/drawing/2014/main" id="{B740BF3D-F700-2C54-934E-41278471F78B}"/>
              </a:ext>
            </a:extLst>
          </p:cNvPr>
          <p:cNvSpPr/>
          <p:nvPr/>
        </p:nvSpPr>
        <p:spPr>
          <a:xfrm>
            <a:off x="10794448" y="8784208"/>
            <a:ext cx="5319977" cy="1351029"/>
          </a:xfrm>
          <a:prstGeom prst="wedgeRoundRectCallout">
            <a:avLst>
              <a:gd name="adj1" fmla="val -30398"/>
              <a:gd name="adj2" fmla="val -142863"/>
              <a:gd name="adj3" fmla="val 16667"/>
            </a:avLst>
          </a:prstGeom>
          <a:solidFill>
            <a:srgbClr val="902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T Interphases Pro Trl Rg" panose="020B0103050000020004" pitchFamily="34" charset="0"/>
              </a:rPr>
              <a:t>Excel’s recommendation has worse utility despite fast recommendation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DD9FC61-C0C3-B061-6352-8CCED3A87E84}"/>
              </a:ext>
            </a:extLst>
          </p:cNvPr>
          <p:cNvGrpSpPr/>
          <p:nvPr/>
        </p:nvGrpSpPr>
        <p:grpSpPr>
          <a:xfrm>
            <a:off x="16802718" y="185090"/>
            <a:ext cx="1827036" cy="956360"/>
            <a:chOff x="16307395" y="607801"/>
            <a:chExt cx="1827036" cy="95636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EE4B182-B257-E8ED-273C-BB73B699C34D}"/>
                </a:ext>
              </a:extLst>
            </p:cNvPr>
            <p:cNvGrpSpPr/>
            <p:nvPr/>
          </p:nvGrpSpPr>
          <p:grpSpPr>
            <a:xfrm>
              <a:off x="16307395" y="607801"/>
              <a:ext cx="827737" cy="826582"/>
              <a:chOff x="12532454" y="2051473"/>
              <a:chExt cx="1301084" cy="1237878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423DF5C3-FAF8-64AE-12A0-539D7E0BC993}"/>
                  </a:ext>
                </a:extLst>
              </p:cNvPr>
              <p:cNvSpPr/>
              <p:nvPr/>
            </p:nvSpPr>
            <p:spPr>
              <a:xfrm>
                <a:off x="12532454" y="2051473"/>
                <a:ext cx="1301084" cy="1237878"/>
              </a:xfrm>
              <a:prstGeom prst="ellipse">
                <a:avLst/>
              </a:prstGeom>
              <a:solidFill>
                <a:srgbClr val="FAE9AC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6977A6C8-458B-914D-6869-1915E8F5D965}"/>
                  </a:ext>
                </a:extLst>
              </p:cNvPr>
              <p:cNvGrpSpPr/>
              <p:nvPr/>
            </p:nvGrpSpPr>
            <p:grpSpPr>
              <a:xfrm>
                <a:off x="12708682" y="2201317"/>
                <a:ext cx="846926" cy="930524"/>
                <a:chOff x="13556331" y="2016015"/>
                <a:chExt cx="846926" cy="930524"/>
              </a:xfrm>
            </p:grpSpPr>
            <p:sp>
              <p:nvSpPr>
                <p:cNvPr id="14" name="Freeform 13" descr="Badge Tick1 with solid fill">
                  <a:extLst>
                    <a:ext uri="{FF2B5EF4-FFF2-40B4-BE49-F238E27FC236}">
                      <a16:creationId xmlns:a16="http://schemas.microsoft.com/office/drawing/2014/main" id="{D3AA7494-5B2E-738B-DED8-AB33C97C0326}"/>
                    </a:ext>
                  </a:extLst>
                </p:cNvPr>
                <p:cNvSpPr/>
                <p:nvPr/>
              </p:nvSpPr>
              <p:spPr>
                <a:xfrm>
                  <a:off x="13556331" y="2016015"/>
                  <a:ext cx="846926" cy="930524"/>
                </a:xfrm>
                <a:custGeom>
                  <a:avLst/>
                  <a:gdLst>
                    <a:gd name="connsiteX0" fmla="*/ 457915 w 846926"/>
                    <a:gd name="connsiteY0" fmla="*/ 270 h 930524"/>
                    <a:gd name="connsiteX1" fmla="*/ 846640 w 846926"/>
                    <a:gd name="connsiteY1" fmla="*/ 333003 h 930524"/>
                    <a:gd name="connsiteX2" fmla="*/ 846640 w 846926"/>
                    <a:gd name="connsiteY2" fmla="*/ 360105 h 930524"/>
                    <a:gd name="connsiteX3" fmla="*/ 699744 w 846926"/>
                    <a:gd name="connsiteY3" fmla="*/ 638896 h 930524"/>
                    <a:gd name="connsiteX4" fmla="*/ 699744 w 846926"/>
                    <a:gd name="connsiteY4" fmla="*/ 930524 h 930524"/>
                    <a:gd name="connsiteX5" fmla="*/ 306363 w 846926"/>
                    <a:gd name="connsiteY5" fmla="*/ 930524 h 930524"/>
                    <a:gd name="connsiteX6" fmla="*/ 306363 w 846926"/>
                    <a:gd name="connsiteY6" fmla="*/ 792240 h 930524"/>
                    <a:gd name="connsiteX7" fmla="*/ 245364 w 846926"/>
                    <a:gd name="connsiteY7" fmla="*/ 792240 h 930524"/>
                    <a:gd name="connsiteX8" fmla="*/ 140794 w 846926"/>
                    <a:gd name="connsiteY8" fmla="*/ 751908 h 930524"/>
                    <a:gd name="connsiteX9" fmla="*/ 98469 w 846926"/>
                    <a:gd name="connsiteY9" fmla="*/ 653957 h 930524"/>
                    <a:gd name="connsiteX10" fmla="*/ 98469 w 846926"/>
                    <a:gd name="connsiteY10" fmla="*/ 584815 h 930524"/>
                    <a:gd name="connsiteX11" fmla="*/ 43694 w 846926"/>
                    <a:gd name="connsiteY11" fmla="*/ 584815 h 930524"/>
                    <a:gd name="connsiteX12" fmla="*/ 12572 w 846926"/>
                    <a:gd name="connsiteY12" fmla="*/ 504151 h 930524"/>
                    <a:gd name="connsiteX13" fmla="*/ 98469 w 846926"/>
                    <a:gd name="connsiteY13" fmla="*/ 365867 h 930524"/>
                    <a:gd name="connsiteX14" fmla="*/ 98469 w 846926"/>
                    <a:gd name="connsiteY14" fmla="*/ 360105 h 930524"/>
                    <a:gd name="connsiteX15" fmla="*/ 457915 w 846926"/>
                    <a:gd name="connsiteY15" fmla="*/ 270 h 930524"/>
                    <a:gd name="connsiteX16" fmla="*/ 452521 w 846926"/>
                    <a:gd name="connsiteY16" fmla="*/ 23712 h 930524"/>
                    <a:gd name="connsiteX17" fmla="*/ 172055 w 846926"/>
                    <a:gd name="connsiteY17" fmla="*/ 181507 h 930524"/>
                    <a:gd name="connsiteX18" fmla="*/ 123304 w 846926"/>
                    <a:gd name="connsiteY18" fmla="*/ 359114 h 930524"/>
                    <a:gd name="connsiteX19" fmla="*/ 123304 w 846926"/>
                    <a:gd name="connsiteY19" fmla="*/ 371860 h 930524"/>
                    <a:gd name="connsiteX20" fmla="*/ 119993 w 846926"/>
                    <a:gd name="connsiteY20" fmla="*/ 377195 h 930524"/>
                    <a:gd name="connsiteX21" fmla="*/ 34096 w 846926"/>
                    <a:gd name="connsiteY21" fmla="*/ 515478 h 930524"/>
                    <a:gd name="connsiteX22" fmla="*/ 33760 w 846926"/>
                    <a:gd name="connsiteY22" fmla="*/ 516008 h 930524"/>
                    <a:gd name="connsiteX23" fmla="*/ 33399 w 846926"/>
                    <a:gd name="connsiteY23" fmla="*/ 516527 h 930524"/>
                    <a:gd name="connsiteX24" fmla="*/ 27100 w 846926"/>
                    <a:gd name="connsiteY24" fmla="*/ 548920 h 930524"/>
                    <a:gd name="connsiteX25" fmla="*/ 45325 w 846926"/>
                    <a:gd name="connsiteY25" fmla="*/ 561596 h 930524"/>
                    <a:gd name="connsiteX26" fmla="*/ 123366 w 846926"/>
                    <a:gd name="connsiteY26" fmla="*/ 561596 h 930524"/>
                    <a:gd name="connsiteX27" fmla="*/ 123366 w 846926"/>
                    <a:gd name="connsiteY27" fmla="*/ 653784 h 930524"/>
                    <a:gd name="connsiteX28" fmla="*/ 158409 w 846926"/>
                    <a:gd name="connsiteY28" fmla="*/ 735475 h 930524"/>
                    <a:gd name="connsiteX29" fmla="*/ 245364 w 846926"/>
                    <a:gd name="connsiteY29" fmla="*/ 769159 h 930524"/>
                    <a:gd name="connsiteX30" fmla="*/ 331260 w 846926"/>
                    <a:gd name="connsiteY30" fmla="*/ 769159 h 930524"/>
                    <a:gd name="connsiteX31" fmla="*/ 331260 w 846926"/>
                    <a:gd name="connsiteY31" fmla="*/ 907442 h 930524"/>
                    <a:gd name="connsiteX32" fmla="*/ 674846 w 846926"/>
                    <a:gd name="connsiteY32" fmla="*/ 907442 h 930524"/>
                    <a:gd name="connsiteX33" fmla="*/ 674846 w 846926"/>
                    <a:gd name="connsiteY33" fmla="*/ 627591 h 930524"/>
                    <a:gd name="connsiteX34" fmla="*/ 684507 w 846926"/>
                    <a:gd name="connsiteY34" fmla="*/ 620677 h 930524"/>
                    <a:gd name="connsiteX35" fmla="*/ 821742 w 846926"/>
                    <a:gd name="connsiteY35" fmla="*/ 359944 h 930524"/>
                    <a:gd name="connsiteX36" fmla="*/ 821742 w 846926"/>
                    <a:gd name="connsiteY36" fmla="*/ 359529 h 930524"/>
                    <a:gd name="connsiteX37" fmla="*/ 821742 w 846926"/>
                    <a:gd name="connsiteY37" fmla="*/ 359114 h 930524"/>
                    <a:gd name="connsiteX38" fmla="*/ 650982 w 846926"/>
                    <a:gd name="connsiteY38" fmla="*/ 68581 h 930524"/>
                    <a:gd name="connsiteX39" fmla="*/ 650995 w 846926"/>
                    <a:gd name="connsiteY39" fmla="*/ 68581 h 930524"/>
                    <a:gd name="connsiteX40" fmla="*/ 452521 w 846926"/>
                    <a:gd name="connsiteY40" fmla="*/ 23712 h 930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</a:cxnLst>
                  <a:rect l="l" t="t" r="r" b="b"/>
                  <a:pathLst>
                    <a:path w="846926" h="930524">
                      <a:moveTo>
                        <a:pt x="457915" y="270"/>
                      </a:moveTo>
                      <a:cubicBezTo>
                        <a:pt x="664516" y="-7214"/>
                        <a:pt x="838554" y="141756"/>
                        <a:pt x="846640" y="333003"/>
                      </a:cubicBezTo>
                      <a:cubicBezTo>
                        <a:pt x="847022" y="342034"/>
                        <a:pt x="847022" y="351074"/>
                        <a:pt x="846640" y="360105"/>
                      </a:cubicBezTo>
                      <a:cubicBezTo>
                        <a:pt x="847069" y="469103"/>
                        <a:pt x="792797" y="572105"/>
                        <a:pt x="699744" y="638896"/>
                      </a:cubicBezTo>
                      <a:lnTo>
                        <a:pt x="699744" y="930524"/>
                      </a:lnTo>
                      <a:lnTo>
                        <a:pt x="306363" y="930524"/>
                      </a:lnTo>
                      <a:lnTo>
                        <a:pt x="306363" y="792240"/>
                      </a:lnTo>
                      <a:lnTo>
                        <a:pt x="245364" y="792240"/>
                      </a:lnTo>
                      <a:cubicBezTo>
                        <a:pt x="206107" y="792175"/>
                        <a:pt x="168488" y="777664"/>
                        <a:pt x="140794" y="751908"/>
                      </a:cubicBezTo>
                      <a:cubicBezTo>
                        <a:pt x="113485" y="725581"/>
                        <a:pt x="98307" y="690456"/>
                        <a:pt x="98469" y="653957"/>
                      </a:cubicBezTo>
                      <a:lnTo>
                        <a:pt x="98469" y="584815"/>
                      </a:lnTo>
                      <a:lnTo>
                        <a:pt x="43694" y="584815"/>
                      </a:lnTo>
                      <a:cubicBezTo>
                        <a:pt x="11327" y="581358"/>
                        <a:pt x="-17305" y="546788"/>
                        <a:pt x="12572" y="504151"/>
                      </a:cubicBezTo>
                      <a:lnTo>
                        <a:pt x="98469" y="365867"/>
                      </a:lnTo>
                      <a:lnTo>
                        <a:pt x="98469" y="360105"/>
                      </a:lnTo>
                      <a:cubicBezTo>
                        <a:pt x="90383" y="168858"/>
                        <a:pt x="251313" y="7754"/>
                        <a:pt x="457915" y="270"/>
                      </a:cubicBezTo>
                      <a:close/>
                      <a:moveTo>
                        <a:pt x="452521" y="23712"/>
                      </a:moveTo>
                      <a:cubicBezTo>
                        <a:pt x="340524" y="29749"/>
                        <a:pt x="233661" y="85501"/>
                        <a:pt x="172055" y="181507"/>
                      </a:cubicBezTo>
                      <a:cubicBezTo>
                        <a:pt x="137652" y="235123"/>
                        <a:pt x="120722" y="296799"/>
                        <a:pt x="123304" y="359114"/>
                      </a:cubicBezTo>
                      <a:lnTo>
                        <a:pt x="123304" y="371860"/>
                      </a:lnTo>
                      <a:lnTo>
                        <a:pt x="119993" y="377195"/>
                      </a:lnTo>
                      <a:lnTo>
                        <a:pt x="34096" y="515478"/>
                      </a:lnTo>
                      <a:lnTo>
                        <a:pt x="33760" y="516008"/>
                      </a:lnTo>
                      <a:lnTo>
                        <a:pt x="33399" y="516527"/>
                      </a:lnTo>
                      <a:cubicBezTo>
                        <a:pt x="25316" y="525558"/>
                        <a:pt x="22927" y="537845"/>
                        <a:pt x="27100" y="548920"/>
                      </a:cubicBezTo>
                      <a:cubicBezTo>
                        <a:pt x="30630" y="555603"/>
                        <a:pt x="37406" y="560318"/>
                        <a:pt x="45325" y="561596"/>
                      </a:cubicBezTo>
                      <a:lnTo>
                        <a:pt x="123366" y="561596"/>
                      </a:lnTo>
                      <a:lnTo>
                        <a:pt x="123366" y="653784"/>
                      </a:lnTo>
                      <a:cubicBezTo>
                        <a:pt x="123233" y="684178"/>
                        <a:pt x="135787" y="713446"/>
                        <a:pt x="158409" y="735475"/>
                      </a:cubicBezTo>
                      <a:cubicBezTo>
                        <a:pt x="181366" y="757009"/>
                        <a:pt x="212681" y="769140"/>
                        <a:pt x="245364" y="769159"/>
                      </a:cubicBezTo>
                      <a:lnTo>
                        <a:pt x="331260" y="769159"/>
                      </a:lnTo>
                      <a:lnTo>
                        <a:pt x="331260" y="907442"/>
                      </a:lnTo>
                      <a:lnTo>
                        <a:pt x="674846" y="907442"/>
                      </a:lnTo>
                      <a:lnTo>
                        <a:pt x="674846" y="627591"/>
                      </a:lnTo>
                      <a:lnTo>
                        <a:pt x="684507" y="620677"/>
                      </a:lnTo>
                      <a:cubicBezTo>
                        <a:pt x="771671" y="558331"/>
                        <a:pt x="822423" y="461909"/>
                        <a:pt x="821742" y="359944"/>
                      </a:cubicBezTo>
                      <a:lnTo>
                        <a:pt x="821742" y="359529"/>
                      </a:lnTo>
                      <a:lnTo>
                        <a:pt x="821742" y="359114"/>
                      </a:lnTo>
                      <a:cubicBezTo>
                        <a:pt x="826796" y="240586"/>
                        <a:pt x="761233" y="129038"/>
                        <a:pt x="650982" y="68581"/>
                      </a:cubicBezTo>
                      <a:lnTo>
                        <a:pt x="650995" y="68581"/>
                      </a:lnTo>
                      <a:cubicBezTo>
                        <a:pt x="588766" y="34365"/>
                        <a:pt x="519720" y="20090"/>
                        <a:pt x="452521" y="2371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55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" name="Freeform 14" descr="Badge Tick1 with solid fill">
                  <a:extLst>
                    <a:ext uri="{FF2B5EF4-FFF2-40B4-BE49-F238E27FC236}">
                      <a16:creationId xmlns:a16="http://schemas.microsoft.com/office/drawing/2014/main" id="{1596BF6E-D431-7F03-1665-3A7F32D4EA36}"/>
                    </a:ext>
                  </a:extLst>
                </p:cNvPr>
                <p:cNvSpPr/>
                <p:nvPr/>
              </p:nvSpPr>
              <p:spPr>
                <a:xfrm>
                  <a:off x="13816285" y="2165644"/>
                  <a:ext cx="428720" cy="396858"/>
                </a:xfrm>
                <a:custGeom>
                  <a:avLst/>
                  <a:gdLst>
                    <a:gd name="connsiteX0" fmla="*/ 214360 w 428720"/>
                    <a:gd name="connsiteY0" fmla="*/ 0 h 396858"/>
                    <a:gd name="connsiteX1" fmla="*/ 214524 w 428720"/>
                    <a:gd name="connsiteY1" fmla="*/ 0 h 396858"/>
                    <a:gd name="connsiteX2" fmla="*/ 428720 w 428720"/>
                    <a:gd name="connsiteY2" fmla="*/ 198414 h 396858"/>
                    <a:gd name="connsiteX3" fmla="*/ 428720 w 428720"/>
                    <a:gd name="connsiteY3" fmla="*/ 198429 h 396858"/>
                    <a:gd name="connsiteX4" fmla="*/ 214360 w 428720"/>
                    <a:gd name="connsiteY4" fmla="*/ 396858 h 396858"/>
                    <a:gd name="connsiteX5" fmla="*/ 0 w 428720"/>
                    <a:gd name="connsiteY5" fmla="*/ 198429 h 396858"/>
                    <a:gd name="connsiteX6" fmla="*/ 214360 w 428720"/>
                    <a:gd name="connsiteY6" fmla="*/ 0 h 396858"/>
                    <a:gd name="connsiteX7" fmla="*/ 321442 w 428720"/>
                    <a:gd name="connsiteY7" fmla="*/ 106824 h 396858"/>
                    <a:gd name="connsiteX8" fmla="*/ 319184 w 428720"/>
                    <a:gd name="connsiteY8" fmla="*/ 109081 h 396858"/>
                    <a:gd name="connsiteX9" fmla="*/ 316751 w 428720"/>
                    <a:gd name="connsiteY9" fmla="*/ 111171 h 396858"/>
                    <a:gd name="connsiteX10" fmla="*/ 249919 w 428720"/>
                    <a:gd name="connsiteY10" fmla="*/ 172253 h 396858"/>
                    <a:gd name="connsiteX11" fmla="*/ 172029 w 428720"/>
                    <a:gd name="connsiteY11" fmla="*/ 245290 h 396858"/>
                    <a:gd name="connsiteX12" fmla="*/ 118246 w 428720"/>
                    <a:gd name="connsiteY12" fmla="*/ 195503 h 396858"/>
                    <a:gd name="connsiteX13" fmla="*/ 91261 w 428720"/>
                    <a:gd name="connsiteY13" fmla="*/ 220483 h 396858"/>
                    <a:gd name="connsiteX14" fmla="*/ 172029 w 428720"/>
                    <a:gd name="connsiteY14" fmla="*/ 295248 h 396858"/>
                    <a:gd name="connsiteX15" fmla="*/ 266287 w 428720"/>
                    <a:gd name="connsiteY15" fmla="*/ 207907 h 396858"/>
                    <a:gd name="connsiteX16" fmla="*/ 266281 w 428720"/>
                    <a:gd name="connsiteY16" fmla="*/ 207891 h 396858"/>
                    <a:gd name="connsiteX17" fmla="*/ 348805 w 428720"/>
                    <a:gd name="connsiteY17" fmla="*/ 131804 h 396858"/>
                    <a:gd name="connsiteX18" fmla="*/ 321442 w 428720"/>
                    <a:gd name="connsiteY18" fmla="*/ 106824 h 396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28720" h="396858">
                      <a:moveTo>
                        <a:pt x="214360" y="0"/>
                      </a:moveTo>
                      <a:cubicBezTo>
                        <a:pt x="214415" y="0"/>
                        <a:pt x="214469" y="0"/>
                        <a:pt x="214524" y="0"/>
                      </a:cubicBezTo>
                      <a:cubicBezTo>
                        <a:pt x="332862" y="38"/>
                        <a:pt x="428761" y="88870"/>
                        <a:pt x="428720" y="198414"/>
                      </a:cubicBezTo>
                      <a:cubicBezTo>
                        <a:pt x="428720" y="198419"/>
                        <a:pt x="428720" y="198424"/>
                        <a:pt x="428720" y="198429"/>
                      </a:cubicBezTo>
                      <a:cubicBezTo>
                        <a:pt x="428720" y="308019"/>
                        <a:pt x="332748" y="396858"/>
                        <a:pt x="214360" y="396858"/>
                      </a:cubicBezTo>
                      <a:cubicBezTo>
                        <a:pt x="95972" y="396858"/>
                        <a:pt x="0" y="308019"/>
                        <a:pt x="0" y="198429"/>
                      </a:cubicBezTo>
                      <a:cubicBezTo>
                        <a:pt x="0" y="88840"/>
                        <a:pt x="95972" y="0"/>
                        <a:pt x="214360" y="0"/>
                      </a:cubicBezTo>
                      <a:close/>
                      <a:moveTo>
                        <a:pt x="321442" y="106824"/>
                      </a:moveTo>
                      <a:cubicBezTo>
                        <a:pt x="320790" y="107658"/>
                        <a:pt x="320032" y="108416"/>
                        <a:pt x="319184" y="109081"/>
                      </a:cubicBezTo>
                      <a:cubicBezTo>
                        <a:pt x="318309" y="109787"/>
                        <a:pt x="317502" y="110476"/>
                        <a:pt x="316751" y="111171"/>
                      </a:cubicBezTo>
                      <a:cubicBezTo>
                        <a:pt x="289992" y="135111"/>
                        <a:pt x="275718" y="148084"/>
                        <a:pt x="249919" y="172253"/>
                      </a:cubicBezTo>
                      <a:cubicBezTo>
                        <a:pt x="224102" y="196427"/>
                        <a:pt x="198139" y="220772"/>
                        <a:pt x="172029" y="245290"/>
                      </a:cubicBezTo>
                      <a:lnTo>
                        <a:pt x="118246" y="195503"/>
                      </a:lnTo>
                      <a:lnTo>
                        <a:pt x="91261" y="220483"/>
                      </a:lnTo>
                      <a:cubicBezTo>
                        <a:pt x="118247" y="245346"/>
                        <a:pt x="145170" y="270267"/>
                        <a:pt x="172029" y="295248"/>
                      </a:cubicBezTo>
                      <a:cubicBezTo>
                        <a:pt x="203636" y="265879"/>
                        <a:pt x="235056" y="236764"/>
                        <a:pt x="266287" y="207907"/>
                      </a:cubicBezTo>
                      <a:lnTo>
                        <a:pt x="266281" y="207891"/>
                      </a:lnTo>
                      <a:cubicBezTo>
                        <a:pt x="297516" y="179035"/>
                        <a:pt x="317022" y="161062"/>
                        <a:pt x="348805" y="131804"/>
                      </a:cubicBezTo>
                      <a:lnTo>
                        <a:pt x="321442" y="106824"/>
                      </a:lnTo>
                      <a:close/>
                    </a:path>
                  </a:pathLst>
                </a:custGeom>
                <a:solidFill>
                  <a:srgbClr val="439863"/>
                </a:solidFill>
                <a:ln w="28575" cap="flat">
                  <a:solidFill>
                    <a:schemeClr val="tx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" name="Freeform 15" descr="Badge Tick1 with solid fill">
                  <a:extLst>
                    <a:ext uri="{FF2B5EF4-FFF2-40B4-BE49-F238E27FC236}">
                      <a16:creationId xmlns:a16="http://schemas.microsoft.com/office/drawing/2014/main" id="{256E6DC1-A350-9B07-C8AE-8364CC44E871}"/>
                    </a:ext>
                  </a:extLst>
                </p:cNvPr>
                <p:cNvSpPr/>
                <p:nvPr/>
              </p:nvSpPr>
              <p:spPr>
                <a:xfrm>
                  <a:off x="13581412" y="2039180"/>
                  <a:ext cx="796933" cy="884277"/>
                </a:xfrm>
                <a:custGeom>
                  <a:avLst/>
                  <a:gdLst>
                    <a:gd name="connsiteX0" fmla="*/ 427440 w 796933"/>
                    <a:gd name="connsiteY0" fmla="*/ 547 h 884277"/>
                    <a:gd name="connsiteX1" fmla="*/ 625914 w 796933"/>
                    <a:gd name="connsiteY1" fmla="*/ 45416 h 884277"/>
                    <a:gd name="connsiteX2" fmla="*/ 625901 w 796933"/>
                    <a:gd name="connsiteY2" fmla="*/ 45416 h 884277"/>
                    <a:gd name="connsiteX3" fmla="*/ 796661 w 796933"/>
                    <a:gd name="connsiteY3" fmla="*/ 335949 h 884277"/>
                    <a:gd name="connsiteX4" fmla="*/ 796661 w 796933"/>
                    <a:gd name="connsiteY4" fmla="*/ 336364 h 884277"/>
                    <a:gd name="connsiteX5" fmla="*/ 796661 w 796933"/>
                    <a:gd name="connsiteY5" fmla="*/ 336779 h 884277"/>
                    <a:gd name="connsiteX6" fmla="*/ 659426 w 796933"/>
                    <a:gd name="connsiteY6" fmla="*/ 597512 h 884277"/>
                    <a:gd name="connsiteX7" fmla="*/ 649765 w 796933"/>
                    <a:gd name="connsiteY7" fmla="*/ 604426 h 884277"/>
                    <a:gd name="connsiteX8" fmla="*/ 649765 w 796933"/>
                    <a:gd name="connsiteY8" fmla="*/ 884277 h 884277"/>
                    <a:gd name="connsiteX9" fmla="*/ 306179 w 796933"/>
                    <a:gd name="connsiteY9" fmla="*/ 884277 h 884277"/>
                    <a:gd name="connsiteX10" fmla="*/ 306179 w 796933"/>
                    <a:gd name="connsiteY10" fmla="*/ 745994 h 884277"/>
                    <a:gd name="connsiteX11" fmla="*/ 220283 w 796933"/>
                    <a:gd name="connsiteY11" fmla="*/ 745994 h 884277"/>
                    <a:gd name="connsiteX12" fmla="*/ 133328 w 796933"/>
                    <a:gd name="connsiteY12" fmla="*/ 712310 h 884277"/>
                    <a:gd name="connsiteX13" fmla="*/ 98285 w 796933"/>
                    <a:gd name="connsiteY13" fmla="*/ 630619 h 884277"/>
                    <a:gd name="connsiteX14" fmla="*/ 98285 w 796933"/>
                    <a:gd name="connsiteY14" fmla="*/ 538431 h 884277"/>
                    <a:gd name="connsiteX15" fmla="*/ 20244 w 796933"/>
                    <a:gd name="connsiteY15" fmla="*/ 538431 h 884277"/>
                    <a:gd name="connsiteX16" fmla="*/ 2019 w 796933"/>
                    <a:gd name="connsiteY16" fmla="*/ 525755 h 884277"/>
                    <a:gd name="connsiteX17" fmla="*/ 8318 w 796933"/>
                    <a:gd name="connsiteY17" fmla="*/ 493362 h 884277"/>
                    <a:gd name="connsiteX18" fmla="*/ 8679 w 796933"/>
                    <a:gd name="connsiteY18" fmla="*/ 492843 h 884277"/>
                    <a:gd name="connsiteX19" fmla="*/ 9015 w 796933"/>
                    <a:gd name="connsiteY19" fmla="*/ 492313 h 884277"/>
                    <a:gd name="connsiteX20" fmla="*/ 94912 w 796933"/>
                    <a:gd name="connsiteY20" fmla="*/ 354030 h 884277"/>
                    <a:gd name="connsiteX21" fmla="*/ 98223 w 796933"/>
                    <a:gd name="connsiteY21" fmla="*/ 348695 h 884277"/>
                    <a:gd name="connsiteX22" fmla="*/ 98223 w 796933"/>
                    <a:gd name="connsiteY22" fmla="*/ 335949 h 884277"/>
                    <a:gd name="connsiteX23" fmla="*/ 146974 w 796933"/>
                    <a:gd name="connsiteY23" fmla="*/ 158342 h 884277"/>
                    <a:gd name="connsiteX24" fmla="*/ 427440 w 796933"/>
                    <a:gd name="connsiteY24" fmla="*/ 547 h 884277"/>
                    <a:gd name="connsiteX25" fmla="*/ 449233 w 796933"/>
                    <a:gd name="connsiteY25" fmla="*/ 126464 h 884277"/>
                    <a:gd name="connsiteX26" fmla="*/ 234873 w 796933"/>
                    <a:gd name="connsiteY26" fmla="*/ 324893 h 884277"/>
                    <a:gd name="connsiteX27" fmla="*/ 449233 w 796933"/>
                    <a:gd name="connsiteY27" fmla="*/ 523322 h 884277"/>
                    <a:gd name="connsiteX28" fmla="*/ 663593 w 796933"/>
                    <a:gd name="connsiteY28" fmla="*/ 324893 h 884277"/>
                    <a:gd name="connsiteX29" fmla="*/ 663593 w 796933"/>
                    <a:gd name="connsiteY29" fmla="*/ 324878 h 884277"/>
                    <a:gd name="connsiteX30" fmla="*/ 449397 w 796933"/>
                    <a:gd name="connsiteY30" fmla="*/ 126464 h 884277"/>
                    <a:gd name="connsiteX31" fmla="*/ 449233 w 796933"/>
                    <a:gd name="connsiteY31" fmla="*/ 126464 h 884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796933" h="884277">
                      <a:moveTo>
                        <a:pt x="427440" y="547"/>
                      </a:moveTo>
                      <a:cubicBezTo>
                        <a:pt x="494639" y="-3075"/>
                        <a:pt x="563685" y="11200"/>
                        <a:pt x="625914" y="45416"/>
                      </a:cubicBezTo>
                      <a:lnTo>
                        <a:pt x="625901" y="45416"/>
                      </a:lnTo>
                      <a:cubicBezTo>
                        <a:pt x="736152" y="105873"/>
                        <a:pt x="801715" y="217421"/>
                        <a:pt x="796661" y="335949"/>
                      </a:cubicBezTo>
                      <a:lnTo>
                        <a:pt x="796661" y="336364"/>
                      </a:lnTo>
                      <a:lnTo>
                        <a:pt x="796661" y="336779"/>
                      </a:lnTo>
                      <a:cubicBezTo>
                        <a:pt x="797342" y="438744"/>
                        <a:pt x="746590" y="535166"/>
                        <a:pt x="659426" y="597512"/>
                      </a:cubicBezTo>
                      <a:lnTo>
                        <a:pt x="649765" y="604426"/>
                      </a:lnTo>
                      <a:lnTo>
                        <a:pt x="649765" y="884277"/>
                      </a:lnTo>
                      <a:lnTo>
                        <a:pt x="306179" y="884277"/>
                      </a:lnTo>
                      <a:lnTo>
                        <a:pt x="306179" y="745994"/>
                      </a:lnTo>
                      <a:lnTo>
                        <a:pt x="220283" y="745994"/>
                      </a:lnTo>
                      <a:cubicBezTo>
                        <a:pt x="187600" y="745975"/>
                        <a:pt x="156285" y="733844"/>
                        <a:pt x="133328" y="712310"/>
                      </a:cubicBezTo>
                      <a:cubicBezTo>
                        <a:pt x="110706" y="690281"/>
                        <a:pt x="98152" y="661013"/>
                        <a:pt x="98285" y="630619"/>
                      </a:cubicBezTo>
                      <a:lnTo>
                        <a:pt x="98285" y="538431"/>
                      </a:lnTo>
                      <a:lnTo>
                        <a:pt x="20244" y="538431"/>
                      </a:lnTo>
                      <a:cubicBezTo>
                        <a:pt x="12325" y="537153"/>
                        <a:pt x="5549" y="532438"/>
                        <a:pt x="2019" y="525755"/>
                      </a:cubicBezTo>
                      <a:cubicBezTo>
                        <a:pt x="-2154" y="514680"/>
                        <a:pt x="235" y="502393"/>
                        <a:pt x="8318" y="493362"/>
                      </a:cubicBezTo>
                      <a:lnTo>
                        <a:pt x="8679" y="492843"/>
                      </a:lnTo>
                      <a:lnTo>
                        <a:pt x="9015" y="492313"/>
                      </a:lnTo>
                      <a:lnTo>
                        <a:pt x="94912" y="354030"/>
                      </a:lnTo>
                      <a:lnTo>
                        <a:pt x="98223" y="348695"/>
                      </a:lnTo>
                      <a:lnTo>
                        <a:pt x="98223" y="335949"/>
                      </a:lnTo>
                      <a:cubicBezTo>
                        <a:pt x="95641" y="273634"/>
                        <a:pt x="112571" y="211958"/>
                        <a:pt x="146974" y="158342"/>
                      </a:cubicBezTo>
                      <a:cubicBezTo>
                        <a:pt x="208580" y="62336"/>
                        <a:pt x="315443" y="6584"/>
                        <a:pt x="427440" y="547"/>
                      </a:cubicBezTo>
                      <a:close/>
                      <a:moveTo>
                        <a:pt x="449233" y="126464"/>
                      </a:moveTo>
                      <a:cubicBezTo>
                        <a:pt x="330845" y="126464"/>
                        <a:pt x="234873" y="215304"/>
                        <a:pt x="234873" y="324893"/>
                      </a:cubicBezTo>
                      <a:cubicBezTo>
                        <a:pt x="234873" y="434483"/>
                        <a:pt x="330845" y="523322"/>
                        <a:pt x="449233" y="523322"/>
                      </a:cubicBezTo>
                      <a:cubicBezTo>
                        <a:pt x="567621" y="523322"/>
                        <a:pt x="663593" y="434483"/>
                        <a:pt x="663593" y="324893"/>
                      </a:cubicBezTo>
                      <a:cubicBezTo>
                        <a:pt x="663593" y="324888"/>
                        <a:pt x="663593" y="324883"/>
                        <a:pt x="663593" y="324878"/>
                      </a:cubicBezTo>
                      <a:cubicBezTo>
                        <a:pt x="663634" y="215334"/>
                        <a:pt x="567735" y="126502"/>
                        <a:pt x="449397" y="126464"/>
                      </a:cubicBezTo>
                      <a:cubicBezTo>
                        <a:pt x="449342" y="126464"/>
                        <a:pt x="449288" y="126464"/>
                        <a:pt x="449233" y="126464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55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1" name="Freeform 20" descr="Badge Tick1 with solid fill">
                  <a:extLst>
                    <a:ext uri="{FF2B5EF4-FFF2-40B4-BE49-F238E27FC236}">
                      <a16:creationId xmlns:a16="http://schemas.microsoft.com/office/drawing/2014/main" id="{EE34B5AD-2294-DF53-94B8-0C1EBDCF29F9}"/>
                    </a:ext>
                  </a:extLst>
                </p:cNvPr>
                <p:cNvSpPr/>
                <p:nvPr/>
              </p:nvSpPr>
              <p:spPr>
                <a:xfrm>
                  <a:off x="13907546" y="2272468"/>
                  <a:ext cx="257544" cy="188424"/>
                </a:xfrm>
                <a:custGeom>
                  <a:avLst/>
                  <a:gdLst>
                    <a:gd name="connsiteX0" fmla="*/ 230181 w 257544"/>
                    <a:gd name="connsiteY0" fmla="*/ 0 h 188424"/>
                    <a:gd name="connsiteX1" fmla="*/ 257544 w 257544"/>
                    <a:gd name="connsiteY1" fmla="*/ 24980 h 188424"/>
                    <a:gd name="connsiteX2" fmla="*/ 175020 w 257544"/>
                    <a:gd name="connsiteY2" fmla="*/ 101067 h 188424"/>
                    <a:gd name="connsiteX3" fmla="*/ 175026 w 257544"/>
                    <a:gd name="connsiteY3" fmla="*/ 101083 h 188424"/>
                    <a:gd name="connsiteX4" fmla="*/ 80768 w 257544"/>
                    <a:gd name="connsiteY4" fmla="*/ 188424 h 188424"/>
                    <a:gd name="connsiteX5" fmla="*/ 0 w 257544"/>
                    <a:gd name="connsiteY5" fmla="*/ 113659 h 188424"/>
                    <a:gd name="connsiteX6" fmla="*/ 26985 w 257544"/>
                    <a:gd name="connsiteY6" fmla="*/ 88679 h 188424"/>
                    <a:gd name="connsiteX7" fmla="*/ 80768 w 257544"/>
                    <a:gd name="connsiteY7" fmla="*/ 138466 h 188424"/>
                    <a:gd name="connsiteX8" fmla="*/ 158658 w 257544"/>
                    <a:gd name="connsiteY8" fmla="*/ 65429 h 188424"/>
                    <a:gd name="connsiteX9" fmla="*/ 225490 w 257544"/>
                    <a:gd name="connsiteY9" fmla="*/ 4347 h 188424"/>
                    <a:gd name="connsiteX10" fmla="*/ 227923 w 257544"/>
                    <a:gd name="connsiteY10" fmla="*/ 2257 h 188424"/>
                    <a:gd name="connsiteX11" fmla="*/ 230181 w 257544"/>
                    <a:gd name="connsiteY11" fmla="*/ 0 h 1884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57544" h="188424">
                      <a:moveTo>
                        <a:pt x="230181" y="0"/>
                      </a:moveTo>
                      <a:lnTo>
                        <a:pt x="257544" y="24980"/>
                      </a:lnTo>
                      <a:cubicBezTo>
                        <a:pt x="225761" y="54238"/>
                        <a:pt x="206255" y="72211"/>
                        <a:pt x="175020" y="101067"/>
                      </a:cubicBezTo>
                      <a:lnTo>
                        <a:pt x="175026" y="101083"/>
                      </a:lnTo>
                      <a:cubicBezTo>
                        <a:pt x="143795" y="129940"/>
                        <a:pt x="112375" y="159055"/>
                        <a:pt x="80768" y="188424"/>
                      </a:cubicBezTo>
                      <a:cubicBezTo>
                        <a:pt x="53909" y="163443"/>
                        <a:pt x="26986" y="138522"/>
                        <a:pt x="0" y="113659"/>
                      </a:cubicBezTo>
                      <a:lnTo>
                        <a:pt x="26985" y="88679"/>
                      </a:lnTo>
                      <a:lnTo>
                        <a:pt x="80768" y="138466"/>
                      </a:lnTo>
                      <a:cubicBezTo>
                        <a:pt x="106878" y="113948"/>
                        <a:pt x="132841" y="89603"/>
                        <a:pt x="158658" y="65429"/>
                      </a:cubicBezTo>
                      <a:cubicBezTo>
                        <a:pt x="184457" y="41260"/>
                        <a:pt x="198731" y="28287"/>
                        <a:pt x="225490" y="4347"/>
                      </a:cubicBezTo>
                      <a:cubicBezTo>
                        <a:pt x="226241" y="3652"/>
                        <a:pt x="227048" y="2963"/>
                        <a:pt x="227923" y="2257"/>
                      </a:cubicBezTo>
                      <a:cubicBezTo>
                        <a:pt x="228771" y="1592"/>
                        <a:pt x="229529" y="834"/>
                        <a:pt x="230181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55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97678F4-A77E-07BD-C487-27E83928B40C}"/>
                </a:ext>
              </a:extLst>
            </p:cNvPr>
            <p:cNvSpPr txBox="1"/>
            <p:nvPr/>
          </p:nvSpPr>
          <p:spPr>
            <a:xfrm>
              <a:off x="16975207" y="640831"/>
              <a:ext cx="115922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/>
                <a:t>💡</a:t>
              </a:r>
              <a:endParaRPr lang="en-US" sz="6600"/>
            </a:p>
          </p:txBody>
        </p:sp>
      </p:grpSp>
    </p:spTree>
    <p:extLst>
      <p:ext uri="{BB962C8B-B14F-4D97-AF65-F5344CB8AC3E}">
        <p14:creationId xmlns:p14="http://schemas.microsoft.com/office/powerpoint/2010/main" val="3069194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B2B42-DC54-87EF-1D0B-BEB7E8070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5">
            <a:extLst>
              <a:ext uri="{FF2B5EF4-FFF2-40B4-BE49-F238E27FC236}">
                <a16:creationId xmlns:a16="http://schemas.microsoft.com/office/drawing/2014/main" id="{78DF4AFD-BD0B-F059-AD10-047E592B9177}"/>
              </a:ext>
            </a:extLst>
          </p:cNvPr>
          <p:cNvSpPr/>
          <p:nvPr/>
        </p:nvSpPr>
        <p:spPr>
          <a:xfrm>
            <a:off x="13971595" y="5038933"/>
            <a:ext cx="1120429" cy="602407"/>
          </a:xfrm>
          <a:prstGeom prst="roundRect">
            <a:avLst/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TT Interphases Pro Trl Rg" panose="020B0103050000020004" pitchFamily="34" charset="0"/>
            </a:endParaRPr>
          </a:p>
        </p:txBody>
      </p:sp>
      <p:sp>
        <p:nvSpPr>
          <p:cNvPr id="9" name="Rectangle: Rounded Corners 5">
            <a:extLst>
              <a:ext uri="{FF2B5EF4-FFF2-40B4-BE49-F238E27FC236}">
                <a16:creationId xmlns:a16="http://schemas.microsoft.com/office/drawing/2014/main" id="{E42ADF1C-2F69-F0A3-0937-738EEDD86EB3}"/>
              </a:ext>
            </a:extLst>
          </p:cNvPr>
          <p:cNvSpPr/>
          <p:nvPr/>
        </p:nvSpPr>
        <p:spPr>
          <a:xfrm>
            <a:off x="13971596" y="5691131"/>
            <a:ext cx="1120429" cy="602407"/>
          </a:xfrm>
          <a:prstGeom prst="roundRect">
            <a:avLst/>
          </a:prstGeom>
          <a:solidFill>
            <a:srgbClr val="DCE7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TT Interphases Pro Trl Rg" panose="020B0103050000020004" pitchFamily="34" charset="0"/>
            </a:endParaRPr>
          </a:p>
        </p:txBody>
      </p:sp>
      <p:sp>
        <p:nvSpPr>
          <p:cNvPr id="19" name="Rectangle: Rounded Corners 5">
            <a:extLst>
              <a:ext uri="{FF2B5EF4-FFF2-40B4-BE49-F238E27FC236}">
                <a16:creationId xmlns:a16="http://schemas.microsoft.com/office/drawing/2014/main" id="{7A7B64BA-5FD4-6758-B8D1-4C4347147CCD}"/>
              </a:ext>
            </a:extLst>
          </p:cNvPr>
          <p:cNvSpPr/>
          <p:nvPr/>
        </p:nvSpPr>
        <p:spPr>
          <a:xfrm>
            <a:off x="8686800" y="5030482"/>
            <a:ext cx="630780" cy="602407"/>
          </a:xfrm>
          <a:prstGeom prst="roundRect">
            <a:avLst/>
          </a:prstGeom>
          <a:solidFill>
            <a:srgbClr val="DCE7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TT Interphases Pro Trl Rg" panose="020B0103050000020004" pitchFamily="34" charset="0"/>
            </a:endParaRPr>
          </a:p>
        </p:txBody>
      </p:sp>
      <p:sp>
        <p:nvSpPr>
          <p:cNvPr id="18" name="Rectangle: Rounded Corners 5">
            <a:extLst>
              <a:ext uri="{FF2B5EF4-FFF2-40B4-BE49-F238E27FC236}">
                <a16:creationId xmlns:a16="http://schemas.microsoft.com/office/drawing/2014/main" id="{B6C02E95-4A1E-17EE-01D6-2B9B28B24CD4}"/>
              </a:ext>
            </a:extLst>
          </p:cNvPr>
          <p:cNvSpPr/>
          <p:nvPr/>
        </p:nvSpPr>
        <p:spPr>
          <a:xfrm>
            <a:off x="10874300" y="5030483"/>
            <a:ext cx="1339560" cy="602407"/>
          </a:xfrm>
          <a:prstGeom prst="roundRect">
            <a:avLst/>
          </a:prstGeom>
          <a:solidFill>
            <a:srgbClr val="DCE7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TT Interphases Pro Trl Rg" panose="020B0103050000020004" pitchFamily="34" charset="0"/>
            </a:endParaRPr>
          </a:p>
        </p:txBody>
      </p:sp>
      <p:sp>
        <p:nvSpPr>
          <p:cNvPr id="17" name="Rectangle: Rounded Corners 5">
            <a:extLst>
              <a:ext uri="{FF2B5EF4-FFF2-40B4-BE49-F238E27FC236}">
                <a16:creationId xmlns:a16="http://schemas.microsoft.com/office/drawing/2014/main" id="{9182E0B9-3EAF-2F6C-D97D-8EA6DF97A9AF}"/>
              </a:ext>
            </a:extLst>
          </p:cNvPr>
          <p:cNvSpPr/>
          <p:nvPr/>
        </p:nvSpPr>
        <p:spPr>
          <a:xfrm>
            <a:off x="8686800" y="7023943"/>
            <a:ext cx="630780" cy="602407"/>
          </a:xfrm>
          <a:prstGeom prst="roundRect">
            <a:avLst/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TT Interphases Pro Trl Rg" panose="020B0103050000020004" pitchFamily="34" charset="0"/>
            </a:endParaRPr>
          </a:p>
        </p:txBody>
      </p:sp>
      <p:sp>
        <p:nvSpPr>
          <p:cNvPr id="12" name="Rectangle: Rounded Corners 5">
            <a:extLst>
              <a:ext uri="{FF2B5EF4-FFF2-40B4-BE49-F238E27FC236}">
                <a16:creationId xmlns:a16="http://schemas.microsoft.com/office/drawing/2014/main" id="{A6B66F34-0CF2-D43D-FF6A-B7A1E80BF76D}"/>
              </a:ext>
            </a:extLst>
          </p:cNvPr>
          <p:cNvSpPr/>
          <p:nvPr/>
        </p:nvSpPr>
        <p:spPr>
          <a:xfrm>
            <a:off x="10874300" y="5691132"/>
            <a:ext cx="1339560" cy="602407"/>
          </a:xfrm>
          <a:prstGeom prst="roundRect">
            <a:avLst/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TT Interphases Pro Trl Rg" panose="020B01030500000200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5A773A-C9BF-9BE3-3156-2B0B9F337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534F604D-D1AC-0E31-0495-95E57982C4D0}"/>
              </a:ext>
            </a:extLst>
          </p:cNvPr>
          <p:cNvSpPr/>
          <p:nvPr/>
        </p:nvSpPr>
        <p:spPr>
          <a:xfrm rot="-5400000">
            <a:off x="1046131" y="1174075"/>
            <a:ext cx="371400" cy="1301083"/>
          </a:xfrm>
          <a:custGeom>
            <a:avLst/>
            <a:gdLst/>
            <a:ahLst/>
            <a:cxnLst/>
            <a:rect l="l" t="t" r="r" b="b"/>
            <a:pathLst>
              <a:path w="371400" h="1301083">
                <a:moveTo>
                  <a:pt x="0" y="0"/>
                </a:moveTo>
                <a:lnTo>
                  <a:pt x="371400" y="0"/>
                </a:lnTo>
                <a:lnTo>
                  <a:pt x="371400" y="1301083"/>
                </a:lnTo>
                <a:lnTo>
                  <a:pt x="0" y="13010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3B7A70A-A1A2-8636-E471-689C4415AD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8685757"/>
              </p:ext>
            </p:extLst>
          </p:nvPr>
        </p:nvGraphicFramePr>
        <p:xfrm>
          <a:off x="3543134" y="4058206"/>
          <a:ext cx="11548892" cy="3568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5017">
                  <a:extLst>
                    <a:ext uri="{9D8B030D-6E8A-4147-A177-3AD203B41FA5}">
                      <a16:colId xmlns:a16="http://schemas.microsoft.com/office/drawing/2014/main" val="77505413"/>
                    </a:ext>
                  </a:extLst>
                </a:gridCol>
                <a:gridCol w="2854625">
                  <a:extLst>
                    <a:ext uri="{9D8B030D-6E8A-4147-A177-3AD203B41FA5}">
                      <a16:colId xmlns:a16="http://schemas.microsoft.com/office/drawing/2014/main" val="162105792"/>
                    </a:ext>
                  </a:extLst>
                </a:gridCol>
                <a:gridCol w="2854625">
                  <a:extLst>
                    <a:ext uri="{9D8B030D-6E8A-4147-A177-3AD203B41FA5}">
                      <a16:colId xmlns:a16="http://schemas.microsoft.com/office/drawing/2014/main" val="34628325"/>
                    </a:ext>
                  </a:extLst>
                </a:gridCol>
                <a:gridCol w="2854625">
                  <a:extLst>
                    <a:ext uri="{9D8B030D-6E8A-4147-A177-3AD203B41FA5}">
                      <a16:colId xmlns:a16="http://schemas.microsoft.com/office/drawing/2014/main" val="2696409250"/>
                    </a:ext>
                  </a:extLst>
                </a:gridCol>
              </a:tblGrid>
              <a:tr h="930584">
                <a:tc>
                  <a:txBody>
                    <a:bodyPr/>
                    <a:lstStyle/>
                    <a:p>
                      <a:endParaRPr lang="en-US" sz="2400">
                        <a:solidFill>
                          <a:sysClr val="windowText" lastClr="000000"/>
                        </a:solidFill>
                        <a:latin typeface="TT Interphases Pro Trl Rg" panose="020B01030500000200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>
                          <a:solidFill>
                            <a:sysClr val="windowText" lastClr="000000"/>
                          </a:solidFill>
                          <a:latin typeface="TT Interphases Pro Trl Rg" panose="020B0103050000020004" pitchFamily="34" charset="0"/>
                        </a:rPr>
                        <a:t>Runtime (sec)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>
                          <a:solidFill>
                            <a:sysClr val="windowText" lastClr="000000"/>
                          </a:solidFill>
                          <a:latin typeface="TT Interphases Pro Trl Rg" panose="020B0103050000020004" pitchFamily="34" charset="0"/>
                        </a:rPr>
                        <a:t>Utility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>
                          <a:solidFill>
                            <a:sysClr val="windowText" lastClr="000000"/>
                          </a:solidFill>
                          <a:latin typeface="TT Interphases Pro Trl Rg" panose="020B0103050000020004" pitchFamily="34" charset="0"/>
                        </a:rPr>
                        <a:t>Diversity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019246"/>
                  </a:ext>
                </a:extLst>
              </a:tr>
              <a:tr h="659390">
                <a:tc>
                  <a:txBody>
                    <a:bodyPr/>
                    <a:lstStyle/>
                    <a:p>
                      <a:r>
                        <a:rPr lang="en-US" sz="2800">
                          <a:latin typeface="TT Interphases Pro Trl Rg" panose="020B0103050000020004" pitchFamily="34" charset="0"/>
                        </a:rPr>
                        <a:t>SAGE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 u="none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17</a:t>
                      </a:r>
                      <a:endParaRPr lang="en-US" sz="3200" u="none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 u="none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2.36</a:t>
                      </a:r>
                      <a:endParaRPr lang="en-US" sz="3200" u="none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0.23</a:t>
                      </a:r>
                      <a:endParaRPr lang="en-US" sz="320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4278173"/>
                  </a:ext>
                </a:extLst>
              </a:tr>
              <a:tr h="659390">
                <a:tc>
                  <a:txBody>
                    <a:bodyPr/>
                    <a:lstStyle/>
                    <a:p>
                      <a:r>
                        <a:rPr lang="en-US" sz="2800">
                          <a:latin typeface="TT Interphases Pro Trl Rg" panose="020B0103050000020004" pitchFamily="34" charset="0"/>
                        </a:rPr>
                        <a:t>Top-k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64</a:t>
                      </a:r>
                      <a:endParaRPr lang="en-US" sz="320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 b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2.67</a:t>
                      </a:r>
                      <a:endParaRPr lang="en-US" sz="3200" b="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0.05</a:t>
                      </a:r>
                      <a:endParaRPr lang="en-US" sz="320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3385356"/>
                  </a:ext>
                </a:extLst>
              </a:tr>
              <a:tr h="659390">
                <a:tc>
                  <a:txBody>
                    <a:bodyPr/>
                    <a:lstStyle/>
                    <a:p>
                      <a:r>
                        <a:rPr lang="en-US" sz="2800">
                          <a:latin typeface="TT Interphases Pro Trl Rg" panose="020B0103050000020004" pitchFamily="34" charset="0"/>
                        </a:rPr>
                        <a:t>LLM (LLaMa-3B)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20</a:t>
                      </a:r>
                      <a:endParaRPr lang="en-US" sz="320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0.52</a:t>
                      </a:r>
                      <a:endParaRPr lang="en-US" sz="320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0.03</a:t>
                      </a:r>
                      <a:endParaRPr lang="en-US" sz="320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9999151"/>
                  </a:ext>
                </a:extLst>
              </a:tr>
              <a:tr h="659390">
                <a:tc>
                  <a:txBody>
                    <a:bodyPr/>
                    <a:lstStyle/>
                    <a:p>
                      <a:r>
                        <a:rPr lang="en-US" sz="2800">
                          <a:latin typeface="TT Interphases Pro Trl Rg" panose="020B0103050000020004" pitchFamily="34" charset="0"/>
                        </a:rPr>
                        <a:t>Excel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 b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sz="3200" b="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1.80</a:t>
                      </a:r>
                      <a:endParaRPr lang="en-US" sz="320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0.04</a:t>
                      </a:r>
                      <a:endParaRPr lang="en-US" sz="320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241815"/>
                  </a:ext>
                </a:extLst>
              </a:tr>
            </a:tbl>
          </a:graphicData>
        </a:graphic>
      </p:graphicFrame>
      <p:sp>
        <p:nvSpPr>
          <p:cNvPr id="13" name="TextBox 3">
            <a:extLst>
              <a:ext uri="{FF2B5EF4-FFF2-40B4-BE49-F238E27FC236}">
                <a16:creationId xmlns:a16="http://schemas.microsoft.com/office/drawing/2014/main" id="{CFCA8160-4D3F-EADD-1683-3A0E48ACF232}"/>
              </a:ext>
            </a:extLst>
          </p:cNvPr>
          <p:cNvSpPr txBox="1"/>
          <p:nvPr/>
        </p:nvSpPr>
        <p:spPr>
          <a:xfrm>
            <a:off x="571764" y="663270"/>
            <a:ext cx="17491633" cy="7405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89"/>
              </a:lnSpc>
            </a:pPr>
            <a:r>
              <a:rPr lang="en-US" sz="5000" spc="-342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Finding 3: SAGE includes diverse pivot tables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88381E-B1CB-8DB1-5210-AA745D884E66}"/>
              </a:ext>
            </a:extLst>
          </p:cNvPr>
          <p:cNvSpPr/>
          <p:nvPr/>
        </p:nvSpPr>
        <p:spPr>
          <a:xfrm>
            <a:off x="6569146" y="4112651"/>
            <a:ext cx="2748434" cy="351369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5797E79-2CDE-0AA3-B0DE-A48185E8D737}"/>
              </a:ext>
            </a:extLst>
          </p:cNvPr>
          <p:cNvSpPr/>
          <p:nvPr/>
        </p:nvSpPr>
        <p:spPr>
          <a:xfrm>
            <a:off x="9317580" y="4112651"/>
            <a:ext cx="2896280" cy="351369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5">
            <a:extLst>
              <a:ext uri="{FF2B5EF4-FFF2-40B4-BE49-F238E27FC236}">
                <a16:creationId xmlns:a16="http://schemas.microsoft.com/office/drawing/2014/main" id="{3FB7AECE-0AA8-1F94-CE5C-90D76DF6BA06}"/>
              </a:ext>
            </a:extLst>
          </p:cNvPr>
          <p:cNvSpPr/>
          <p:nvPr/>
        </p:nvSpPr>
        <p:spPr>
          <a:xfrm>
            <a:off x="12947427" y="7758960"/>
            <a:ext cx="1339560" cy="602407"/>
          </a:xfrm>
          <a:prstGeom prst="roundRect">
            <a:avLst/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TT Interphases Pro Trl Rg" panose="020B0103050000020004" pitchFamily="34" charset="0"/>
              </a:rPr>
              <a:t>BEST</a:t>
            </a:r>
          </a:p>
        </p:txBody>
      </p:sp>
      <p:sp>
        <p:nvSpPr>
          <p:cNvPr id="23" name="Rectangle: Rounded Corners 5">
            <a:extLst>
              <a:ext uri="{FF2B5EF4-FFF2-40B4-BE49-F238E27FC236}">
                <a16:creationId xmlns:a16="http://schemas.microsoft.com/office/drawing/2014/main" id="{2E1A0509-5C64-FDAE-9AA8-FE27E95E2B7C}"/>
              </a:ext>
            </a:extLst>
          </p:cNvPr>
          <p:cNvSpPr/>
          <p:nvPr/>
        </p:nvSpPr>
        <p:spPr>
          <a:xfrm>
            <a:off x="14406255" y="7758959"/>
            <a:ext cx="1654540" cy="602407"/>
          </a:xfrm>
          <a:prstGeom prst="roundRect">
            <a:avLst/>
          </a:prstGeom>
          <a:solidFill>
            <a:srgbClr val="DCE7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TT Interphases Pro Trl Rg" panose="020B0103050000020004" pitchFamily="34" charset="0"/>
              </a:rPr>
              <a:t>2</a:t>
            </a:r>
            <a:r>
              <a:rPr lang="en-US" sz="2400" baseline="30000">
                <a:solidFill>
                  <a:schemeClr val="tx1"/>
                </a:solidFill>
                <a:latin typeface="TT Interphases Pro Trl Rg" panose="020B0103050000020004" pitchFamily="34" charset="0"/>
              </a:rPr>
              <a:t>nd</a:t>
            </a:r>
            <a:r>
              <a:rPr lang="en-US" sz="2400">
                <a:solidFill>
                  <a:schemeClr val="tx1"/>
                </a:solidFill>
                <a:latin typeface="TT Interphases Pro Trl Rg" panose="020B0103050000020004" pitchFamily="34" charset="0"/>
              </a:rPr>
              <a:t> BEST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964BCB2-354D-D4AF-4B11-6E4BD79FA950}"/>
              </a:ext>
            </a:extLst>
          </p:cNvPr>
          <p:cNvGrpSpPr/>
          <p:nvPr/>
        </p:nvGrpSpPr>
        <p:grpSpPr>
          <a:xfrm>
            <a:off x="16802718" y="185090"/>
            <a:ext cx="1827036" cy="956360"/>
            <a:chOff x="16307395" y="607801"/>
            <a:chExt cx="1827036" cy="956360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4C7983E2-F29C-2B3F-C4E3-C8D386556536}"/>
                </a:ext>
              </a:extLst>
            </p:cNvPr>
            <p:cNvGrpSpPr/>
            <p:nvPr/>
          </p:nvGrpSpPr>
          <p:grpSpPr>
            <a:xfrm>
              <a:off x="16307395" y="607801"/>
              <a:ext cx="827737" cy="826582"/>
              <a:chOff x="12532454" y="2051473"/>
              <a:chExt cx="1301084" cy="1237878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26C02F83-67B0-C4D4-FADF-EBC4143BF0E8}"/>
                  </a:ext>
                </a:extLst>
              </p:cNvPr>
              <p:cNvSpPr/>
              <p:nvPr/>
            </p:nvSpPr>
            <p:spPr>
              <a:xfrm>
                <a:off x="12532454" y="2051473"/>
                <a:ext cx="1301084" cy="1237878"/>
              </a:xfrm>
              <a:prstGeom prst="ellipse">
                <a:avLst/>
              </a:prstGeom>
              <a:solidFill>
                <a:srgbClr val="FAE9AC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8CF5B252-1BDF-606F-2266-8A393094867C}"/>
                  </a:ext>
                </a:extLst>
              </p:cNvPr>
              <p:cNvGrpSpPr/>
              <p:nvPr/>
            </p:nvGrpSpPr>
            <p:grpSpPr>
              <a:xfrm>
                <a:off x="12708682" y="2201317"/>
                <a:ext cx="846926" cy="930524"/>
                <a:chOff x="13556331" y="2016015"/>
                <a:chExt cx="846926" cy="930524"/>
              </a:xfrm>
            </p:grpSpPr>
            <p:sp>
              <p:nvSpPr>
                <p:cNvPr id="41" name="Freeform 40" descr="Badge Tick1 with solid fill">
                  <a:extLst>
                    <a:ext uri="{FF2B5EF4-FFF2-40B4-BE49-F238E27FC236}">
                      <a16:creationId xmlns:a16="http://schemas.microsoft.com/office/drawing/2014/main" id="{D6029046-5A8C-318F-3A1A-3B725E4CA6DD}"/>
                    </a:ext>
                  </a:extLst>
                </p:cNvPr>
                <p:cNvSpPr/>
                <p:nvPr/>
              </p:nvSpPr>
              <p:spPr>
                <a:xfrm>
                  <a:off x="13556331" y="2016015"/>
                  <a:ext cx="846926" cy="930524"/>
                </a:xfrm>
                <a:custGeom>
                  <a:avLst/>
                  <a:gdLst>
                    <a:gd name="connsiteX0" fmla="*/ 457915 w 846926"/>
                    <a:gd name="connsiteY0" fmla="*/ 270 h 930524"/>
                    <a:gd name="connsiteX1" fmla="*/ 846640 w 846926"/>
                    <a:gd name="connsiteY1" fmla="*/ 333003 h 930524"/>
                    <a:gd name="connsiteX2" fmla="*/ 846640 w 846926"/>
                    <a:gd name="connsiteY2" fmla="*/ 360105 h 930524"/>
                    <a:gd name="connsiteX3" fmla="*/ 699744 w 846926"/>
                    <a:gd name="connsiteY3" fmla="*/ 638896 h 930524"/>
                    <a:gd name="connsiteX4" fmla="*/ 699744 w 846926"/>
                    <a:gd name="connsiteY4" fmla="*/ 930524 h 930524"/>
                    <a:gd name="connsiteX5" fmla="*/ 306363 w 846926"/>
                    <a:gd name="connsiteY5" fmla="*/ 930524 h 930524"/>
                    <a:gd name="connsiteX6" fmla="*/ 306363 w 846926"/>
                    <a:gd name="connsiteY6" fmla="*/ 792240 h 930524"/>
                    <a:gd name="connsiteX7" fmla="*/ 245364 w 846926"/>
                    <a:gd name="connsiteY7" fmla="*/ 792240 h 930524"/>
                    <a:gd name="connsiteX8" fmla="*/ 140794 w 846926"/>
                    <a:gd name="connsiteY8" fmla="*/ 751908 h 930524"/>
                    <a:gd name="connsiteX9" fmla="*/ 98469 w 846926"/>
                    <a:gd name="connsiteY9" fmla="*/ 653957 h 930524"/>
                    <a:gd name="connsiteX10" fmla="*/ 98469 w 846926"/>
                    <a:gd name="connsiteY10" fmla="*/ 584815 h 930524"/>
                    <a:gd name="connsiteX11" fmla="*/ 43694 w 846926"/>
                    <a:gd name="connsiteY11" fmla="*/ 584815 h 930524"/>
                    <a:gd name="connsiteX12" fmla="*/ 12572 w 846926"/>
                    <a:gd name="connsiteY12" fmla="*/ 504151 h 930524"/>
                    <a:gd name="connsiteX13" fmla="*/ 98469 w 846926"/>
                    <a:gd name="connsiteY13" fmla="*/ 365867 h 930524"/>
                    <a:gd name="connsiteX14" fmla="*/ 98469 w 846926"/>
                    <a:gd name="connsiteY14" fmla="*/ 360105 h 930524"/>
                    <a:gd name="connsiteX15" fmla="*/ 457915 w 846926"/>
                    <a:gd name="connsiteY15" fmla="*/ 270 h 930524"/>
                    <a:gd name="connsiteX16" fmla="*/ 452521 w 846926"/>
                    <a:gd name="connsiteY16" fmla="*/ 23712 h 930524"/>
                    <a:gd name="connsiteX17" fmla="*/ 172055 w 846926"/>
                    <a:gd name="connsiteY17" fmla="*/ 181507 h 930524"/>
                    <a:gd name="connsiteX18" fmla="*/ 123304 w 846926"/>
                    <a:gd name="connsiteY18" fmla="*/ 359114 h 930524"/>
                    <a:gd name="connsiteX19" fmla="*/ 123304 w 846926"/>
                    <a:gd name="connsiteY19" fmla="*/ 371860 h 930524"/>
                    <a:gd name="connsiteX20" fmla="*/ 119993 w 846926"/>
                    <a:gd name="connsiteY20" fmla="*/ 377195 h 930524"/>
                    <a:gd name="connsiteX21" fmla="*/ 34096 w 846926"/>
                    <a:gd name="connsiteY21" fmla="*/ 515478 h 930524"/>
                    <a:gd name="connsiteX22" fmla="*/ 33760 w 846926"/>
                    <a:gd name="connsiteY22" fmla="*/ 516008 h 930524"/>
                    <a:gd name="connsiteX23" fmla="*/ 33399 w 846926"/>
                    <a:gd name="connsiteY23" fmla="*/ 516527 h 930524"/>
                    <a:gd name="connsiteX24" fmla="*/ 27100 w 846926"/>
                    <a:gd name="connsiteY24" fmla="*/ 548920 h 930524"/>
                    <a:gd name="connsiteX25" fmla="*/ 45325 w 846926"/>
                    <a:gd name="connsiteY25" fmla="*/ 561596 h 930524"/>
                    <a:gd name="connsiteX26" fmla="*/ 123366 w 846926"/>
                    <a:gd name="connsiteY26" fmla="*/ 561596 h 930524"/>
                    <a:gd name="connsiteX27" fmla="*/ 123366 w 846926"/>
                    <a:gd name="connsiteY27" fmla="*/ 653784 h 930524"/>
                    <a:gd name="connsiteX28" fmla="*/ 158409 w 846926"/>
                    <a:gd name="connsiteY28" fmla="*/ 735475 h 930524"/>
                    <a:gd name="connsiteX29" fmla="*/ 245364 w 846926"/>
                    <a:gd name="connsiteY29" fmla="*/ 769159 h 930524"/>
                    <a:gd name="connsiteX30" fmla="*/ 331260 w 846926"/>
                    <a:gd name="connsiteY30" fmla="*/ 769159 h 930524"/>
                    <a:gd name="connsiteX31" fmla="*/ 331260 w 846926"/>
                    <a:gd name="connsiteY31" fmla="*/ 907442 h 930524"/>
                    <a:gd name="connsiteX32" fmla="*/ 674846 w 846926"/>
                    <a:gd name="connsiteY32" fmla="*/ 907442 h 930524"/>
                    <a:gd name="connsiteX33" fmla="*/ 674846 w 846926"/>
                    <a:gd name="connsiteY33" fmla="*/ 627591 h 930524"/>
                    <a:gd name="connsiteX34" fmla="*/ 684507 w 846926"/>
                    <a:gd name="connsiteY34" fmla="*/ 620677 h 930524"/>
                    <a:gd name="connsiteX35" fmla="*/ 821742 w 846926"/>
                    <a:gd name="connsiteY35" fmla="*/ 359944 h 930524"/>
                    <a:gd name="connsiteX36" fmla="*/ 821742 w 846926"/>
                    <a:gd name="connsiteY36" fmla="*/ 359529 h 930524"/>
                    <a:gd name="connsiteX37" fmla="*/ 821742 w 846926"/>
                    <a:gd name="connsiteY37" fmla="*/ 359114 h 930524"/>
                    <a:gd name="connsiteX38" fmla="*/ 650982 w 846926"/>
                    <a:gd name="connsiteY38" fmla="*/ 68581 h 930524"/>
                    <a:gd name="connsiteX39" fmla="*/ 650995 w 846926"/>
                    <a:gd name="connsiteY39" fmla="*/ 68581 h 930524"/>
                    <a:gd name="connsiteX40" fmla="*/ 452521 w 846926"/>
                    <a:gd name="connsiteY40" fmla="*/ 23712 h 930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</a:cxnLst>
                  <a:rect l="l" t="t" r="r" b="b"/>
                  <a:pathLst>
                    <a:path w="846926" h="930524">
                      <a:moveTo>
                        <a:pt x="457915" y="270"/>
                      </a:moveTo>
                      <a:cubicBezTo>
                        <a:pt x="664516" y="-7214"/>
                        <a:pt x="838554" y="141756"/>
                        <a:pt x="846640" y="333003"/>
                      </a:cubicBezTo>
                      <a:cubicBezTo>
                        <a:pt x="847022" y="342034"/>
                        <a:pt x="847022" y="351074"/>
                        <a:pt x="846640" y="360105"/>
                      </a:cubicBezTo>
                      <a:cubicBezTo>
                        <a:pt x="847069" y="469103"/>
                        <a:pt x="792797" y="572105"/>
                        <a:pt x="699744" y="638896"/>
                      </a:cubicBezTo>
                      <a:lnTo>
                        <a:pt x="699744" y="930524"/>
                      </a:lnTo>
                      <a:lnTo>
                        <a:pt x="306363" y="930524"/>
                      </a:lnTo>
                      <a:lnTo>
                        <a:pt x="306363" y="792240"/>
                      </a:lnTo>
                      <a:lnTo>
                        <a:pt x="245364" y="792240"/>
                      </a:lnTo>
                      <a:cubicBezTo>
                        <a:pt x="206107" y="792175"/>
                        <a:pt x="168488" y="777664"/>
                        <a:pt x="140794" y="751908"/>
                      </a:cubicBezTo>
                      <a:cubicBezTo>
                        <a:pt x="113485" y="725581"/>
                        <a:pt x="98307" y="690456"/>
                        <a:pt x="98469" y="653957"/>
                      </a:cubicBezTo>
                      <a:lnTo>
                        <a:pt x="98469" y="584815"/>
                      </a:lnTo>
                      <a:lnTo>
                        <a:pt x="43694" y="584815"/>
                      </a:lnTo>
                      <a:cubicBezTo>
                        <a:pt x="11327" y="581358"/>
                        <a:pt x="-17305" y="546788"/>
                        <a:pt x="12572" y="504151"/>
                      </a:cubicBezTo>
                      <a:lnTo>
                        <a:pt x="98469" y="365867"/>
                      </a:lnTo>
                      <a:lnTo>
                        <a:pt x="98469" y="360105"/>
                      </a:lnTo>
                      <a:cubicBezTo>
                        <a:pt x="90383" y="168858"/>
                        <a:pt x="251313" y="7754"/>
                        <a:pt x="457915" y="270"/>
                      </a:cubicBezTo>
                      <a:close/>
                      <a:moveTo>
                        <a:pt x="452521" y="23712"/>
                      </a:moveTo>
                      <a:cubicBezTo>
                        <a:pt x="340524" y="29749"/>
                        <a:pt x="233661" y="85501"/>
                        <a:pt x="172055" y="181507"/>
                      </a:cubicBezTo>
                      <a:cubicBezTo>
                        <a:pt x="137652" y="235123"/>
                        <a:pt x="120722" y="296799"/>
                        <a:pt x="123304" y="359114"/>
                      </a:cubicBezTo>
                      <a:lnTo>
                        <a:pt x="123304" y="371860"/>
                      </a:lnTo>
                      <a:lnTo>
                        <a:pt x="119993" y="377195"/>
                      </a:lnTo>
                      <a:lnTo>
                        <a:pt x="34096" y="515478"/>
                      </a:lnTo>
                      <a:lnTo>
                        <a:pt x="33760" y="516008"/>
                      </a:lnTo>
                      <a:lnTo>
                        <a:pt x="33399" y="516527"/>
                      </a:lnTo>
                      <a:cubicBezTo>
                        <a:pt x="25316" y="525558"/>
                        <a:pt x="22927" y="537845"/>
                        <a:pt x="27100" y="548920"/>
                      </a:cubicBezTo>
                      <a:cubicBezTo>
                        <a:pt x="30630" y="555603"/>
                        <a:pt x="37406" y="560318"/>
                        <a:pt x="45325" y="561596"/>
                      </a:cubicBezTo>
                      <a:lnTo>
                        <a:pt x="123366" y="561596"/>
                      </a:lnTo>
                      <a:lnTo>
                        <a:pt x="123366" y="653784"/>
                      </a:lnTo>
                      <a:cubicBezTo>
                        <a:pt x="123233" y="684178"/>
                        <a:pt x="135787" y="713446"/>
                        <a:pt x="158409" y="735475"/>
                      </a:cubicBezTo>
                      <a:cubicBezTo>
                        <a:pt x="181366" y="757009"/>
                        <a:pt x="212681" y="769140"/>
                        <a:pt x="245364" y="769159"/>
                      </a:cubicBezTo>
                      <a:lnTo>
                        <a:pt x="331260" y="769159"/>
                      </a:lnTo>
                      <a:lnTo>
                        <a:pt x="331260" y="907442"/>
                      </a:lnTo>
                      <a:lnTo>
                        <a:pt x="674846" y="907442"/>
                      </a:lnTo>
                      <a:lnTo>
                        <a:pt x="674846" y="627591"/>
                      </a:lnTo>
                      <a:lnTo>
                        <a:pt x="684507" y="620677"/>
                      </a:lnTo>
                      <a:cubicBezTo>
                        <a:pt x="771671" y="558331"/>
                        <a:pt x="822423" y="461909"/>
                        <a:pt x="821742" y="359944"/>
                      </a:cubicBezTo>
                      <a:lnTo>
                        <a:pt x="821742" y="359529"/>
                      </a:lnTo>
                      <a:lnTo>
                        <a:pt x="821742" y="359114"/>
                      </a:lnTo>
                      <a:cubicBezTo>
                        <a:pt x="826796" y="240586"/>
                        <a:pt x="761233" y="129038"/>
                        <a:pt x="650982" y="68581"/>
                      </a:cubicBezTo>
                      <a:lnTo>
                        <a:pt x="650995" y="68581"/>
                      </a:lnTo>
                      <a:cubicBezTo>
                        <a:pt x="588766" y="34365"/>
                        <a:pt x="519720" y="20090"/>
                        <a:pt x="452521" y="2371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55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2" name="Freeform 41" descr="Badge Tick1 with solid fill">
                  <a:extLst>
                    <a:ext uri="{FF2B5EF4-FFF2-40B4-BE49-F238E27FC236}">
                      <a16:creationId xmlns:a16="http://schemas.microsoft.com/office/drawing/2014/main" id="{53778008-D3B2-84CA-5A71-2226F99324F3}"/>
                    </a:ext>
                  </a:extLst>
                </p:cNvPr>
                <p:cNvSpPr/>
                <p:nvPr/>
              </p:nvSpPr>
              <p:spPr>
                <a:xfrm>
                  <a:off x="13816285" y="2165644"/>
                  <a:ext cx="428720" cy="396858"/>
                </a:xfrm>
                <a:custGeom>
                  <a:avLst/>
                  <a:gdLst>
                    <a:gd name="connsiteX0" fmla="*/ 214360 w 428720"/>
                    <a:gd name="connsiteY0" fmla="*/ 0 h 396858"/>
                    <a:gd name="connsiteX1" fmla="*/ 214524 w 428720"/>
                    <a:gd name="connsiteY1" fmla="*/ 0 h 396858"/>
                    <a:gd name="connsiteX2" fmla="*/ 428720 w 428720"/>
                    <a:gd name="connsiteY2" fmla="*/ 198414 h 396858"/>
                    <a:gd name="connsiteX3" fmla="*/ 428720 w 428720"/>
                    <a:gd name="connsiteY3" fmla="*/ 198429 h 396858"/>
                    <a:gd name="connsiteX4" fmla="*/ 214360 w 428720"/>
                    <a:gd name="connsiteY4" fmla="*/ 396858 h 396858"/>
                    <a:gd name="connsiteX5" fmla="*/ 0 w 428720"/>
                    <a:gd name="connsiteY5" fmla="*/ 198429 h 396858"/>
                    <a:gd name="connsiteX6" fmla="*/ 214360 w 428720"/>
                    <a:gd name="connsiteY6" fmla="*/ 0 h 396858"/>
                    <a:gd name="connsiteX7" fmla="*/ 321442 w 428720"/>
                    <a:gd name="connsiteY7" fmla="*/ 106824 h 396858"/>
                    <a:gd name="connsiteX8" fmla="*/ 319184 w 428720"/>
                    <a:gd name="connsiteY8" fmla="*/ 109081 h 396858"/>
                    <a:gd name="connsiteX9" fmla="*/ 316751 w 428720"/>
                    <a:gd name="connsiteY9" fmla="*/ 111171 h 396858"/>
                    <a:gd name="connsiteX10" fmla="*/ 249919 w 428720"/>
                    <a:gd name="connsiteY10" fmla="*/ 172253 h 396858"/>
                    <a:gd name="connsiteX11" fmla="*/ 172029 w 428720"/>
                    <a:gd name="connsiteY11" fmla="*/ 245290 h 396858"/>
                    <a:gd name="connsiteX12" fmla="*/ 118246 w 428720"/>
                    <a:gd name="connsiteY12" fmla="*/ 195503 h 396858"/>
                    <a:gd name="connsiteX13" fmla="*/ 91261 w 428720"/>
                    <a:gd name="connsiteY13" fmla="*/ 220483 h 396858"/>
                    <a:gd name="connsiteX14" fmla="*/ 172029 w 428720"/>
                    <a:gd name="connsiteY14" fmla="*/ 295248 h 396858"/>
                    <a:gd name="connsiteX15" fmla="*/ 266287 w 428720"/>
                    <a:gd name="connsiteY15" fmla="*/ 207907 h 396858"/>
                    <a:gd name="connsiteX16" fmla="*/ 266281 w 428720"/>
                    <a:gd name="connsiteY16" fmla="*/ 207891 h 396858"/>
                    <a:gd name="connsiteX17" fmla="*/ 348805 w 428720"/>
                    <a:gd name="connsiteY17" fmla="*/ 131804 h 396858"/>
                    <a:gd name="connsiteX18" fmla="*/ 321442 w 428720"/>
                    <a:gd name="connsiteY18" fmla="*/ 106824 h 396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28720" h="396858">
                      <a:moveTo>
                        <a:pt x="214360" y="0"/>
                      </a:moveTo>
                      <a:cubicBezTo>
                        <a:pt x="214415" y="0"/>
                        <a:pt x="214469" y="0"/>
                        <a:pt x="214524" y="0"/>
                      </a:cubicBezTo>
                      <a:cubicBezTo>
                        <a:pt x="332862" y="38"/>
                        <a:pt x="428761" y="88870"/>
                        <a:pt x="428720" y="198414"/>
                      </a:cubicBezTo>
                      <a:cubicBezTo>
                        <a:pt x="428720" y="198419"/>
                        <a:pt x="428720" y="198424"/>
                        <a:pt x="428720" y="198429"/>
                      </a:cubicBezTo>
                      <a:cubicBezTo>
                        <a:pt x="428720" y="308019"/>
                        <a:pt x="332748" y="396858"/>
                        <a:pt x="214360" y="396858"/>
                      </a:cubicBezTo>
                      <a:cubicBezTo>
                        <a:pt x="95972" y="396858"/>
                        <a:pt x="0" y="308019"/>
                        <a:pt x="0" y="198429"/>
                      </a:cubicBezTo>
                      <a:cubicBezTo>
                        <a:pt x="0" y="88840"/>
                        <a:pt x="95972" y="0"/>
                        <a:pt x="214360" y="0"/>
                      </a:cubicBezTo>
                      <a:close/>
                      <a:moveTo>
                        <a:pt x="321442" y="106824"/>
                      </a:moveTo>
                      <a:cubicBezTo>
                        <a:pt x="320790" y="107658"/>
                        <a:pt x="320032" y="108416"/>
                        <a:pt x="319184" y="109081"/>
                      </a:cubicBezTo>
                      <a:cubicBezTo>
                        <a:pt x="318309" y="109787"/>
                        <a:pt x="317502" y="110476"/>
                        <a:pt x="316751" y="111171"/>
                      </a:cubicBezTo>
                      <a:cubicBezTo>
                        <a:pt x="289992" y="135111"/>
                        <a:pt x="275718" y="148084"/>
                        <a:pt x="249919" y="172253"/>
                      </a:cubicBezTo>
                      <a:cubicBezTo>
                        <a:pt x="224102" y="196427"/>
                        <a:pt x="198139" y="220772"/>
                        <a:pt x="172029" y="245290"/>
                      </a:cubicBezTo>
                      <a:lnTo>
                        <a:pt x="118246" y="195503"/>
                      </a:lnTo>
                      <a:lnTo>
                        <a:pt x="91261" y="220483"/>
                      </a:lnTo>
                      <a:cubicBezTo>
                        <a:pt x="118247" y="245346"/>
                        <a:pt x="145170" y="270267"/>
                        <a:pt x="172029" y="295248"/>
                      </a:cubicBezTo>
                      <a:cubicBezTo>
                        <a:pt x="203636" y="265879"/>
                        <a:pt x="235056" y="236764"/>
                        <a:pt x="266287" y="207907"/>
                      </a:cubicBezTo>
                      <a:lnTo>
                        <a:pt x="266281" y="207891"/>
                      </a:lnTo>
                      <a:cubicBezTo>
                        <a:pt x="297516" y="179035"/>
                        <a:pt x="317022" y="161062"/>
                        <a:pt x="348805" y="131804"/>
                      </a:cubicBezTo>
                      <a:lnTo>
                        <a:pt x="321442" y="106824"/>
                      </a:lnTo>
                      <a:close/>
                    </a:path>
                  </a:pathLst>
                </a:custGeom>
                <a:solidFill>
                  <a:srgbClr val="439863"/>
                </a:solidFill>
                <a:ln w="28575" cap="flat">
                  <a:solidFill>
                    <a:schemeClr val="tx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" name="Freeform 42" descr="Badge Tick1 with solid fill">
                  <a:extLst>
                    <a:ext uri="{FF2B5EF4-FFF2-40B4-BE49-F238E27FC236}">
                      <a16:creationId xmlns:a16="http://schemas.microsoft.com/office/drawing/2014/main" id="{6F97FF7B-8C7B-DE5A-9AAB-3245D8F16071}"/>
                    </a:ext>
                  </a:extLst>
                </p:cNvPr>
                <p:cNvSpPr/>
                <p:nvPr/>
              </p:nvSpPr>
              <p:spPr>
                <a:xfrm>
                  <a:off x="13581412" y="2039180"/>
                  <a:ext cx="796933" cy="884277"/>
                </a:xfrm>
                <a:custGeom>
                  <a:avLst/>
                  <a:gdLst>
                    <a:gd name="connsiteX0" fmla="*/ 427440 w 796933"/>
                    <a:gd name="connsiteY0" fmla="*/ 547 h 884277"/>
                    <a:gd name="connsiteX1" fmla="*/ 625914 w 796933"/>
                    <a:gd name="connsiteY1" fmla="*/ 45416 h 884277"/>
                    <a:gd name="connsiteX2" fmla="*/ 625901 w 796933"/>
                    <a:gd name="connsiteY2" fmla="*/ 45416 h 884277"/>
                    <a:gd name="connsiteX3" fmla="*/ 796661 w 796933"/>
                    <a:gd name="connsiteY3" fmla="*/ 335949 h 884277"/>
                    <a:gd name="connsiteX4" fmla="*/ 796661 w 796933"/>
                    <a:gd name="connsiteY4" fmla="*/ 336364 h 884277"/>
                    <a:gd name="connsiteX5" fmla="*/ 796661 w 796933"/>
                    <a:gd name="connsiteY5" fmla="*/ 336779 h 884277"/>
                    <a:gd name="connsiteX6" fmla="*/ 659426 w 796933"/>
                    <a:gd name="connsiteY6" fmla="*/ 597512 h 884277"/>
                    <a:gd name="connsiteX7" fmla="*/ 649765 w 796933"/>
                    <a:gd name="connsiteY7" fmla="*/ 604426 h 884277"/>
                    <a:gd name="connsiteX8" fmla="*/ 649765 w 796933"/>
                    <a:gd name="connsiteY8" fmla="*/ 884277 h 884277"/>
                    <a:gd name="connsiteX9" fmla="*/ 306179 w 796933"/>
                    <a:gd name="connsiteY9" fmla="*/ 884277 h 884277"/>
                    <a:gd name="connsiteX10" fmla="*/ 306179 w 796933"/>
                    <a:gd name="connsiteY10" fmla="*/ 745994 h 884277"/>
                    <a:gd name="connsiteX11" fmla="*/ 220283 w 796933"/>
                    <a:gd name="connsiteY11" fmla="*/ 745994 h 884277"/>
                    <a:gd name="connsiteX12" fmla="*/ 133328 w 796933"/>
                    <a:gd name="connsiteY12" fmla="*/ 712310 h 884277"/>
                    <a:gd name="connsiteX13" fmla="*/ 98285 w 796933"/>
                    <a:gd name="connsiteY13" fmla="*/ 630619 h 884277"/>
                    <a:gd name="connsiteX14" fmla="*/ 98285 w 796933"/>
                    <a:gd name="connsiteY14" fmla="*/ 538431 h 884277"/>
                    <a:gd name="connsiteX15" fmla="*/ 20244 w 796933"/>
                    <a:gd name="connsiteY15" fmla="*/ 538431 h 884277"/>
                    <a:gd name="connsiteX16" fmla="*/ 2019 w 796933"/>
                    <a:gd name="connsiteY16" fmla="*/ 525755 h 884277"/>
                    <a:gd name="connsiteX17" fmla="*/ 8318 w 796933"/>
                    <a:gd name="connsiteY17" fmla="*/ 493362 h 884277"/>
                    <a:gd name="connsiteX18" fmla="*/ 8679 w 796933"/>
                    <a:gd name="connsiteY18" fmla="*/ 492843 h 884277"/>
                    <a:gd name="connsiteX19" fmla="*/ 9015 w 796933"/>
                    <a:gd name="connsiteY19" fmla="*/ 492313 h 884277"/>
                    <a:gd name="connsiteX20" fmla="*/ 94912 w 796933"/>
                    <a:gd name="connsiteY20" fmla="*/ 354030 h 884277"/>
                    <a:gd name="connsiteX21" fmla="*/ 98223 w 796933"/>
                    <a:gd name="connsiteY21" fmla="*/ 348695 h 884277"/>
                    <a:gd name="connsiteX22" fmla="*/ 98223 w 796933"/>
                    <a:gd name="connsiteY22" fmla="*/ 335949 h 884277"/>
                    <a:gd name="connsiteX23" fmla="*/ 146974 w 796933"/>
                    <a:gd name="connsiteY23" fmla="*/ 158342 h 884277"/>
                    <a:gd name="connsiteX24" fmla="*/ 427440 w 796933"/>
                    <a:gd name="connsiteY24" fmla="*/ 547 h 884277"/>
                    <a:gd name="connsiteX25" fmla="*/ 449233 w 796933"/>
                    <a:gd name="connsiteY25" fmla="*/ 126464 h 884277"/>
                    <a:gd name="connsiteX26" fmla="*/ 234873 w 796933"/>
                    <a:gd name="connsiteY26" fmla="*/ 324893 h 884277"/>
                    <a:gd name="connsiteX27" fmla="*/ 449233 w 796933"/>
                    <a:gd name="connsiteY27" fmla="*/ 523322 h 884277"/>
                    <a:gd name="connsiteX28" fmla="*/ 663593 w 796933"/>
                    <a:gd name="connsiteY28" fmla="*/ 324893 h 884277"/>
                    <a:gd name="connsiteX29" fmla="*/ 663593 w 796933"/>
                    <a:gd name="connsiteY29" fmla="*/ 324878 h 884277"/>
                    <a:gd name="connsiteX30" fmla="*/ 449397 w 796933"/>
                    <a:gd name="connsiteY30" fmla="*/ 126464 h 884277"/>
                    <a:gd name="connsiteX31" fmla="*/ 449233 w 796933"/>
                    <a:gd name="connsiteY31" fmla="*/ 126464 h 884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796933" h="884277">
                      <a:moveTo>
                        <a:pt x="427440" y="547"/>
                      </a:moveTo>
                      <a:cubicBezTo>
                        <a:pt x="494639" y="-3075"/>
                        <a:pt x="563685" y="11200"/>
                        <a:pt x="625914" y="45416"/>
                      </a:cubicBezTo>
                      <a:lnTo>
                        <a:pt x="625901" y="45416"/>
                      </a:lnTo>
                      <a:cubicBezTo>
                        <a:pt x="736152" y="105873"/>
                        <a:pt x="801715" y="217421"/>
                        <a:pt x="796661" y="335949"/>
                      </a:cubicBezTo>
                      <a:lnTo>
                        <a:pt x="796661" y="336364"/>
                      </a:lnTo>
                      <a:lnTo>
                        <a:pt x="796661" y="336779"/>
                      </a:lnTo>
                      <a:cubicBezTo>
                        <a:pt x="797342" y="438744"/>
                        <a:pt x="746590" y="535166"/>
                        <a:pt x="659426" y="597512"/>
                      </a:cubicBezTo>
                      <a:lnTo>
                        <a:pt x="649765" y="604426"/>
                      </a:lnTo>
                      <a:lnTo>
                        <a:pt x="649765" y="884277"/>
                      </a:lnTo>
                      <a:lnTo>
                        <a:pt x="306179" y="884277"/>
                      </a:lnTo>
                      <a:lnTo>
                        <a:pt x="306179" y="745994"/>
                      </a:lnTo>
                      <a:lnTo>
                        <a:pt x="220283" y="745994"/>
                      </a:lnTo>
                      <a:cubicBezTo>
                        <a:pt x="187600" y="745975"/>
                        <a:pt x="156285" y="733844"/>
                        <a:pt x="133328" y="712310"/>
                      </a:cubicBezTo>
                      <a:cubicBezTo>
                        <a:pt x="110706" y="690281"/>
                        <a:pt x="98152" y="661013"/>
                        <a:pt x="98285" y="630619"/>
                      </a:cubicBezTo>
                      <a:lnTo>
                        <a:pt x="98285" y="538431"/>
                      </a:lnTo>
                      <a:lnTo>
                        <a:pt x="20244" y="538431"/>
                      </a:lnTo>
                      <a:cubicBezTo>
                        <a:pt x="12325" y="537153"/>
                        <a:pt x="5549" y="532438"/>
                        <a:pt x="2019" y="525755"/>
                      </a:cubicBezTo>
                      <a:cubicBezTo>
                        <a:pt x="-2154" y="514680"/>
                        <a:pt x="235" y="502393"/>
                        <a:pt x="8318" y="493362"/>
                      </a:cubicBezTo>
                      <a:lnTo>
                        <a:pt x="8679" y="492843"/>
                      </a:lnTo>
                      <a:lnTo>
                        <a:pt x="9015" y="492313"/>
                      </a:lnTo>
                      <a:lnTo>
                        <a:pt x="94912" y="354030"/>
                      </a:lnTo>
                      <a:lnTo>
                        <a:pt x="98223" y="348695"/>
                      </a:lnTo>
                      <a:lnTo>
                        <a:pt x="98223" y="335949"/>
                      </a:lnTo>
                      <a:cubicBezTo>
                        <a:pt x="95641" y="273634"/>
                        <a:pt x="112571" y="211958"/>
                        <a:pt x="146974" y="158342"/>
                      </a:cubicBezTo>
                      <a:cubicBezTo>
                        <a:pt x="208580" y="62336"/>
                        <a:pt x="315443" y="6584"/>
                        <a:pt x="427440" y="547"/>
                      </a:cubicBezTo>
                      <a:close/>
                      <a:moveTo>
                        <a:pt x="449233" y="126464"/>
                      </a:moveTo>
                      <a:cubicBezTo>
                        <a:pt x="330845" y="126464"/>
                        <a:pt x="234873" y="215304"/>
                        <a:pt x="234873" y="324893"/>
                      </a:cubicBezTo>
                      <a:cubicBezTo>
                        <a:pt x="234873" y="434483"/>
                        <a:pt x="330845" y="523322"/>
                        <a:pt x="449233" y="523322"/>
                      </a:cubicBezTo>
                      <a:cubicBezTo>
                        <a:pt x="567621" y="523322"/>
                        <a:pt x="663593" y="434483"/>
                        <a:pt x="663593" y="324893"/>
                      </a:cubicBezTo>
                      <a:cubicBezTo>
                        <a:pt x="663593" y="324888"/>
                        <a:pt x="663593" y="324883"/>
                        <a:pt x="663593" y="324878"/>
                      </a:cubicBezTo>
                      <a:cubicBezTo>
                        <a:pt x="663634" y="215334"/>
                        <a:pt x="567735" y="126502"/>
                        <a:pt x="449397" y="126464"/>
                      </a:cubicBezTo>
                      <a:cubicBezTo>
                        <a:pt x="449342" y="126464"/>
                        <a:pt x="449288" y="126464"/>
                        <a:pt x="449233" y="126464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55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4" name="Freeform 43" descr="Badge Tick1 with solid fill">
                  <a:extLst>
                    <a:ext uri="{FF2B5EF4-FFF2-40B4-BE49-F238E27FC236}">
                      <a16:creationId xmlns:a16="http://schemas.microsoft.com/office/drawing/2014/main" id="{1437CEFA-B592-67B2-54A6-BD405CDEE2A0}"/>
                    </a:ext>
                  </a:extLst>
                </p:cNvPr>
                <p:cNvSpPr/>
                <p:nvPr/>
              </p:nvSpPr>
              <p:spPr>
                <a:xfrm>
                  <a:off x="13907546" y="2272468"/>
                  <a:ext cx="257544" cy="188424"/>
                </a:xfrm>
                <a:custGeom>
                  <a:avLst/>
                  <a:gdLst>
                    <a:gd name="connsiteX0" fmla="*/ 230181 w 257544"/>
                    <a:gd name="connsiteY0" fmla="*/ 0 h 188424"/>
                    <a:gd name="connsiteX1" fmla="*/ 257544 w 257544"/>
                    <a:gd name="connsiteY1" fmla="*/ 24980 h 188424"/>
                    <a:gd name="connsiteX2" fmla="*/ 175020 w 257544"/>
                    <a:gd name="connsiteY2" fmla="*/ 101067 h 188424"/>
                    <a:gd name="connsiteX3" fmla="*/ 175026 w 257544"/>
                    <a:gd name="connsiteY3" fmla="*/ 101083 h 188424"/>
                    <a:gd name="connsiteX4" fmla="*/ 80768 w 257544"/>
                    <a:gd name="connsiteY4" fmla="*/ 188424 h 188424"/>
                    <a:gd name="connsiteX5" fmla="*/ 0 w 257544"/>
                    <a:gd name="connsiteY5" fmla="*/ 113659 h 188424"/>
                    <a:gd name="connsiteX6" fmla="*/ 26985 w 257544"/>
                    <a:gd name="connsiteY6" fmla="*/ 88679 h 188424"/>
                    <a:gd name="connsiteX7" fmla="*/ 80768 w 257544"/>
                    <a:gd name="connsiteY7" fmla="*/ 138466 h 188424"/>
                    <a:gd name="connsiteX8" fmla="*/ 158658 w 257544"/>
                    <a:gd name="connsiteY8" fmla="*/ 65429 h 188424"/>
                    <a:gd name="connsiteX9" fmla="*/ 225490 w 257544"/>
                    <a:gd name="connsiteY9" fmla="*/ 4347 h 188424"/>
                    <a:gd name="connsiteX10" fmla="*/ 227923 w 257544"/>
                    <a:gd name="connsiteY10" fmla="*/ 2257 h 188424"/>
                    <a:gd name="connsiteX11" fmla="*/ 230181 w 257544"/>
                    <a:gd name="connsiteY11" fmla="*/ 0 h 1884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57544" h="188424">
                      <a:moveTo>
                        <a:pt x="230181" y="0"/>
                      </a:moveTo>
                      <a:lnTo>
                        <a:pt x="257544" y="24980"/>
                      </a:lnTo>
                      <a:cubicBezTo>
                        <a:pt x="225761" y="54238"/>
                        <a:pt x="206255" y="72211"/>
                        <a:pt x="175020" y="101067"/>
                      </a:cubicBezTo>
                      <a:lnTo>
                        <a:pt x="175026" y="101083"/>
                      </a:lnTo>
                      <a:cubicBezTo>
                        <a:pt x="143795" y="129940"/>
                        <a:pt x="112375" y="159055"/>
                        <a:pt x="80768" y="188424"/>
                      </a:cubicBezTo>
                      <a:cubicBezTo>
                        <a:pt x="53909" y="163443"/>
                        <a:pt x="26986" y="138522"/>
                        <a:pt x="0" y="113659"/>
                      </a:cubicBezTo>
                      <a:lnTo>
                        <a:pt x="26985" y="88679"/>
                      </a:lnTo>
                      <a:lnTo>
                        <a:pt x="80768" y="138466"/>
                      </a:lnTo>
                      <a:cubicBezTo>
                        <a:pt x="106878" y="113948"/>
                        <a:pt x="132841" y="89603"/>
                        <a:pt x="158658" y="65429"/>
                      </a:cubicBezTo>
                      <a:cubicBezTo>
                        <a:pt x="184457" y="41260"/>
                        <a:pt x="198731" y="28287"/>
                        <a:pt x="225490" y="4347"/>
                      </a:cubicBezTo>
                      <a:cubicBezTo>
                        <a:pt x="226241" y="3652"/>
                        <a:pt x="227048" y="2963"/>
                        <a:pt x="227923" y="2257"/>
                      </a:cubicBezTo>
                      <a:cubicBezTo>
                        <a:pt x="228771" y="1592"/>
                        <a:pt x="229529" y="834"/>
                        <a:pt x="230181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55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F1A0BDA-9208-8706-E4E3-F301A3768B6F}"/>
                </a:ext>
              </a:extLst>
            </p:cNvPr>
            <p:cNvSpPr txBox="1"/>
            <p:nvPr/>
          </p:nvSpPr>
          <p:spPr>
            <a:xfrm>
              <a:off x="16975207" y="640831"/>
              <a:ext cx="115922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/>
                <a:t>💡</a:t>
              </a:r>
              <a:endParaRPr lang="en-US" sz="6600"/>
            </a:p>
          </p:txBody>
        </p:sp>
      </p:grpSp>
      <p:sp>
        <p:nvSpPr>
          <p:cNvPr id="24" name="Rounded Rectangular Callout 23">
            <a:extLst>
              <a:ext uri="{FF2B5EF4-FFF2-40B4-BE49-F238E27FC236}">
                <a16:creationId xmlns:a16="http://schemas.microsoft.com/office/drawing/2014/main" id="{594FD85C-E9FE-FCF1-8DFF-EA5945C69547}"/>
              </a:ext>
            </a:extLst>
          </p:cNvPr>
          <p:cNvSpPr/>
          <p:nvPr/>
        </p:nvSpPr>
        <p:spPr>
          <a:xfrm>
            <a:off x="14149542" y="2994701"/>
            <a:ext cx="3968496" cy="1591056"/>
          </a:xfrm>
          <a:prstGeom prst="wedgeRoundRectCallout">
            <a:avLst>
              <a:gd name="adj1" fmla="val -39383"/>
              <a:gd name="adj2" fmla="val 73384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T Interphases Pro Trl Rg" panose="020B0103050000020004" pitchFamily="34" charset="0"/>
              </a:rPr>
              <a:t>SAGE achieves </a:t>
            </a:r>
          </a:p>
          <a:p>
            <a:pPr algn="ctr"/>
            <a:r>
              <a:rPr lang="en-US" sz="2400">
                <a:solidFill>
                  <a:schemeClr val="bg1"/>
                </a:solidFill>
                <a:latin typeface="TT Interphases Pro Trl Rg" panose="020B0103050000020004" pitchFamily="34" charset="0"/>
              </a:rPr>
              <a:t>the best diversity</a:t>
            </a:r>
          </a:p>
        </p:txBody>
      </p:sp>
      <p:sp>
        <p:nvSpPr>
          <p:cNvPr id="4" name="Rounded Rectangular Callout 3">
            <a:extLst>
              <a:ext uri="{FF2B5EF4-FFF2-40B4-BE49-F238E27FC236}">
                <a16:creationId xmlns:a16="http://schemas.microsoft.com/office/drawing/2014/main" id="{23116665-7E09-01DA-F3EE-5F36CB9BEAAA}"/>
              </a:ext>
            </a:extLst>
          </p:cNvPr>
          <p:cNvSpPr/>
          <p:nvPr/>
        </p:nvSpPr>
        <p:spPr>
          <a:xfrm>
            <a:off x="7061897" y="8265034"/>
            <a:ext cx="5319977" cy="1351029"/>
          </a:xfrm>
          <a:prstGeom prst="wedgeRoundRectCallout">
            <a:avLst>
              <a:gd name="adj1" fmla="val 78929"/>
              <a:gd name="adj2" fmla="val -220531"/>
              <a:gd name="adj3" fmla="val 16667"/>
            </a:avLst>
          </a:prstGeom>
          <a:solidFill>
            <a:srgbClr val="902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T Interphases Pro Trl Rg" panose="020B0103050000020004" pitchFamily="34" charset="0"/>
              </a:rPr>
              <a:t>Top-k recommendations yield poor diversity as it maximizes utility</a:t>
            </a:r>
          </a:p>
        </p:txBody>
      </p:sp>
    </p:spTree>
    <p:extLst>
      <p:ext uri="{BB962C8B-B14F-4D97-AF65-F5344CB8AC3E}">
        <p14:creationId xmlns:p14="http://schemas.microsoft.com/office/powerpoint/2010/main" val="4291573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52019-9EAF-BAA0-FAD5-01C740D3A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C32DD75-8F46-6325-670E-7B60A20A0F50}"/>
              </a:ext>
            </a:extLst>
          </p:cNvPr>
          <p:cNvSpPr/>
          <p:nvPr/>
        </p:nvSpPr>
        <p:spPr>
          <a:xfrm rot="-5400000">
            <a:off x="1046131" y="1174075"/>
            <a:ext cx="371400" cy="1301083"/>
          </a:xfrm>
          <a:custGeom>
            <a:avLst/>
            <a:gdLst/>
            <a:ahLst/>
            <a:cxnLst/>
            <a:rect l="l" t="t" r="r" b="b"/>
            <a:pathLst>
              <a:path w="371400" h="1301083">
                <a:moveTo>
                  <a:pt x="0" y="0"/>
                </a:moveTo>
                <a:lnTo>
                  <a:pt x="371400" y="0"/>
                </a:lnTo>
                <a:lnTo>
                  <a:pt x="371400" y="1301083"/>
                </a:lnTo>
                <a:lnTo>
                  <a:pt x="0" y="13010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F3E4A416-2DDE-083A-D3E2-30B2E5755F21}"/>
              </a:ext>
            </a:extLst>
          </p:cNvPr>
          <p:cNvSpPr txBox="1"/>
          <p:nvPr/>
        </p:nvSpPr>
        <p:spPr>
          <a:xfrm>
            <a:off x="571764" y="663270"/>
            <a:ext cx="17501158" cy="8020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089"/>
              </a:lnSpc>
            </a:pPr>
            <a:r>
              <a:rPr lang="en-US" sz="6999" spc="-342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Real users preferred SAGE over other baselines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2041834-C9C9-2C80-78BB-341033697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E1DFDC2B-9513-EE18-5F32-49C6A142A446}"/>
              </a:ext>
            </a:extLst>
          </p:cNvPr>
          <p:cNvSpPr txBox="1"/>
          <p:nvPr/>
        </p:nvSpPr>
        <p:spPr>
          <a:xfrm>
            <a:off x="581289" y="2225601"/>
            <a:ext cx="17491633" cy="1367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600" spc="-195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36 participants for user study</a:t>
            </a:r>
          </a:p>
          <a:p>
            <a:pPr>
              <a:lnSpc>
                <a:spcPts val="5599"/>
              </a:lnSpc>
            </a:pPr>
            <a:r>
              <a:rPr lang="en-US" sz="3600" spc="-195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Baselines: </a:t>
            </a:r>
            <a:r>
              <a:rPr lang="en-US" altLang="ko-KR" sz="3200" spc="-195" dirty="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LLM &amp;  MS Excel </a:t>
            </a:r>
            <a:endParaRPr lang="en-US" sz="3600" spc="-195" dirty="0">
              <a:solidFill>
                <a:srgbClr val="000000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D419749C-C1A7-D0A1-3D4A-067A351227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9237238"/>
              </p:ext>
            </p:extLst>
          </p:nvPr>
        </p:nvGraphicFramePr>
        <p:xfrm>
          <a:off x="3590514" y="4279103"/>
          <a:ext cx="8327081" cy="6116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2" name="Rounded Rectangular Callout 21">
            <a:extLst>
              <a:ext uri="{FF2B5EF4-FFF2-40B4-BE49-F238E27FC236}">
                <a16:creationId xmlns:a16="http://schemas.microsoft.com/office/drawing/2014/main" id="{1AF241E3-9F00-41F4-2DCE-A2E0AE6CF094}"/>
              </a:ext>
            </a:extLst>
          </p:cNvPr>
          <p:cNvSpPr/>
          <p:nvPr/>
        </p:nvSpPr>
        <p:spPr>
          <a:xfrm>
            <a:off x="9322343" y="1770907"/>
            <a:ext cx="4466345" cy="1367554"/>
          </a:xfrm>
          <a:prstGeom prst="wedgeRoundRectCallout">
            <a:avLst>
              <a:gd name="adj1" fmla="val -51333"/>
              <a:gd name="adj2" fmla="val 167171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TT Interphases Pro Trl Rg" panose="020B0103050000020004" pitchFamily="34" charset="0"/>
              </a:rPr>
              <a:t>SAGE outperformed all baselines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E664EEF-EF74-7000-D70A-73CAF9CEA934}"/>
              </a:ext>
            </a:extLst>
          </p:cNvPr>
          <p:cNvSpPr txBox="1"/>
          <p:nvPr/>
        </p:nvSpPr>
        <p:spPr>
          <a:xfrm>
            <a:off x="17230180" y="155438"/>
            <a:ext cx="9721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/>
              <a:t>🧑‍💻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C31D796-C03D-09FA-12CC-F45A0AB9C796}"/>
              </a:ext>
            </a:extLst>
          </p:cNvPr>
          <p:cNvSpPr/>
          <p:nvPr/>
        </p:nvSpPr>
        <p:spPr>
          <a:xfrm>
            <a:off x="9749690" y="5461987"/>
            <a:ext cx="3704570" cy="3751013"/>
          </a:xfrm>
          <a:prstGeom prst="ellipse">
            <a:avLst/>
          </a:prstGeom>
          <a:solidFill>
            <a:srgbClr val="439863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6D908BE3-F75C-BC1E-85ED-ECA6527DEB37}"/>
              </a:ext>
            </a:extLst>
          </p:cNvPr>
          <p:cNvSpPr txBox="1"/>
          <p:nvPr/>
        </p:nvSpPr>
        <p:spPr>
          <a:xfrm>
            <a:off x="10308457" y="6721174"/>
            <a:ext cx="2579129" cy="139217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4400" spc="-195" dirty="0">
                <a:solidFill>
                  <a:schemeClr val="bg1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Preferred </a:t>
            </a:r>
          </a:p>
          <a:p>
            <a:pPr algn="ctr">
              <a:lnSpc>
                <a:spcPts val="5599"/>
              </a:lnSpc>
            </a:pPr>
            <a:r>
              <a:rPr lang="en-US" sz="4400" spc="-195" dirty="0">
                <a:solidFill>
                  <a:schemeClr val="bg1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SAGE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EE8AD2A-C4E4-99BA-88EB-69C551D693AD}"/>
              </a:ext>
            </a:extLst>
          </p:cNvPr>
          <p:cNvSpPr/>
          <p:nvPr/>
        </p:nvSpPr>
        <p:spPr>
          <a:xfrm>
            <a:off x="3706690" y="7601474"/>
            <a:ext cx="2089874" cy="2079971"/>
          </a:xfrm>
          <a:prstGeom prst="ellipse">
            <a:avLst/>
          </a:prstGeom>
          <a:solidFill>
            <a:srgbClr val="4E81BD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5">
            <a:extLst>
              <a:ext uri="{FF2B5EF4-FFF2-40B4-BE49-F238E27FC236}">
                <a16:creationId xmlns:a16="http://schemas.microsoft.com/office/drawing/2014/main" id="{59A62E5F-13CA-C139-5FD7-427083EFBA65}"/>
              </a:ext>
            </a:extLst>
          </p:cNvPr>
          <p:cNvSpPr txBox="1"/>
          <p:nvPr/>
        </p:nvSpPr>
        <p:spPr>
          <a:xfrm>
            <a:off x="3987329" y="8025171"/>
            <a:ext cx="1451517" cy="13429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2800" spc="-195">
                <a:solidFill>
                  <a:schemeClr val="bg1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Preferred </a:t>
            </a:r>
          </a:p>
          <a:p>
            <a:pPr algn="ctr">
              <a:lnSpc>
                <a:spcPts val="5599"/>
              </a:lnSpc>
            </a:pPr>
            <a:r>
              <a:rPr lang="en-US" sz="2800" spc="-195">
                <a:solidFill>
                  <a:schemeClr val="bg1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LLM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E2A33B0-E1D4-1E41-97CD-FEF09DA336A2}"/>
              </a:ext>
            </a:extLst>
          </p:cNvPr>
          <p:cNvSpPr/>
          <p:nvPr/>
        </p:nvSpPr>
        <p:spPr>
          <a:xfrm>
            <a:off x="4619244" y="3537120"/>
            <a:ext cx="2089874" cy="2079971"/>
          </a:xfrm>
          <a:prstGeom prst="ellipse">
            <a:avLst/>
          </a:prstGeom>
          <a:solidFill>
            <a:srgbClr val="C0504D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DACD9263-0DEB-C27B-1B30-EEF3D4D83769}"/>
              </a:ext>
            </a:extLst>
          </p:cNvPr>
          <p:cNvSpPr txBox="1"/>
          <p:nvPr/>
        </p:nvSpPr>
        <p:spPr>
          <a:xfrm>
            <a:off x="4818819" y="3892665"/>
            <a:ext cx="1668734" cy="13552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2800" spc="-195">
                <a:solidFill>
                  <a:schemeClr val="bg1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Preferred Excel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25E31F6-9C29-6E57-D2E3-16B22B1DF70B}"/>
              </a:ext>
            </a:extLst>
          </p:cNvPr>
          <p:cNvSpPr/>
          <p:nvPr/>
        </p:nvSpPr>
        <p:spPr>
          <a:xfrm>
            <a:off x="6976745" y="2932230"/>
            <a:ext cx="2089874" cy="2079971"/>
          </a:xfrm>
          <a:prstGeom prst="ellipse">
            <a:avLst/>
          </a:prstGeom>
          <a:solidFill>
            <a:srgbClr val="8164A2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5">
            <a:extLst>
              <a:ext uri="{FF2B5EF4-FFF2-40B4-BE49-F238E27FC236}">
                <a16:creationId xmlns:a16="http://schemas.microsoft.com/office/drawing/2014/main" id="{5272CD15-C156-02B6-2FE1-F4CD7DF1A98F}"/>
              </a:ext>
            </a:extLst>
          </p:cNvPr>
          <p:cNvSpPr txBox="1"/>
          <p:nvPr/>
        </p:nvSpPr>
        <p:spPr>
          <a:xfrm>
            <a:off x="7187315" y="3577013"/>
            <a:ext cx="1668734" cy="62324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2800" spc="-195">
                <a:solidFill>
                  <a:schemeClr val="bg1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All the same</a:t>
            </a:r>
          </a:p>
        </p:txBody>
      </p: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6C2AA0D8-3BFB-2F9C-D1A4-B0921E510AAA}"/>
              </a:ext>
            </a:extLst>
          </p:cNvPr>
          <p:cNvSpPr/>
          <p:nvPr/>
        </p:nvSpPr>
        <p:spPr>
          <a:xfrm>
            <a:off x="11924089" y="3484653"/>
            <a:ext cx="5982912" cy="1977334"/>
          </a:xfrm>
          <a:prstGeom prst="wedgeRoundRectCallout">
            <a:avLst>
              <a:gd name="adj1" fmla="val 12536"/>
              <a:gd name="adj2" fmla="val 112745"/>
              <a:gd name="adj3" fmla="val 16667"/>
            </a:avLst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 dirty="0">
                <a:solidFill>
                  <a:schemeClr val="bg1"/>
                </a:solidFill>
                <a:latin typeface="TT INTERPHASES PRO TRL RG" panose="020B0103050000020004" pitchFamily="34" charset="0"/>
                <a:cs typeface="Times New Roman" panose="02020603050405020304" pitchFamily="18" charset="0"/>
              </a:rPr>
              <a:t>“SAGE provides more meaningful and helpful queries compared to the later two”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216D80-FE19-E2B6-5151-96C5B665A524}"/>
              </a:ext>
            </a:extLst>
          </p:cNvPr>
          <p:cNvSpPr txBox="1"/>
          <p:nvPr/>
        </p:nvSpPr>
        <p:spPr>
          <a:xfrm>
            <a:off x="14881952" y="6491739"/>
            <a:ext cx="21336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dirty="0">
                <a:solidFill>
                  <a:schemeClr val="bg1"/>
                </a:solidFill>
                <a:latin typeface="TT Interphases Pro Trl Rg" panose="020B0103050000020004" pitchFamily="34" charset="0"/>
                <a:cs typeface="Times New Roman" panose="02020603050405020304" pitchFamily="18" charset="0"/>
              </a:rPr>
              <a:t>🧑‍💻</a:t>
            </a:r>
            <a:endParaRPr lang="en-US" sz="9600"/>
          </a:p>
        </p:txBody>
      </p:sp>
      <p:pic>
        <p:nvPicPr>
          <p:cNvPr id="5" name="Graphic 4" descr="Open quotation mark with solid fill">
            <a:extLst>
              <a:ext uri="{FF2B5EF4-FFF2-40B4-BE49-F238E27FC236}">
                <a16:creationId xmlns:a16="http://schemas.microsoft.com/office/drawing/2014/main" id="{923C0B73-0290-A365-F66C-91757DC3E2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800000" flipH="1" flipV="1">
            <a:off x="11451640" y="2859311"/>
            <a:ext cx="1606305" cy="160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303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A9449-0321-829E-F064-276ABAB50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00A2DEE-F9EB-8769-5172-513C498FE724}"/>
              </a:ext>
            </a:extLst>
          </p:cNvPr>
          <p:cNvSpPr/>
          <p:nvPr/>
        </p:nvSpPr>
        <p:spPr>
          <a:xfrm rot="-5400000">
            <a:off x="1046131" y="1174075"/>
            <a:ext cx="371400" cy="1301083"/>
          </a:xfrm>
          <a:custGeom>
            <a:avLst/>
            <a:gdLst/>
            <a:ahLst/>
            <a:cxnLst/>
            <a:rect l="l" t="t" r="r" b="b"/>
            <a:pathLst>
              <a:path w="371400" h="1301083">
                <a:moveTo>
                  <a:pt x="0" y="0"/>
                </a:moveTo>
                <a:lnTo>
                  <a:pt x="371400" y="0"/>
                </a:lnTo>
                <a:lnTo>
                  <a:pt x="371400" y="1301083"/>
                </a:lnTo>
                <a:lnTo>
                  <a:pt x="0" y="13010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C363FAA5-AADE-A965-B40F-C6D9E1EC7574}"/>
              </a:ext>
            </a:extLst>
          </p:cNvPr>
          <p:cNvSpPr txBox="1"/>
          <p:nvPr/>
        </p:nvSpPr>
        <p:spPr>
          <a:xfrm>
            <a:off x="571764" y="663270"/>
            <a:ext cx="17491633" cy="7405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89"/>
              </a:lnSpc>
            </a:pPr>
            <a:r>
              <a:rPr lang="en-US" sz="5000" spc="-342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Key Takeaways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4D2312E-1010-B39E-0BE6-04FB5D0FC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4" name="Rectangle: Rounded Corners 5">
            <a:extLst>
              <a:ext uri="{FF2B5EF4-FFF2-40B4-BE49-F238E27FC236}">
                <a16:creationId xmlns:a16="http://schemas.microsoft.com/office/drawing/2014/main" id="{31CFE790-42F2-BF7B-9DA7-DE8E7358D6F2}"/>
              </a:ext>
            </a:extLst>
          </p:cNvPr>
          <p:cNvSpPr/>
          <p:nvPr/>
        </p:nvSpPr>
        <p:spPr>
          <a:xfrm>
            <a:off x="581289" y="2659854"/>
            <a:ext cx="17118882" cy="1571904"/>
          </a:xfrm>
          <a:prstGeom prst="roundRect">
            <a:avLst/>
          </a:prstGeom>
          <a:solidFill>
            <a:srgbClr val="DCE7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solidFill>
                  <a:schemeClr val="tx1"/>
                </a:solidFill>
                <a:latin typeface="TT Interphases Pro Trl Rg" panose="020B0103050000020004" pitchFamily="34" charset="0"/>
              </a:rPr>
              <a:t>SAGE provides </a:t>
            </a:r>
            <a:r>
              <a:rPr lang="en-US" sz="3600" b="1">
                <a:solidFill>
                  <a:srgbClr val="439863"/>
                </a:solidFill>
                <a:latin typeface="TT Interphases Pro Trl Bd" panose="020B0103050000020004" pitchFamily="34" charset="0"/>
              </a:rPr>
              <a:t>Data-Semantics-Aware</a:t>
            </a:r>
            <a:r>
              <a:rPr lang="en-US" sz="3600">
                <a:solidFill>
                  <a:schemeClr val="tx1"/>
                </a:solidFill>
                <a:latin typeface="TT Interphases Pro Trl Rg" panose="020B0103050000020004" pitchFamily="34" charset="0"/>
              </a:rPr>
              <a:t> recommendations of pivot tables,</a:t>
            </a:r>
          </a:p>
          <a:p>
            <a:pPr algn="ctr"/>
            <a:r>
              <a:rPr lang="en-US" sz="3600">
                <a:solidFill>
                  <a:schemeClr val="tx1"/>
                </a:solidFill>
                <a:latin typeface="TT Interphases Pro Trl Rg" panose="020B0103050000020004" pitchFamily="34" charset="0"/>
              </a:rPr>
              <a:t> thanks to LLMs</a:t>
            </a:r>
          </a:p>
        </p:txBody>
      </p:sp>
      <p:sp>
        <p:nvSpPr>
          <p:cNvPr id="5" name="Rectangle: Rounded Corners 5">
            <a:extLst>
              <a:ext uri="{FF2B5EF4-FFF2-40B4-BE49-F238E27FC236}">
                <a16:creationId xmlns:a16="http://schemas.microsoft.com/office/drawing/2014/main" id="{6A1C11CD-1C7D-1CC5-D3BD-7BAECAE7DDA7}"/>
              </a:ext>
            </a:extLst>
          </p:cNvPr>
          <p:cNvSpPr/>
          <p:nvPr/>
        </p:nvSpPr>
        <p:spPr>
          <a:xfrm>
            <a:off x="581289" y="4966898"/>
            <a:ext cx="17118882" cy="1571904"/>
          </a:xfrm>
          <a:prstGeom prst="roundRect">
            <a:avLst/>
          </a:prstGeom>
          <a:solidFill>
            <a:srgbClr val="DCE7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solidFill>
                  <a:schemeClr val="tx1"/>
                </a:solidFill>
                <a:latin typeface="TT Interphases Pro Trl Rg" panose="020B0103050000020004" pitchFamily="34" charset="0"/>
              </a:rPr>
              <a:t>SAGE recommends pivot tables in practically acceptable </a:t>
            </a:r>
            <a:r>
              <a:rPr lang="en-US" sz="3600" b="1">
                <a:solidFill>
                  <a:srgbClr val="439863"/>
                </a:solidFill>
                <a:latin typeface="TT Interphases Pro Trl Bd" panose="020B0103050000020004" pitchFamily="34" charset="0"/>
              </a:rPr>
              <a:t>response-time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1D203EB-4AED-7865-B442-067B100DE8CA}"/>
              </a:ext>
            </a:extLst>
          </p:cNvPr>
          <p:cNvSpPr/>
          <p:nvPr/>
        </p:nvSpPr>
        <p:spPr>
          <a:xfrm>
            <a:off x="571764" y="7273942"/>
            <a:ext cx="17118882" cy="1571904"/>
          </a:xfrm>
          <a:prstGeom prst="roundRect">
            <a:avLst/>
          </a:prstGeom>
          <a:solidFill>
            <a:srgbClr val="DCE7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rgbClr val="439863"/>
                </a:solidFill>
                <a:latin typeface="TT Interphases Pro Trl Bd" panose="020B0103050000020004" pitchFamily="34" charset="0"/>
              </a:rPr>
              <a:t>Real users preferred </a:t>
            </a:r>
            <a:r>
              <a:rPr lang="en-US" sz="3600">
                <a:solidFill>
                  <a:srgbClr val="439863"/>
                </a:solidFill>
                <a:latin typeface="TT INTERPHASES PRO TRL BD" panose="020B0103050000020004" pitchFamily="34" charset="0"/>
              </a:rPr>
              <a:t>SAGE</a:t>
            </a:r>
            <a:r>
              <a:rPr lang="en-US" sz="3600">
                <a:solidFill>
                  <a:schemeClr val="tx1"/>
                </a:solidFill>
                <a:latin typeface="TT Interphases Pro Trl Rg" panose="020B0103050000020004" pitchFamily="34" charset="0"/>
              </a:rPr>
              <a:t>’s</a:t>
            </a:r>
            <a:r>
              <a:rPr lang="en-US" sz="3600" b="1">
                <a:solidFill>
                  <a:schemeClr val="tx1"/>
                </a:solidFill>
                <a:latin typeface="TT Interphases Pro Trl Bd" panose="020B0103050000020004" pitchFamily="34" charset="0"/>
              </a:rPr>
              <a:t> </a:t>
            </a:r>
            <a:r>
              <a:rPr lang="en-US" sz="3600">
                <a:solidFill>
                  <a:schemeClr val="tx1"/>
                </a:solidFill>
                <a:latin typeface="TT Interphases Pro Trl Rg" panose="020B0103050000020004" pitchFamily="34" charset="0"/>
              </a:rPr>
              <a:t>recommendations over other baselines</a:t>
            </a:r>
          </a:p>
        </p:txBody>
      </p:sp>
    </p:spTree>
    <p:extLst>
      <p:ext uri="{BB962C8B-B14F-4D97-AF65-F5344CB8AC3E}">
        <p14:creationId xmlns:p14="http://schemas.microsoft.com/office/powerpoint/2010/main" val="9258730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3C13F-A7C5-6D1A-64F6-DACE9ACA4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CECE8-2ECE-9C6E-0290-213496531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449" y="509234"/>
            <a:ext cx="15068951" cy="1362075"/>
          </a:xfrm>
        </p:spPr>
        <p:txBody>
          <a:bodyPr>
            <a:normAutofit/>
          </a:bodyPr>
          <a:lstStyle/>
          <a:p>
            <a:r>
              <a:rPr lang="en-US" sz="7200">
                <a:solidFill>
                  <a:srgbClr val="439863"/>
                </a:solidFill>
              </a:rPr>
              <a:t>Questions?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930477-42BC-4A03-7EE2-4C6951039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ED54092-5643-8DCA-6F6E-A86FC529A8F0}"/>
              </a:ext>
            </a:extLst>
          </p:cNvPr>
          <p:cNvSpPr/>
          <p:nvPr/>
        </p:nvSpPr>
        <p:spPr>
          <a:xfrm>
            <a:off x="1109286" y="4584691"/>
            <a:ext cx="6574403" cy="763175"/>
          </a:xfrm>
          <a:prstGeom prst="roundRect">
            <a:avLst/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562FF96F-7334-0955-2BDC-5C0009F554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535" y="6356054"/>
            <a:ext cx="2662266" cy="2662266"/>
          </a:xfrm>
          <a:prstGeom prst="roundRect">
            <a:avLst/>
          </a:prstGeom>
        </p:spPr>
      </p:pic>
      <p:sp>
        <p:nvSpPr>
          <p:cNvPr id="11" name="TextBox 5">
            <a:extLst>
              <a:ext uri="{FF2B5EF4-FFF2-40B4-BE49-F238E27FC236}">
                <a16:creationId xmlns:a16="http://schemas.microsoft.com/office/drawing/2014/main" id="{274F8E39-65AD-6A10-18F7-45785F670200}"/>
              </a:ext>
            </a:extLst>
          </p:cNvPr>
          <p:cNvSpPr txBox="1"/>
          <p:nvPr/>
        </p:nvSpPr>
        <p:spPr>
          <a:xfrm>
            <a:off x="2020356" y="4585510"/>
            <a:ext cx="4707627" cy="6247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2800" b="1" spc="-195">
                <a:solidFill>
                  <a:schemeClr val="bg1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Check our paper and code here!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6F0D461-6E1B-871D-3AB0-BAD62EFAFBE8}"/>
              </a:ext>
            </a:extLst>
          </p:cNvPr>
          <p:cNvSpPr/>
          <p:nvPr/>
        </p:nvSpPr>
        <p:spPr>
          <a:xfrm>
            <a:off x="8167411" y="4585510"/>
            <a:ext cx="9324109" cy="763176"/>
          </a:xfrm>
          <a:prstGeom prst="roundRect">
            <a:avLst/>
          </a:prstGeom>
          <a:solidFill>
            <a:srgbClr val="4398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FE9BA2F9-8F57-EE78-FBC1-2B9C5D94B764}"/>
              </a:ext>
            </a:extLst>
          </p:cNvPr>
          <p:cNvSpPr txBox="1"/>
          <p:nvPr/>
        </p:nvSpPr>
        <p:spPr>
          <a:xfrm>
            <a:off x="8300489" y="4585510"/>
            <a:ext cx="9324109" cy="6247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2800" b="1" spc="-195" dirty="0">
                <a:solidFill>
                  <a:schemeClr val="bg1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Check our demo on Tue 3:30PM &amp; Wed 1:30 PM</a:t>
            </a:r>
          </a:p>
        </p:txBody>
      </p:sp>
      <p:sp>
        <p:nvSpPr>
          <p:cNvPr id="17" name="TextBox 3">
            <a:extLst>
              <a:ext uri="{FF2B5EF4-FFF2-40B4-BE49-F238E27FC236}">
                <a16:creationId xmlns:a16="http://schemas.microsoft.com/office/drawing/2014/main" id="{C0C939E6-7D80-A4EE-F0D0-3A2E4B0B5B6C}"/>
              </a:ext>
            </a:extLst>
          </p:cNvPr>
          <p:cNvSpPr txBox="1"/>
          <p:nvPr/>
        </p:nvSpPr>
        <p:spPr>
          <a:xfrm>
            <a:off x="763877" y="1966659"/>
            <a:ext cx="15845752" cy="749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20"/>
              </a:lnSpc>
            </a:pPr>
            <a:r>
              <a:rPr lang="en-US" sz="4800" b="1" spc="-344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Data-Semantics-Aware Recommendation of Diverse Pivot Tables</a:t>
            </a:r>
          </a:p>
        </p:txBody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E2F63AB4-1A69-DA84-0653-762DD0BEF87D}"/>
              </a:ext>
            </a:extLst>
          </p:cNvPr>
          <p:cNvSpPr txBox="1"/>
          <p:nvPr/>
        </p:nvSpPr>
        <p:spPr>
          <a:xfrm>
            <a:off x="763877" y="3389522"/>
            <a:ext cx="15845752" cy="649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3200" u="sng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Whanhee Cho</a:t>
            </a:r>
            <a:r>
              <a:rPr lang="en-US" sz="3200">
                <a:solidFill>
                  <a:srgbClr val="000000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, Anna Fariha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FD4FCC-FB79-32E4-6C7F-0B39ADF4D9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5593620"/>
            <a:ext cx="7772400" cy="3874571"/>
          </a:xfrm>
          <a:prstGeom prst="rect">
            <a:avLst/>
          </a:prstGeom>
        </p:spPr>
      </p:pic>
      <p:pic>
        <p:nvPicPr>
          <p:cNvPr id="6" name="Picture 5" descr="University of Utah Logo, symbol, meaning, history, PNG, brand">
            <a:extLst>
              <a:ext uri="{FF2B5EF4-FFF2-40B4-BE49-F238E27FC236}">
                <a16:creationId xmlns:a16="http://schemas.microsoft.com/office/drawing/2014/main" id="{952E715C-D16E-FEE1-C873-BC1A3A1473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17756" y="0"/>
            <a:ext cx="3670244" cy="206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3762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5217e0e7-539d-4563-b1bf-7c6dcf074f91}" enabled="0" method="" siteId="{5217e0e7-539d-4563-b1bf-7c6dcf074f9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6186</TotalTime>
  <Words>3337</Words>
  <Application>Microsoft Macintosh PowerPoint</Application>
  <PresentationFormat>Custom</PresentationFormat>
  <Paragraphs>851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9" baseType="lpstr">
      <vt:lpstr>MS Reference Sans Serif</vt:lpstr>
      <vt:lpstr>Google Sans Flex</vt:lpstr>
      <vt:lpstr>TT Interphases</vt:lpstr>
      <vt:lpstr>TT INTERPHASES PRO TRL BD</vt:lpstr>
      <vt:lpstr>Cambria Math</vt:lpstr>
      <vt:lpstr>Consolas</vt:lpstr>
      <vt:lpstr>TT INTERPHASES PRO TRL RG</vt:lpstr>
      <vt:lpstr>Calibri</vt:lpstr>
      <vt:lpstr>TT INTERPHASES PRO TRL MD</vt:lpstr>
      <vt:lpstr>Aptos</vt:lpstr>
      <vt:lpstr>TT INTERPHASES PRO TRL RG</vt:lpstr>
      <vt:lpstr>TT INTERPHASES PRO TRL BLC</vt:lpstr>
      <vt:lpstr>Arial</vt:lpstr>
      <vt:lpstr>TT Interphases Bold Italics</vt:lpstr>
      <vt:lpstr>TT Interphases Bold</vt:lpstr>
      <vt:lpstr>TT INTERPHASES PRO TRL BD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Whanhee Cho</cp:lastModifiedBy>
  <cp:revision>22</cp:revision>
  <cp:lastPrinted>2026-04-15T19:11:25Z</cp:lastPrinted>
  <dcterms:created xsi:type="dcterms:W3CDTF">2006-08-16T00:00:00Z</dcterms:created>
  <dcterms:modified xsi:type="dcterms:W3CDTF">2026-06-02T08:35:49Z</dcterms:modified>
  <cp:category/>
  <dc:identifier>DAHANfA8Yck</dc:identifier>
</cp:coreProperties>
</file>